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834" r:id="rId2"/>
    <p:sldId id="832" r:id="rId3"/>
    <p:sldId id="1020" r:id="rId4"/>
    <p:sldId id="565" r:id="rId5"/>
    <p:sldId id="564" r:id="rId6"/>
    <p:sldId id="285" r:id="rId7"/>
    <p:sldId id="259" r:id="rId8"/>
    <p:sldId id="256" r:id="rId9"/>
    <p:sldId id="643" r:id="rId10"/>
    <p:sldId id="683" r:id="rId11"/>
    <p:sldId id="900" r:id="rId12"/>
    <p:sldId id="864" r:id="rId13"/>
    <p:sldId id="835" r:id="rId14"/>
    <p:sldId id="863" r:id="rId15"/>
    <p:sldId id="865" r:id="rId16"/>
    <p:sldId id="781" r:id="rId17"/>
    <p:sldId id="738" r:id="rId18"/>
    <p:sldId id="645" r:id="rId19"/>
    <p:sldId id="836" r:id="rId20"/>
    <p:sldId id="695" r:id="rId21"/>
    <p:sldId id="650" r:id="rId22"/>
    <p:sldId id="696" r:id="rId23"/>
    <p:sldId id="746" r:id="rId24"/>
    <p:sldId id="747" r:id="rId25"/>
    <p:sldId id="354" r:id="rId26"/>
    <p:sldId id="739" r:id="rId27"/>
    <p:sldId id="741" r:id="rId28"/>
    <p:sldId id="742" r:id="rId29"/>
    <p:sldId id="830" r:id="rId30"/>
    <p:sldId id="798" r:id="rId31"/>
    <p:sldId id="703" r:id="rId32"/>
    <p:sldId id="828" r:id="rId33"/>
    <p:sldId id="910" r:id="rId34"/>
    <p:sldId id="1018" r:id="rId35"/>
    <p:sldId id="867" r:id="rId36"/>
    <p:sldId id="1021" r:id="rId37"/>
    <p:sldId id="1022" r:id="rId38"/>
    <p:sldId id="866" r:id="rId39"/>
    <p:sldId id="850" r:id="rId40"/>
    <p:sldId id="852" r:id="rId41"/>
    <p:sldId id="851" r:id="rId42"/>
    <p:sldId id="794" r:id="rId43"/>
    <p:sldId id="611" r:id="rId44"/>
    <p:sldId id="856" r:id="rId45"/>
    <p:sldId id="854" r:id="rId46"/>
    <p:sldId id="855" r:id="rId47"/>
    <p:sldId id="860" r:id="rId48"/>
    <p:sldId id="612" r:id="rId49"/>
    <p:sldId id="712" r:id="rId50"/>
    <p:sldId id="762" r:id="rId51"/>
    <p:sldId id="735" r:id="rId5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B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17" autoAdjust="0"/>
    <p:restoredTop sz="85390" autoAdjust="0"/>
  </p:normalViewPr>
  <p:slideViewPr>
    <p:cSldViewPr snapToGrid="0">
      <p:cViewPr varScale="1">
        <p:scale>
          <a:sx n="69" d="100"/>
          <a:sy n="69" d="100"/>
        </p:scale>
        <p:origin x="54" y="714"/>
      </p:cViewPr>
      <p:guideLst>
        <p:guide orient="horz" pos="2160"/>
        <p:guide pos="3840"/>
      </p:guideLst>
    </p:cSldViewPr>
  </p:slideViewPr>
  <p:notesTextViewPr>
    <p:cViewPr>
      <p:scale>
        <a:sx n="3" d="2"/>
        <a:sy n="3" d="2"/>
      </p:scale>
      <p:origin x="0" y="0"/>
    </p:cViewPr>
  </p:notesTextViewPr>
  <p:sorterViewPr>
    <p:cViewPr>
      <p:scale>
        <a:sx n="75" d="100"/>
        <a:sy n="75" d="100"/>
      </p:scale>
      <p:origin x="0" y="-32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0AFAA-499A-4728-9FD9-CCE383D19991}" type="datetimeFigureOut">
              <a:rPr kumimoji="1" lang="ja-JP" altLang="en-US" smtClean="0"/>
              <a:t>2025/4/23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09543-5EAD-4B71-AD8E-F01E8888CF06}" type="slidenum">
              <a:rPr kumimoji="1" lang="ja-JP" altLang="en-US" smtClean="0"/>
              <a:t>‹#›</a:t>
            </a:fld>
            <a:endParaRPr kumimoji="1" lang="ja-JP" altLang="en-US"/>
          </a:p>
        </p:txBody>
      </p:sp>
    </p:spTree>
    <p:extLst>
      <p:ext uri="{BB962C8B-B14F-4D97-AF65-F5344CB8AC3E}">
        <p14:creationId xmlns:p14="http://schemas.microsoft.com/office/powerpoint/2010/main" val="22427892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2</a:t>
            </a:fld>
            <a:endParaRPr kumimoji="1" lang="ja-JP" altLang="en-US"/>
          </a:p>
        </p:txBody>
      </p:sp>
    </p:spTree>
    <p:extLst>
      <p:ext uri="{BB962C8B-B14F-4D97-AF65-F5344CB8AC3E}">
        <p14:creationId xmlns:p14="http://schemas.microsoft.com/office/powerpoint/2010/main" val="19379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11</a:t>
            </a:fld>
            <a:endParaRPr kumimoji="1" lang="ja-JP" altLang="en-US"/>
          </a:p>
        </p:txBody>
      </p:sp>
    </p:spTree>
    <p:extLst>
      <p:ext uri="{BB962C8B-B14F-4D97-AF65-F5344CB8AC3E}">
        <p14:creationId xmlns:p14="http://schemas.microsoft.com/office/powerpoint/2010/main" val="4199217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12</a:t>
            </a:fld>
            <a:endParaRPr kumimoji="1" lang="ja-JP" altLang="en-US"/>
          </a:p>
        </p:txBody>
      </p:sp>
    </p:spTree>
    <p:extLst>
      <p:ext uri="{BB962C8B-B14F-4D97-AF65-F5344CB8AC3E}">
        <p14:creationId xmlns:p14="http://schemas.microsoft.com/office/powerpoint/2010/main" val="141958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日本の高校だけ、を卒業の場合は</a:t>
            </a:r>
            <a:r>
              <a:rPr kumimoji="1" lang="en-US" altLang="ja-JP" dirty="0"/>
              <a:t>1</a:t>
            </a:r>
            <a:r>
              <a:rPr kumimoji="1" lang="ja-JP" altLang="en-US" dirty="0"/>
              <a:t>年間のファンデーションコースが必要です。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13</a:t>
            </a:fld>
            <a:endParaRPr kumimoji="1" lang="ja-JP" altLang="en-US"/>
          </a:p>
        </p:txBody>
      </p:sp>
    </p:spTree>
    <p:extLst>
      <p:ext uri="{BB962C8B-B14F-4D97-AF65-F5344CB8AC3E}">
        <p14:creationId xmlns:p14="http://schemas.microsoft.com/office/powerpoint/2010/main" val="427134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14</a:t>
            </a:fld>
            <a:endParaRPr kumimoji="1" lang="ja-JP" altLang="en-US"/>
          </a:p>
        </p:txBody>
      </p:sp>
    </p:spTree>
    <p:extLst>
      <p:ext uri="{BB962C8B-B14F-4D97-AF65-F5344CB8AC3E}">
        <p14:creationId xmlns:p14="http://schemas.microsoft.com/office/powerpoint/2010/main" val="339330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楽な高校生活と楽しい高校生活は違う！楽な勉強と楽しい勉強は違う！</a:t>
            </a:r>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15</a:t>
            </a:fld>
            <a:endParaRPr kumimoji="1" lang="ja-JP" altLang="en-US"/>
          </a:p>
        </p:txBody>
      </p:sp>
    </p:spTree>
    <p:extLst>
      <p:ext uri="{BB962C8B-B14F-4D97-AF65-F5344CB8AC3E}">
        <p14:creationId xmlns:p14="http://schemas.microsoft.com/office/powerpoint/2010/main" val="2876844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16</a:t>
            </a:fld>
            <a:endParaRPr kumimoji="1" lang="ja-JP" altLang="en-US"/>
          </a:p>
        </p:txBody>
      </p:sp>
    </p:spTree>
    <p:extLst>
      <p:ext uri="{BB962C8B-B14F-4D97-AF65-F5344CB8AC3E}">
        <p14:creationId xmlns:p14="http://schemas.microsoft.com/office/powerpoint/2010/main" val="1017232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9A39FB-0D5F-4190-A4DD-A7BA31425E39}" type="slidenum">
              <a:rPr kumimoji="1" lang="ja-JP" altLang="en-US" smtClean="0"/>
              <a:t>17</a:t>
            </a:fld>
            <a:endParaRPr kumimoji="1" lang="ja-JP" altLang="en-US"/>
          </a:p>
        </p:txBody>
      </p:sp>
    </p:spTree>
    <p:extLst>
      <p:ext uri="{BB962C8B-B14F-4D97-AF65-F5344CB8AC3E}">
        <p14:creationId xmlns:p14="http://schemas.microsoft.com/office/powerpoint/2010/main" val="3073346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18</a:t>
            </a:fld>
            <a:endParaRPr kumimoji="1" lang="ja-JP" altLang="en-US"/>
          </a:p>
        </p:txBody>
      </p:sp>
    </p:spTree>
    <p:extLst>
      <p:ext uri="{BB962C8B-B14F-4D97-AF65-F5344CB8AC3E}">
        <p14:creationId xmlns:p14="http://schemas.microsoft.com/office/powerpoint/2010/main" val="2504833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19</a:t>
            </a:fld>
            <a:endParaRPr kumimoji="1" lang="ja-JP" altLang="en-US"/>
          </a:p>
        </p:txBody>
      </p:sp>
    </p:spTree>
    <p:extLst>
      <p:ext uri="{BB962C8B-B14F-4D97-AF65-F5344CB8AC3E}">
        <p14:creationId xmlns:p14="http://schemas.microsoft.com/office/powerpoint/2010/main" val="3940809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アメリカ人に合わせる必要はありません</a:t>
            </a:r>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20</a:t>
            </a:fld>
            <a:endParaRPr kumimoji="1" lang="ja-JP" altLang="en-US"/>
          </a:p>
        </p:txBody>
      </p:sp>
    </p:spTree>
    <p:extLst>
      <p:ext uri="{BB962C8B-B14F-4D97-AF65-F5344CB8AC3E}">
        <p14:creationId xmlns:p14="http://schemas.microsoft.com/office/powerpoint/2010/main" val="56439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4D1E76-3F90-4FEA-A579-C4402669A8FE}" type="slidenum">
              <a:rPr kumimoji="1" lang="ja-JP" altLang="en-US" smtClean="0"/>
              <a:t>3</a:t>
            </a:fld>
            <a:endParaRPr kumimoji="1" lang="ja-JP" altLang="en-US"/>
          </a:p>
        </p:txBody>
      </p:sp>
    </p:spTree>
    <p:extLst>
      <p:ext uri="{BB962C8B-B14F-4D97-AF65-F5344CB8AC3E}">
        <p14:creationId xmlns:p14="http://schemas.microsoft.com/office/powerpoint/2010/main" val="3260712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21</a:t>
            </a:fld>
            <a:endParaRPr kumimoji="1" lang="ja-JP" altLang="en-US"/>
          </a:p>
        </p:txBody>
      </p:sp>
    </p:spTree>
    <p:extLst>
      <p:ext uri="{BB962C8B-B14F-4D97-AF65-F5344CB8AC3E}">
        <p14:creationId xmlns:p14="http://schemas.microsoft.com/office/powerpoint/2010/main" val="1601484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時間制限もないテスト</a:t>
            </a:r>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22</a:t>
            </a:fld>
            <a:endParaRPr kumimoji="1" lang="ja-JP" altLang="en-US"/>
          </a:p>
        </p:txBody>
      </p:sp>
    </p:spTree>
    <p:extLst>
      <p:ext uri="{BB962C8B-B14F-4D97-AF65-F5344CB8AC3E}">
        <p14:creationId xmlns:p14="http://schemas.microsoft.com/office/powerpoint/2010/main" val="3313169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23</a:t>
            </a:fld>
            <a:endParaRPr kumimoji="1" lang="ja-JP" altLang="en-US"/>
          </a:p>
        </p:txBody>
      </p:sp>
    </p:spTree>
    <p:extLst>
      <p:ext uri="{BB962C8B-B14F-4D97-AF65-F5344CB8AC3E}">
        <p14:creationId xmlns:p14="http://schemas.microsoft.com/office/powerpoint/2010/main" val="2406993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26</a:t>
            </a:fld>
            <a:endParaRPr kumimoji="1" lang="ja-JP" altLang="en-US"/>
          </a:p>
        </p:txBody>
      </p:sp>
    </p:spTree>
    <p:extLst>
      <p:ext uri="{BB962C8B-B14F-4D97-AF65-F5344CB8AC3E}">
        <p14:creationId xmlns:p14="http://schemas.microsoft.com/office/powerpoint/2010/main" val="121984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関数電卓の使い方、アメリカの大学では数学のテストもあります。その対策講座もやっています。</a:t>
            </a:r>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27</a:t>
            </a:fld>
            <a:endParaRPr kumimoji="1" lang="ja-JP" altLang="en-US"/>
          </a:p>
        </p:txBody>
      </p:sp>
    </p:spTree>
    <p:extLst>
      <p:ext uri="{BB962C8B-B14F-4D97-AF65-F5344CB8AC3E}">
        <p14:creationId xmlns:p14="http://schemas.microsoft.com/office/powerpoint/2010/main" val="100595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28</a:t>
            </a:fld>
            <a:endParaRPr kumimoji="1" lang="ja-JP" altLang="en-US"/>
          </a:p>
        </p:txBody>
      </p:sp>
    </p:spTree>
    <p:extLst>
      <p:ext uri="{BB962C8B-B14F-4D97-AF65-F5344CB8AC3E}">
        <p14:creationId xmlns:p14="http://schemas.microsoft.com/office/powerpoint/2010/main" val="233455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ダブルディプロマのことをしっかり織り込んでかきます。</a:t>
            </a:r>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30</a:t>
            </a:fld>
            <a:endParaRPr kumimoji="1" lang="ja-JP" altLang="en-US"/>
          </a:p>
        </p:txBody>
      </p:sp>
    </p:spTree>
    <p:extLst>
      <p:ext uri="{BB962C8B-B14F-4D97-AF65-F5344CB8AC3E}">
        <p14:creationId xmlns:p14="http://schemas.microsoft.com/office/powerpoint/2010/main" val="1459312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32</a:t>
            </a:fld>
            <a:endParaRPr kumimoji="1" lang="ja-JP" altLang="en-US"/>
          </a:p>
        </p:txBody>
      </p:sp>
    </p:spTree>
    <p:extLst>
      <p:ext uri="{BB962C8B-B14F-4D97-AF65-F5344CB8AC3E}">
        <p14:creationId xmlns:p14="http://schemas.microsoft.com/office/powerpoint/2010/main" val="3887319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33</a:t>
            </a:fld>
            <a:endParaRPr kumimoji="1" lang="ja-JP" altLang="en-US"/>
          </a:p>
        </p:txBody>
      </p:sp>
    </p:spTree>
    <p:extLst>
      <p:ext uri="{BB962C8B-B14F-4D97-AF65-F5344CB8AC3E}">
        <p14:creationId xmlns:p14="http://schemas.microsoft.com/office/powerpoint/2010/main" val="865165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35</a:t>
            </a:fld>
            <a:endParaRPr kumimoji="1" lang="ja-JP" altLang="en-US"/>
          </a:p>
        </p:txBody>
      </p:sp>
    </p:spTree>
    <p:extLst>
      <p:ext uri="{BB962C8B-B14F-4D97-AF65-F5344CB8AC3E}">
        <p14:creationId xmlns:p14="http://schemas.microsoft.com/office/powerpoint/2010/main" val="187173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F4D1E76-3F90-4FEA-A579-C4402669A8FE}" type="slidenum">
              <a:rPr kumimoji="1" lang="ja-JP" altLang="en-US" smtClean="0"/>
              <a:t>4</a:t>
            </a:fld>
            <a:endParaRPr kumimoji="1" lang="ja-JP" altLang="en-US"/>
          </a:p>
        </p:txBody>
      </p:sp>
    </p:spTree>
    <p:extLst>
      <p:ext uri="{BB962C8B-B14F-4D97-AF65-F5344CB8AC3E}">
        <p14:creationId xmlns:p14="http://schemas.microsoft.com/office/powerpoint/2010/main" val="2026344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2F72E-98E7-3A34-7FAB-E40579DFF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6CA618-8BDB-AA1C-8410-8BE76A198E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42EA43-9EFA-B8CE-3AA2-EFB9095E87D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67FFF68-F784-7FFC-FBA8-F8AF38F5FFBC}"/>
              </a:ext>
            </a:extLst>
          </p:cNvPr>
          <p:cNvSpPr>
            <a:spLocks noGrp="1"/>
          </p:cNvSpPr>
          <p:nvPr>
            <p:ph type="sldNum" sz="quarter" idx="5"/>
          </p:nvPr>
        </p:nvSpPr>
        <p:spPr/>
        <p:txBody>
          <a:bodyPr/>
          <a:lstStyle/>
          <a:p>
            <a:fld id="{AD909543-5EAD-4B71-AD8E-F01E8888CF06}" type="slidenum">
              <a:rPr kumimoji="1" lang="ja-JP" altLang="en-US" smtClean="0"/>
              <a:t>36</a:t>
            </a:fld>
            <a:endParaRPr kumimoji="1" lang="ja-JP" altLang="en-US"/>
          </a:p>
        </p:txBody>
      </p:sp>
    </p:spTree>
    <p:extLst>
      <p:ext uri="{BB962C8B-B14F-4D97-AF65-F5344CB8AC3E}">
        <p14:creationId xmlns:p14="http://schemas.microsoft.com/office/powerpoint/2010/main" val="1968362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C8D6-6427-22F2-A798-21CF69EA63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585F45-6A77-38F6-6819-A7516D2279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AB3F81-6C3F-F910-86F3-9DADAA04C17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841024E-79B7-9EBA-1798-46C987B3EC8E}"/>
              </a:ext>
            </a:extLst>
          </p:cNvPr>
          <p:cNvSpPr>
            <a:spLocks noGrp="1"/>
          </p:cNvSpPr>
          <p:nvPr>
            <p:ph type="sldNum" sz="quarter" idx="5"/>
          </p:nvPr>
        </p:nvSpPr>
        <p:spPr/>
        <p:txBody>
          <a:bodyPr/>
          <a:lstStyle/>
          <a:p>
            <a:fld id="{AD909543-5EAD-4B71-AD8E-F01E8888CF06}" type="slidenum">
              <a:rPr kumimoji="1" lang="ja-JP" altLang="en-US" smtClean="0"/>
              <a:t>37</a:t>
            </a:fld>
            <a:endParaRPr kumimoji="1" lang="ja-JP" altLang="en-US"/>
          </a:p>
        </p:txBody>
      </p:sp>
    </p:spTree>
    <p:extLst>
      <p:ext uri="{BB962C8B-B14F-4D97-AF65-F5344CB8AC3E}">
        <p14:creationId xmlns:p14="http://schemas.microsoft.com/office/powerpoint/2010/main" val="1674227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38</a:t>
            </a:fld>
            <a:endParaRPr kumimoji="1" lang="ja-JP" altLang="en-US"/>
          </a:p>
        </p:txBody>
      </p:sp>
    </p:spTree>
    <p:extLst>
      <p:ext uri="{BB962C8B-B14F-4D97-AF65-F5344CB8AC3E}">
        <p14:creationId xmlns:p14="http://schemas.microsoft.com/office/powerpoint/2010/main" val="1059573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39</a:t>
            </a:fld>
            <a:endParaRPr kumimoji="1" lang="ja-JP" altLang="en-US"/>
          </a:p>
        </p:txBody>
      </p:sp>
    </p:spTree>
    <p:extLst>
      <p:ext uri="{BB962C8B-B14F-4D97-AF65-F5344CB8AC3E}">
        <p14:creationId xmlns:p14="http://schemas.microsoft.com/office/powerpoint/2010/main" val="2660158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40</a:t>
            </a:fld>
            <a:endParaRPr kumimoji="1" lang="ja-JP" altLang="en-US"/>
          </a:p>
        </p:txBody>
      </p:sp>
    </p:spTree>
    <p:extLst>
      <p:ext uri="{BB962C8B-B14F-4D97-AF65-F5344CB8AC3E}">
        <p14:creationId xmlns:p14="http://schemas.microsoft.com/office/powerpoint/2010/main" val="2323545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41</a:t>
            </a:fld>
            <a:endParaRPr kumimoji="1" lang="ja-JP" altLang="en-US"/>
          </a:p>
        </p:txBody>
      </p:sp>
    </p:spTree>
    <p:extLst>
      <p:ext uri="{BB962C8B-B14F-4D97-AF65-F5344CB8AC3E}">
        <p14:creationId xmlns:p14="http://schemas.microsoft.com/office/powerpoint/2010/main" val="2001209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42</a:t>
            </a:fld>
            <a:endParaRPr kumimoji="1" lang="ja-JP" altLang="en-US"/>
          </a:p>
        </p:txBody>
      </p:sp>
    </p:spTree>
    <p:extLst>
      <p:ext uri="{BB962C8B-B14F-4D97-AF65-F5344CB8AC3E}">
        <p14:creationId xmlns:p14="http://schemas.microsoft.com/office/powerpoint/2010/main" val="2621355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43</a:t>
            </a:fld>
            <a:endParaRPr kumimoji="1" lang="ja-JP" altLang="en-US"/>
          </a:p>
        </p:txBody>
      </p:sp>
    </p:spTree>
    <p:extLst>
      <p:ext uri="{BB962C8B-B14F-4D97-AF65-F5344CB8AC3E}">
        <p14:creationId xmlns:p14="http://schemas.microsoft.com/office/powerpoint/2010/main" val="2071407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48</a:t>
            </a:fld>
            <a:endParaRPr kumimoji="1" lang="ja-JP" altLang="en-US"/>
          </a:p>
        </p:txBody>
      </p:sp>
    </p:spTree>
    <p:extLst>
      <p:ext uri="{BB962C8B-B14F-4D97-AF65-F5344CB8AC3E}">
        <p14:creationId xmlns:p14="http://schemas.microsoft.com/office/powerpoint/2010/main" val="627439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49</a:t>
            </a:fld>
            <a:endParaRPr kumimoji="1" lang="ja-JP" altLang="en-US"/>
          </a:p>
        </p:txBody>
      </p:sp>
    </p:spTree>
    <p:extLst>
      <p:ext uri="{BB962C8B-B14F-4D97-AF65-F5344CB8AC3E}">
        <p14:creationId xmlns:p14="http://schemas.microsoft.com/office/powerpoint/2010/main" val="3838954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4D1E76-3F90-4FEA-A579-C4402669A8FE}" type="slidenum">
              <a:rPr kumimoji="1" lang="ja-JP" altLang="en-US" smtClean="0"/>
              <a:t>5</a:t>
            </a:fld>
            <a:endParaRPr kumimoji="1" lang="ja-JP" altLang="en-US"/>
          </a:p>
        </p:txBody>
      </p:sp>
    </p:spTree>
    <p:extLst>
      <p:ext uri="{BB962C8B-B14F-4D97-AF65-F5344CB8AC3E}">
        <p14:creationId xmlns:p14="http://schemas.microsoft.com/office/powerpoint/2010/main" val="2595811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50</a:t>
            </a:fld>
            <a:endParaRPr kumimoji="1" lang="ja-JP" altLang="en-US"/>
          </a:p>
        </p:txBody>
      </p:sp>
    </p:spTree>
    <p:extLst>
      <p:ext uri="{BB962C8B-B14F-4D97-AF65-F5344CB8AC3E}">
        <p14:creationId xmlns:p14="http://schemas.microsoft.com/office/powerpoint/2010/main" val="2893971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E9A39FB-0D5F-4190-A4DD-A7BA31425E39}" type="slidenum">
              <a:rPr kumimoji="1" lang="ja-JP" altLang="en-US" smtClean="0"/>
              <a:t>51</a:t>
            </a:fld>
            <a:endParaRPr kumimoji="1" lang="ja-JP" altLang="en-US"/>
          </a:p>
        </p:txBody>
      </p:sp>
    </p:spTree>
    <p:extLst>
      <p:ext uri="{BB962C8B-B14F-4D97-AF65-F5344CB8AC3E}">
        <p14:creationId xmlns:p14="http://schemas.microsoft.com/office/powerpoint/2010/main" val="298224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「人と社会を繋ぐ」仕事として、フリースクールもつくりました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2007</a:t>
            </a:r>
            <a:r>
              <a:rPr lang="ja-JP" altLang="en-US" sz="1200" dirty="0"/>
              <a:t>年にテレビで取り上げてもらい、認知されるようになりました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8F4D1E76-3F90-4FEA-A579-C4402669A8FE}" type="slidenum">
              <a:rPr kumimoji="1" lang="ja-JP" altLang="en-US" smtClean="0"/>
              <a:t>6</a:t>
            </a:fld>
            <a:endParaRPr kumimoji="1" lang="ja-JP" altLang="en-US"/>
          </a:p>
        </p:txBody>
      </p:sp>
    </p:spTree>
    <p:extLst>
      <p:ext uri="{BB962C8B-B14F-4D97-AF65-F5344CB8AC3E}">
        <p14:creationId xmlns:p14="http://schemas.microsoft.com/office/powerpoint/2010/main" val="1613209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E9A39FB-0D5F-4190-A4DD-A7BA31425E39}" type="slidenum">
              <a:rPr kumimoji="1" lang="ja-JP" altLang="en-US" smtClean="0"/>
              <a:t>7</a:t>
            </a:fld>
            <a:endParaRPr kumimoji="1" lang="ja-JP" altLang="en-US"/>
          </a:p>
        </p:txBody>
      </p:sp>
    </p:spTree>
    <p:extLst>
      <p:ext uri="{BB962C8B-B14F-4D97-AF65-F5344CB8AC3E}">
        <p14:creationId xmlns:p14="http://schemas.microsoft.com/office/powerpoint/2010/main" val="174467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en-US" altLang="ja-JP" sz="1200" dirty="0">
                <a:solidFill>
                  <a:srgbClr val="FFFFFF"/>
                </a:solidFill>
              </a:rPr>
              <a:t>Online</a:t>
            </a:r>
            <a:r>
              <a:rPr kumimoji="1" lang="ja-JP" altLang="en-US" sz="1200" dirty="0">
                <a:solidFill>
                  <a:srgbClr val="FFFFFF"/>
                </a:solidFill>
              </a:rPr>
              <a:t> </a:t>
            </a:r>
            <a:r>
              <a:rPr kumimoji="1" lang="en-US" altLang="ja-JP" sz="1200" dirty="0">
                <a:solidFill>
                  <a:srgbClr val="FFFFFF"/>
                </a:solidFill>
              </a:rPr>
              <a:t>High</a:t>
            </a:r>
            <a:r>
              <a:rPr kumimoji="1" lang="ja-JP" altLang="en-US" sz="1200" dirty="0">
                <a:solidFill>
                  <a:srgbClr val="FFFFFF"/>
                </a:solidFill>
              </a:rPr>
              <a:t> </a:t>
            </a:r>
            <a:r>
              <a:rPr kumimoji="1" lang="en-US" altLang="ja-JP" sz="1200" dirty="0">
                <a:solidFill>
                  <a:srgbClr val="FFFFFF"/>
                </a:solidFill>
              </a:rPr>
              <a:t>School</a:t>
            </a:r>
            <a:r>
              <a:rPr kumimoji="1" lang="ja-JP" altLang="en-US" sz="1200" dirty="0">
                <a:solidFill>
                  <a:srgbClr val="FFFFFF"/>
                </a:solidFill>
              </a:rPr>
              <a:t>や</a:t>
            </a:r>
            <a:endParaRPr kumimoji="1" lang="en-US" altLang="ja-JP" sz="1200" dirty="0">
              <a:solidFill>
                <a:srgbClr val="FFFFFF"/>
              </a:solidFill>
            </a:endParaRPr>
          </a:p>
          <a:p>
            <a:pPr algn="l"/>
            <a:r>
              <a:rPr lang="en-US" altLang="ja-JP" sz="1200" dirty="0">
                <a:solidFill>
                  <a:srgbClr val="FFFFFF"/>
                </a:solidFill>
              </a:rPr>
              <a:t>Distance</a:t>
            </a:r>
            <a:r>
              <a:rPr lang="ja-JP" altLang="en-US" sz="1200" dirty="0">
                <a:solidFill>
                  <a:srgbClr val="FFFFFF"/>
                </a:solidFill>
              </a:rPr>
              <a:t> </a:t>
            </a:r>
            <a:r>
              <a:rPr lang="en-US" altLang="ja-JP" sz="1200" dirty="0">
                <a:solidFill>
                  <a:srgbClr val="FFFFFF"/>
                </a:solidFill>
              </a:rPr>
              <a:t>Learning</a:t>
            </a:r>
            <a:r>
              <a:rPr lang="ja-JP" altLang="en-US" sz="1200" dirty="0">
                <a:solidFill>
                  <a:srgbClr val="FFFFFF"/>
                </a:solidFill>
              </a:rPr>
              <a:t> </a:t>
            </a:r>
            <a:r>
              <a:rPr lang="en-US" altLang="ja-JP" sz="1200" dirty="0">
                <a:solidFill>
                  <a:srgbClr val="FFFFFF"/>
                </a:solidFill>
              </a:rPr>
              <a:t>High</a:t>
            </a:r>
            <a:r>
              <a:rPr lang="ja-JP" altLang="en-US" sz="1200" dirty="0">
                <a:solidFill>
                  <a:srgbClr val="FFFFFF"/>
                </a:solidFill>
              </a:rPr>
              <a:t> </a:t>
            </a:r>
            <a:r>
              <a:rPr lang="en-US" altLang="ja-JP" sz="1200" dirty="0">
                <a:solidFill>
                  <a:srgbClr val="FFFFFF"/>
                </a:solidFill>
              </a:rPr>
              <a:t>School</a:t>
            </a:r>
            <a:r>
              <a:rPr lang="ja-JP" altLang="en-US" sz="1200" dirty="0">
                <a:solidFill>
                  <a:srgbClr val="FFFFFF"/>
                </a:solidFill>
              </a:rPr>
              <a:t>などのキーワードで、検索してみてください</a:t>
            </a:r>
            <a:endParaRPr kumimoji="1" lang="ja-JP" altLang="en-US" sz="1200" dirty="0">
              <a:solidFill>
                <a:srgbClr val="FFFFFF"/>
              </a:solidFill>
            </a:endParaRPr>
          </a:p>
          <a:p>
            <a:r>
              <a:rPr kumimoji="1" lang="ja-JP" altLang="en-US" dirty="0"/>
              <a:t>ずらーっと出てきます。</a:t>
            </a:r>
            <a:endParaRPr kumimoji="1" lang="en-US" altLang="ja-JP" dirty="0"/>
          </a:p>
          <a:p>
            <a:endParaRPr kumimoji="1" lang="en-US" altLang="ja-JP" dirty="0"/>
          </a:p>
          <a:p>
            <a:r>
              <a:rPr kumimoji="1" lang="ja-JP" altLang="en-US" dirty="0"/>
              <a:t>有名どころでいうと、スタンフォードのオンラインハイスクール</a:t>
            </a:r>
            <a:endParaRPr kumimoji="1" lang="en-US" altLang="ja-JP" dirty="0"/>
          </a:p>
          <a:p>
            <a:r>
              <a:rPr kumimoji="1" lang="ja-JP" altLang="en-US" dirty="0"/>
              <a:t>ジョージワシントン大学やナショナル大学のバーチャルハイスクール部門</a:t>
            </a:r>
            <a:endParaRPr kumimoji="1" lang="en-US" altLang="ja-JP" dirty="0"/>
          </a:p>
          <a:p>
            <a:endParaRPr kumimoji="1" lang="en-US" altLang="ja-JP" dirty="0"/>
          </a:p>
          <a:p>
            <a:r>
              <a:rPr kumimoji="1" lang="ja-JP" altLang="en-US" dirty="0"/>
              <a:t>大学が母体となっているところもあれば、ペンフォスターハイスクールのように、通信制だけに特化した私学もあれば、</a:t>
            </a:r>
            <a:r>
              <a:rPr kumimoji="1" lang="en-US" altLang="ja-JP" dirty="0"/>
              <a:t>NPO</a:t>
            </a:r>
            <a:r>
              <a:rPr kumimoji="1" lang="ja-JP" altLang="en-US" dirty="0"/>
              <a:t>法人が運営しているとこもあります。</a:t>
            </a:r>
            <a:endParaRPr kumimoji="1" lang="en-US" altLang="ja-JP" dirty="0"/>
          </a:p>
          <a:p>
            <a:endParaRPr kumimoji="1" lang="en-US" altLang="ja-JP" dirty="0"/>
          </a:p>
          <a:p>
            <a:r>
              <a:rPr kumimoji="1" lang="ja-JP" altLang="en-US" dirty="0"/>
              <a:t>なにしろ、たくさん出てきます。</a:t>
            </a:r>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8</a:t>
            </a:fld>
            <a:endParaRPr kumimoji="1" lang="ja-JP" altLang="en-US"/>
          </a:p>
        </p:txBody>
      </p:sp>
    </p:spTree>
    <p:extLst>
      <p:ext uri="{BB962C8B-B14F-4D97-AF65-F5344CB8AC3E}">
        <p14:creationId xmlns:p14="http://schemas.microsoft.com/office/powerpoint/2010/main" val="185585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9</a:t>
            </a:fld>
            <a:endParaRPr kumimoji="1" lang="ja-JP" altLang="en-US"/>
          </a:p>
        </p:txBody>
      </p:sp>
    </p:spTree>
    <p:extLst>
      <p:ext uri="{BB962C8B-B14F-4D97-AF65-F5344CB8AC3E}">
        <p14:creationId xmlns:p14="http://schemas.microsoft.com/office/powerpoint/2010/main" val="9827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D909543-5EAD-4B71-AD8E-F01E8888CF06}" type="slidenum">
              <a:rPr kumimoji="1" lang="ja-JP" altLang="en-US" smtClean="0"/>
              <a:t>10</a:t>
            </a:fld>
            <a:endParaRPr kumimoji="1" lang="ja-JP" altLang="en-US"/>
          </a:p>
        </p:txBody>
      </p:sp>
    </p:spTree>
    <p:extLst>
      <p:ext uri="{BB962C8B-B14F-4D97-AF65-F5344CB8AC3E}">
        <p14:creationId xmlns:p14="http://schemas.microsoft.com/office/powerpoint/2010/main" val="229105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D0EEC5-51F0-4700-B4DD-B0696356F3D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A000544-1EA0-4463-82C8-9EC620BE0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ED1300A-7389-4E32-9484-372CC2AB0559}"/>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5" name="フッター プレースホルダー 4">
            <a:extLst>
              <a:ext uri="{FF2B5EF4-FFF2-40B4-BE49-F238E27FC236}">
                <a16:creationId xmlns:a16="http://schemas.microsoft.com/office/drawing/2014/main" id="{D51DF785-4A08-4B5F-AD60-9F84D7ACFF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BFD741-53EE-4E5F-B19D-81CE781ECA12}"/>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153655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57F1A3-A89C-45DC-8AFF-385A8A6B5E4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0069B1C-41BC-44E7-A4EE-1F248A48DDF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A00CADA-C1C5-48FE-A2AE-BACEED8A7427}"/>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5" name="フッター プレースホルダー 4">
            <a:extLst>
              <a:ext uri="{FF2B5EF4-FFF2-40B4-BE49-F238E27FC236}">
                <a16:creationId xmlns:a16="http://schemas.microsoft.com/office/drawing/2014/main" id="{F8D061C0-7CE3-443A-97B0-236FFE8DB9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085D14-94A0-4BC8-9183-7536DDC895AA}"/>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2296224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EDADEA0-3EAD-417A-A4A1-A94E4B0608D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448EC1E-B594-451D-AAF5-6CEB30AE795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49B1D8-8441-4CF7-A9BE-9A9CA0BC7473}"/>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5" name="フッター プレースホルダー 4">
            <a:extLst>
              <a:ext uri="{FF2B5EF4-FFF2-40B4-BE49-F238E27FC236}">
                <a16:creationId xmlns:a16="http://schemas.microsoft.com/office/drawing/2014/main" id="{83BE7BD8-CA13-4F53-9D13-6726E197A6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7C801B-CD3D-4999-A0F7-82C8AAFCF258}"/>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23770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B78568-20E6-46C1-BA44-265BD2C2A8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13B8EC-49FE-43F4-9457-D3CC3A639A4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2BD947-3966-4146-8074-7C541F0A9938}"/>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5" name="フッター プレースホルダー 4">
            <a:extLst>
              <a:ext uri="{FF2B5EF4-FFF2-40B4-BE49-F238E27FC236}">
                <a16:creationId xmlns:a16="http://schemas.microsoft.com/office/drawing/2014/main" id="{5E0A1396-9718-47BF-BA73-54FF75DDC2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21916B-9AF3-4276-8559-8F6FEB2512B9}"/>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228448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C411E-1208-44DA-8570-53124B1550C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12BC59-8B7C-4E61-8916-A4959E279A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B74C0B-E83C-41F4-9B08-F55D91A2BC02}"/>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5" name="フッター プレースホルダー 4">
            <a:extLst>
              <a:ext uri="{FF2B5EF4-FFF2-40B4-BE49-F238E27FC236}">
                <a16:creationId xmlns:a16="http://schemas.microsoft.com/office/drawing/2014/main" id="{E6A553F1-AB7C-4D03-9B02-29A5D0AF5A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7F5389-926D-4AE6-AF3E-79C44FC7520F}"/>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4156201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040347-CE37-4817-849E-461B1225E4E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526778-8484-4AA6-8133-7B9EC0A54F4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E8B9CB1-D789-4F87-AA3A-10E45A9E185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137C290-AC1F-4C72-8B4D-E740076C7088}"/>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6" name="フッター プレースホルダー 5">
            <a:extLst>
              <a:ext uri="{FF2B5EF4-FFF2-40B4-BE49-F238E27FC236}">
                <a16:creationId xmlns:a16="http://schemas.microsoft.com/office/drawing/2014/main" id="{B6DCD674-4BCF-4177-A3ED-CBA8D98C758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2E3C78E-5BAB-4F80-8967-549C869CE1CD}"/>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297311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92D30B-B7B8-48DB-B7F0-22C4AB45C87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EBCAEC9-6973-42E9-ABF5-ECDB1A9BE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C2829B4-A16B-487A-94D4-E049BF5A113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A681B91-5EA0-45B4-A52D-4738366DD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6883E87-81A8-44B5-8260-F567945ECA5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6F91C2E-AF6F-4580-A985-AFE94AA95FBC}"/>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8" name="フッター プレースホルダー 7">
            <a:extLst>
              <a:ext uri="{FF2B5EF4-FFF2-40B4-BE49-F238E27FC236}">
                <a16:creationId xmlns:a16="http://schemas.microsoft.com/office/drawing/2014/main" id="{15DA40F4-3124-41B4-A568-7DD2A44ECF5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826C0AF-39B1-4691-BBD3-34AFFAC97A61}"/>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12313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4A52EE-6B4E-4608-B3D6-67AAE8C9287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F6140B5-8909-4D4D-BEF9-13D9C35DCC97}"/>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4" name="フッター プレースホルダー 3">
            <a:extLst>
              <a:ext uri="{FF2B5EF4-FFF2-40B4-BE49-F238E27FC236}">
                <a16:creationId xmlns:a16="http://schemas.microsoft.com/office/drawing/2014/main" id="{01E0380E-793D-4392-B6D7-E0FA306B2D4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D71D350-6F00-4FB4-B487-064BEC9212EC}"/>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421104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0F84E0B-D3C5-472F-8D12-56CDDD9FF22E}"/>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3" name="フッター プレースホルダー 2">
            <a:extLst>
              <a:ext uri="{FF2B5EF4-FFF2-40B4-BE49-F238E27FC236}">
                <a16:creationId xmlns:a16="http://schemas.microsoft.com/office/drawing/2014/main" id="{29D04820-B506-49EF-9D31-D0CD76CFC39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FECCE3A-C10F-4E3B-AA61-1979EBEDC1F9}"/>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203721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F104A3-720E-4C4F-9ECE-D6A5B3CEE3A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D59D0C-5555-4B3F-9A48-8489807B1A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2466E01-9628-433E-A911-3FBDBEFDA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C9437AE-EBA9-4B87-B168-4935E61771CB}"/>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6" name="フッター プレースホルダー 5">
            <a:extLst>
              <a:ext uri="{FF2B5EF4-FFF2-40B4-BE49-F238E27FC236}">
                <a16:creationId xmlns:a16="http://schemas.microsoft.com/office/drawing/2014/main" id="{443F3FD6-FA3F-40CF-BD0F-EEB9F9637C0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656515A-F451-4489-8BCD-76C0DBD0D52D}"/>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396748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3EDF2C-6562-4978-9D46-C8A0E24CA33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970D7A4-0CC6-41AB-A468-1E011ACA11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9543F7A-DB14-45F7-865E-AD4F583DE7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9083A42-B7BE-40D3-8CA5-511FE7F1F922}"/>
              </a:ext>
            </a:extLst>
          </p:cNvPr>
          <p:cNvSpPr>
            <a:spLocks noGrp="1"/>
          </p:cNvSpPr>
          <p:nvPr>
            <p:ph type="dt" sz="half" idx="10"/>
          </p:nvPr>
        </p:nvSpPr>
        <p:spPr/>
        <p:txBody>
          <a:bodyPr/>
          <a:lstStyle/>
          <a:p>
            <a:fld id="{E1DAD8AE-F63E-44C2-9457-08F023FAD540}" type="datetimeFigureOut">
              <a:rPr kumimoji="1" lang="ja-JP" altLang="en-US" smtClean="0"/>
              <a:t>2025/4/23</a:t>
            </a:fld>
            <a:endParaRPr kumimoji="1" lang="ja-JP" altLang="en-US"/>
          </a:p>
        </p:txBody>
      </p:sp>
      <p:sp>
        <p:nvSpPr>
          <p:cNvPr id="6" name="フッター プレースホルダー 5">
            <a:extLst>
              <a:ext uri="{FF2B5EF4-FFF2-40B4-BE49-F238E27FC236}">
                <a16:creationId xmlns:a16="http://schemas.microsoft.com/office/drawing/2014/main" id="{1F3040D7-74D1-42F1-8A01-F4EFED1FED6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5AF6E16-5082-4EE3-A2C8-F55F6B8261DC}"/>
              </a:ext>
            </a:extLst>
          </p:cNvPr>
          <p:cNvSpPr>
            <a:spLocks noGrp="1"/>
          </p:cNvSpPr>
          <p:nvPr>
            <p:ph type="sldNum" sz="quarter" idx="12"/>
          </p:nvPr>
        </p:nvSpPr>
        <p:spPr/>
        <p:txBody>
          <a:body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245867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B67966E-0261-4161-84FB-270531A73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1AC5E95-F17A-4424-9402-69317943E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71E2FA-B38F-4CA8-85A6-5641F392C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D8AE-F63E-44C2-9457-08F023FAD540}" type="datetimeFigureOut">
              <a:rPr kumimoji="1" lang="ja-JP" altLang="en-US" smtClean="0"/>
              <a:t>2025/4/23</a:t>
            </a:fld>
            <a:endParaRPr kumimoji="1" lang="ja-JP" altLang="en-US"/>
          </a:p>
        </p:txBody>
      </p:sp>
      <p:sp>
        <p:nvSpPr>
          <p:cNvPr id="5" name="フッター プレースホルダー 4">
            <a:extLst>
              <a:ext uri="{FF2B5EF4-FFF2-40B4-BE49-F238E27FC236}">
                <a16:creationId xmlns:a16="http://schemas.microsoft.com/office/drawing/2014/main" id="{E46E7E50-FC8B-4E40-A96D-7C7293FDA5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BADAF4-A3A0-468E-9813-B48557CF5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B1E00-0D17-44B8-B26E-A9A00721A21E}" type="slidenum">
              <a:rPr kumimoji="1" lang="ja-JP" altLang="en-US" smtClean="0"/>
              <a:t>‹#›</a:t>
            </a:fld>
            <a:endParaRPr kumimoji="1" lang="ja-JP" altLang="en-US"/>
          </a:p>
        </p:txBody>
      </p:sp>
    </p:spTree>
    <p:extLst>
      <p:ext uri="{BB962C8B-B14F-4D97-AF65-F5344CB8AC3E}">
        <p14:creationId xmlns:p14="http://schemas.microsoft.com/office/powerpoint/2010/main" val="2404051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9.JP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9.JP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9.JP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6.pn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69.JPG"/><Relationship Id="rId7" Type="http://schemas.openxmlformats.org/officeDocument/2006/relationships/image" Target="../media/image106.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96.png"/><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image" Target="../media/image109.jpg"/></Relationships>
</file>

<file path=ppt/slides/_rels/slide37.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69.JPG"/><Relationship Id="rId7"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pn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EE36969-97BC-B8E8-B257-1F0EC7419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7277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0679A-CBD8-48E7-BC49-75C46C5736C5}"/>
              </a:ext>
            </a:extLst>
          </p:cNvPr>
          <p:cNvSpPr>
            <a:spLocks noGrp="1"/>
          </p:cNvSpPr>
          <p:nvPr>
            <p:ph type="title"/>
          </p:nvPr>
        </p:nvSpPr>
        <p:spPr/>
        <p:txBody>
          <a:bodyPr/>
          <a:lstStyle/>
          <a:p>
            <a:r>
              <a:rPr lang="ja-JP" altLang="en-US" b="1" dirty="0">
                <a:solidFill>
                  <a:srgbClr val="002060"/>
                </a:solidFill>
                <a:effectLst>
                  <a:outerShdw blurRad="38100" dist="38100" dir="2700000" algn="tl">
                    <a:srgbClr val="000000">
                      <a:alpha val="43137"/>
                    </a:srgbClr>
                  </a:outerShdw>
                </a:effectLst>
              </a:rPr>
              <a:t>ペンフォスター高校は、下記の団体から認定された教育機関です</a:t>
            </a:r>
          </a:p>
        </p:txBody>
      </p:sp>
      <p:sp>
        <p:nvSpPr>
          <p:cNvPr id="3" name="コンテンツ プレースホルダー 2">
            <a:extLst>
              <a:ext uri="{FF2B5EF4-FFF2-40B4-BE49-F238E27FC236}">
                <a16:creationId xmlns:a16="http://schemas.microsoft.com/office/drawing/2014/main" id="{58C650D1-262B-40A2-BBCC-498EB0023791}"/>
              </a:ext>
            </a:extLst>
          </p:cNvPr>
          <p:cNvSpPr>
            <a:spLocks noGrp="1"/>
          </p:cNvSpPr>
          <p:nvPr>
            <p:ph idx="1"/>
          </p:nvPr>
        </p:nvSpPr>
        <p:spPr>
          <a:xfrm>
            <a:off x="282388" y="1825625"/>
            <a:ext cx="11658600" cy="4351338"/>
          </a:xfrm>
        </p:spPr>
        <p:txBody>
          <a:bodyPr>
            <a:normAutofit/>
          </a:bodyPr>
          <a:lstStyle/>
          <a:p>
            <a:r>
              <a:rPr kumimoji="1" lang="en-US" altLang="ja-JP" sz="2400" dirty="0"/>
              <a:t>Distance Education Accrediting Commission (DEAC) </a:t>
            </a:r>
          </a:p>
          <a:p>
            <a:r>
              <a:rPr kumimoji="1" lang="en-US" altLang="ja-JP" sz="2400" dirty="0"/>
              <a:t>Council for Higher Education Accreditation (CHEA)</a:t>
            </a:r>
          </a:p>
          <a:p>
            <a:r>
              <a:rPr kumimoji="1" lang="en-US" altLang="ja-JP" sz="2400" dirty="0"/>
              <a:t>Commission on Secondary Schools of the Middle States Association of Colleges and Schools (MSA CESS)</a:t>
            </a:r>
          </a:p>
          <a:p>
            <a:r>
              <a:rPr kumimoji="1" lang="en-US" altLang="ja-JP" sz="2400" dirty="0" err="1"/>
              <a:t>Cognia</a:t>
            </a:r>
            <a:endParaRPr kumimoji="1" lang="en-US" altLang="ja-JP" sz="2400" dirty="0"/>
          </a:p>
          <a:p>
            <a:r>
              <a:rPr kumimoji="1" lang="en-US" altLang="ja-JP" sz="2400" dirty="0"/>
              <a:t>International Association for Continuing Education and Training (IACET). </a:t>
            </a:r>
          </a:p>
          <a:p>
            <a:r>
              <a:rPr kumimoji="1" lang="en-US" altLang="ja-JP" sz="2400" dirty="0"/>
              <a:t>Committee on Veterinary Technician Education and Activities (CVTEA).</a:t>
            </a:r>
          </a:p>
          <a:p>
            <a:r>
              <a:rPr kumimoji="1" lang="en-US" altLang="ja-JP" sz="2400" dirty="0"/>
              <a:t>National Council for State Authorization Reciprocity Agreements. </a:t>
            </a:r>
          </a:p>
          <a:p>
            <a:endParaRPr kumimoji="1" lang="en-US" altLang="ja-JP" sz="2400" dirty="0"/>
          </a:p>
          <a:p>
            <a:endParaRPr kumimoji="1" lang="ja-JP" altLang="en-US" sz="2400" dirty="0"/>
          </a:p>
        </p:txBody>
      </p:sp>
      <p:pic>
        <p:nvPicPr>
          <p:cNvPr id="4" name="図 3">
            <a:extLst>
              <a:ext uri="{FF2B5EF4-FFF2-40B4-BE49-F238E27FC236}">
                <a16:creationId xmlns:a16="http://schemas.microsoft.com/office/drawing/2014/main" id="{06BB116B-576A-41FD-BBFB-417F55D97537}"/>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pic>
        <p:nvPicPr>
          <p:cNvPr id="5" name="図 4">
            <a:extLst>
              <a:ext uri="{FF2B5EF4-FFF2-40B4-BE49-F238E27FC236}">
                <a16:creationId xmlns:a16="http://schemas.microsoft.com/office/drawing/2014/main" id="{5AFC73EE-8C5D-4BA9-B432-62CB368C8BF2}"/>
              </a:ext>
            </a:extLst>
          </p:cNvPr>
          <p:cNvPicPr>
            <a:picLocks noChangeAspect="1"/>
          </p:cNvPicPr>
          <p:nvPr/>
        </p:nvPicPr>
        <p:blipFill>
          <a:blip r:embed="rId4"/>
          <a:stretch>
            <a:fillRect/>
          </a:stretch>
        </p:blipFill>
        <p:spPr>
          <a:xfrm>
            <a:off x="309484" y="5288246"/>
            <a:ext cx="1257143" cy="876190"/>
          </a:xfrm>
          <a:prstGeom prst="rect">
            <a:avLst/>
          </a:prstGeom>
        </p:spPr>
      </p:pic>
      <p:pic>
        <p:nvPicPr>
          <p:cNvPr id="6" name="図 5">
            <a:extLst>
              <a:ext uri="{FF2B5EF4-FFF2-40B4-BE49-F238E27FC236}">
                <a16:creationId xmlns:a16="http://schemas.microsoft.com/office/drawing/2014/main" id="{6731E9D3-3C41-4F63-BE98-082BD494B592}"/>
              </a:ext>
            </a:extLst>
          </p:cNvPr>
          <p:cNvPicPr>
            <a:picLocks noChangeAspect="1"/>
          </p:cNvPicPr>
          <p:nvPr/>
        </p:nvPicPr>
        <p:blipFill>
          <a:blip r:embed="rId5"/>
          <a:stretch>
            <a:fillRect/>
          </a:stretch>
        </p:blipFill>
        <p:spPr>
          <a:xfrm>
            <a:off x="2044005" y="5454490"/>
            <a:ext cx="1276190" cy="638095"/>
          </a:xfrm>
          <a:prstGeom prst="rect">
            <a:avLst/>
          </a:prstGeom>
        </p:spPr>
      </p:pic>
      <p:pic>
        <p:nvPicPr>
          <p:cNvPr id="7" name="図 6">
            <a:extLst>
              <a:ext uri="{FF2B5EF4-FFF2-40B4-BE49-F238E27FC236}">
                <a16:creationId xmlns:a16="http://schemas.microsoft.com/office/drawing/2014/main" id="{C19C3555-DDFA-4DE2-A0A6-4EB47C7DB033}"/>
              </a:ext>
            </a:extLst>
          </p:cNvPr>
          <p:cNvPicPr>
            <a:picLocks noChangeAspect="1"/>
          </p:cNvPicPr>
          <p:nvPr/>
        </p:nvPicPr>
        <p:blipFill>
          <a:blip r:embed="rId6"/>
          <a:stretch>
            <a:fillRect/>
          </a:stretch>
        </p:blipFill>
        <p:spPr>
          <a:xfrm>
            <a:off x="3797573" y="5418429"/>
            <a:ext cx="1228571" cy="685714"/>
          </a:xfrm>
          <a:prstGeom prst="rect">
            <a:avLst/>
          </a:prstGeom>
        </p:spPr>
      </p:pic>
      <p:pic>
        <p:nvPicPr>
          <p:cNvPr id="8" name="図 7">
            <a:extLst>
              <a:ext uri="{FF2B5EF4-FFF2-40B4-BE49-F238E27FC236}">
                <a16:creationId xmlns:a16="http://schemas.microsoft.com/office/drawing/2014/main" id="{1E4AB221-01DF-4B22-8FC5-1C9F88B21F94}"/>
              </a:ext>
            </a:extLst>
          </p:cNvPr>
          <p:cNvPicPr>
            <a:picLocks noChangeAspect="1"/>
          </p:cNvPicPr>
          <p:nvPr/>
        </p:nvPicPr>
        <p:blipFill>
          <a:blip r:embed="rId7"/>
          <a:stretch>
            <a:fillRect/>
          </a:stretch>
        </p:blipFill>
        <p:spPr>
          <a:xfrm>
            <a:off x="5548961" y="5310664"/>
            <a:ext cx="901243" cy="901243"/>
          </a:xfrm>
          <a:prstGeom prst="rect">
            <a:avLst/>
          </a:prstGeom>
        </p:spPr>
      </p:pic>
      <p:pic>
        <p:nvPicPr>
          <p:cNvPr id="9" name="図 8">
            <a:extLst>
              <a:ext uri="{FF2B5EF4-FFF2-40B4-BE49-F238E27FC236}">
                <a16:creationId xmlns:a16="http://schemas.microsoft.com/office/drawing/2014/main" id="{B88983AA-8C23-4F14-8A3C-6371D819BE0F}"/>
              </a:ext>
            </a:extLst>
          </p:cNvPr>
          <p:cNvPicPr>
            <a:picLocks noChangeAspect="1"/>
          </p:cNvPicPr>
          <p:nvPr/>
        </p:nvPicPr>
        <p:blipFill>
          <a:blip r:embed="rId8"/>
          <a:stretch>
            <a:fillRect/>
          </a:stretch>
        </p:blipFill>
        <p:spPr>
          <a:xfrm>
            <a:off x="6932302" y="5358407"/>
            <a:ext cx="1247619" cy="790476"/>
          </a:xfrm>
          <a:prstGeom prst="rect">
            <a:avLst/>
          </a:prstGeom>
        </p:spPr>
      </p:pic>
      <p:pic>
        <p:nvPicPr>
          <p:cNvPr id="10" name="図 9">
            <a:extLst>
              <a:ext uri="{FF2B5EF4-FFF2-40B4-BE49-F238E27FC236}">
                <a16:creationId xmlns:a16="http://schemas.microsoft.com/office/drawing/2014/main" id="{46BF5524-31BB-4AF9-B2EC-C288BE0A676F}"/>
              </a:ext>
            </a:extLst>
          </p:cNvPr>
          <p:cNvPicPr>
            <a:picLocks noChangeAspect="1"/>
          </p:cNvPicPr>
          <p:nvPr/>
        </p:nvPicPr>
        <p:blipFill>
          <a:blip r:embed="rId9"/>
          <a:stretch>
            <a:fillRect/>
          </a:stretch>
        </p:blipFill>
        <p:spPr>
          <a:xfrm>
            <a:off x="8601001" y="5310664"/>
            <a:ext cx="1295238" cy="847619"/>
          </a:xfrm>
          <a:prstGeom prst="rect">
            <a:avLst/>
          </a:prstGeom>
        </p:spPr>
      </p:pic>
      <p:pic>
        <p:nvPicPr>
          <p:cNvPr id="11" name="図 10">
            <a:extLst>
              <a:ext uri="{FF2B5EF4-FFF2-40B4-BE49-F238E27FC236}">
                <a16:creationId xmlns:a16="http://schemas.microsoft.com/office/drawing/2014/main" id="{4196299C-E7EB-4AF4-BD0C-195D62E9C09B}"/>
              </a:ext>
            </a:extLst>
          </p:cNvPr>
          <p:cNvPicPr>
            <a:picLocks noChangeAspect="1"/>
          </p:cNvPicPr>
          <p:nvPr/>
        </p:nvPicPr>
        <p:blipFill>
          <a:blip r:embed="rId10"/>
          <a:stretch>
            <a:fillRect/>
          </a:stretch>
        </p:blipFill>
        <p:spPr>
          <a:xfrm>
            <a:off x="10476209" y="4949728"/>
            <a:ext cx="1304762" cy="1142857"/>
          </a:xfrm>
          <a:prstGeom prst="rect">
            <a:avLst/>
          </a:prstGeom>
        </p:spPr>
      </p:pic>
    </p:spTree>
    <p:extLst>
      <p:ext uri="{BB962C8B-B14F-4D97-AF65-F5344CB8AC3E}">
        <p14:creationId xmlns:p14="http://schemas.microsoft.com/office/powerpoint/2010/main" val="270282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B7B81C-532F-4742-BABF-8468988E709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DECF86D-048E-AB73-6DF1-C04170828022}"/>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F3E781DB-1B2E-B5B0-530E-023C929ACF45}"/>
              </a:ext>
            </a:extLst>
          </p:cNvPr>
          <p:cNvPicPr>
            <a:picLocks noChangeAspect="1"/>
          </p:cNvPicPr>
          <p:nvPr/>
        </p:nvPicPr>
        <p:blipFill rotWithShape="1">
          <a:blip r:embed="rId3"/>
          <a:srcRect b="27937"/>
          <a:stretch/>
        </p:blipFill>
        <p:spPr>
          <a:xfrm>
            <a:off x="0" y="147961"/>
            <a:ext cx="12192000" cy="4728839"/>
          </a:xfrm>
          <a:prstGeom prst="rect">
            <a:avLst/>
          </a:prstGeom>
        </p:spPr>
      </p:pic>
      <p:pic>
        <p:nvPicPr>
          <p:cNvPr id="9" name="図 8">
            <a:extLst>
              <a:ext uri="{FF2B5EF4-FFF2-40B4-BE49-F238E27FC236}">
                <a16:creationId xmlns:a16="http://schemas.microsoft.com/office/drawing/2014/main" id="{8DDB226F-EBB9-B3E7-211F-200F90BD37CB}"/>
              </a:ext>
            </a:extLst>
          </p:cNvPr>
          <p:cNvPicPr>
            <a:picLocks noChangeAspect="1"/>
          </p:cNvPicPr>
          <p:nvPr/>
        </p:nvPicPr>
        <p:blipFill>
          <a:blip r:embed="rId4"/>
          <a:stretch>
            <a:fillRect/>
          </a:stretch>
        </p:blipFill>
        <p:spPr>
          <a:xfrm>
            <a:off x="0" y="3123564"/>
            <a:ext cx="12192000" cy="2721713"/>
          </a:xfrm>
          <a:prstGeom prst="rect">
            <a:avLst/>
          </a:prstGeom>
        </p:spPr>
      </p:pic>
      <p:pic>
        <p:nvPicPr>
          <p:cNvPr id="10" name="図 9">
            <a:extLst>
              <a:ext uri="{FF2B5EF4-FFF2-40B4-BE49-F238E27FC236}">
                <a16:creationId xmlns:a16="http://schemas.microsoft.com/office/drawing/2014/main" id="{57386FC5-A718-CE12-F6DD-1AD93647526D}"/>
              </a:ext>
            </a:extLst>
          </p:cNvPr>
          <p:cNvPicPr>
            <a:picLocks noChangeAspect="1"/>
          </p:cNvPicPr>
          <p:nvPr/>
        </p:nvPicPr>
        <p:blipFill>
          <a:blip r:embed="rId5"/>
          <a:stretch>
            <a:fillRect/>
          </a:stretch>
        </p:blipFill>
        <p:spPr>
          <a:xfrm>
            <a:off x="9865322" y="1712834"/>
            <a:ext cx="1599091" cy="1599091"/>
          </a:xfrm>
          <a:prstGeom prst="rect">
            <a:avLst/>
          </a:prstGeom>
        </p:spPr>
      </p:pic>
    </p:spTree>
    <p:extLst>
      <p:ext uri="{BB962C8B-B14F-4D97-AF65-F5344CB8AC3E}">
        <p14:creationId xmlns:p14="http://schemas.microsoft.com/office/powerpoint/2010/main" val="4237925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ttle Central College in United States : Reviews &amp; Rankings | Student  Reviews &amp; University Rankings EDUopinions">
            <a:extLst>
              <a:ext uri="{FF2B5EF4-FFF2-40B4-BE49-F238E27FC236}">
                <a16:creationId xmlns:a16="http://schemas.microsoft.com/office/drawing/2014/main" id="{DA1BD124-DC06-971C-DF0B-536ADEE44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2594993"/>
            <a:ext cx="5454212" cy="403263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FF5CA543-1D18-4445-ACCF-821E2804F430}"/>
              </a:ext>
            </a:extLst>
          </p:cNvPr>
          <p:cNvSpPr>
            <a:spLocks noGrp="1"/>
          </p:cNvSpPr>
          <p:nvPr>
            <p:ph type="title"/>
          </p:nvPr>
        </p:nvSpPr>
        <p:spPr/>
        <p:txBody>
          <a:bodyPr>
            <a:normAutofit/>
          </a:bodyPr>
          <a:lstStyle/>
          <a:p>
            <a:r>
              <a:rPr lang="ja-JP" altLang="en-US" b="1" dirty="0">
                <a:solidFill>
                  <a:srgbClr val="002060"/>
                </a:solidFill>
                <a:effectLst>
                  <a:outerShdw blurRad="38100" dist="38100" dir="2700000" algn="tl">
                    <a:srgbClr val="000000">
                      <a:alpha val="43137"/>
                    </a:srgbClr>
                  </a:outerShdw>
                </a:effectLst>
              </a:rPr>
              <a:t>どうして</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ダブル・ディプロマ</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なの？</a:t>
            </a:r>
            <a:br>
              <a:rPr lang="en-US" altLang="ja-JP" b="1" dirty="0">
                <a:solidFill>
                  <a:srgbClr val="002060"/>
                </a:solidFill>
                <a:effectLst>
                  <a:outerShdw blurRad="38100" dist="38100" dir="2700000" algn="tl">
                    <a:srgbClr val="000000">
                      <a:alpha val="43137"/>
                    </a:srgbClr>
                  </a:outerShdw>
                </a:effectLst>
              </a:rPr>
            </a:br>
            <a:r>
              <a:rPr lang="ja-JP" altLang="en-US" b="1" dirty="0">
                <a:solidFill>
                  <a:srgbClr val="002060"/>
                </a:solidFill>
                <a:effectLst>
                  <a:outerShdw blurRad="38100" dist="38100" dir="2700000" algn="tl">
                    <a:srgbClr val="000000">
                      <a:alpha val="43137"/>
                    </a:srgbClr>
                  </a:outerShdw>
                </a:effectLst>
              </a:rPr>
              <a:t>　　　　　　　　　　　メリットは？</a:t>
            </a:r>
          </a:p>
        </p:txBody>
      </p:sp>
      <p:sp>
        <p:nvSpPr>
          <p:cNvPr id="3" name="コンテンツ プレースホルダー 2">
            <a:extLst>
              <a:ext uri="{FF2B5EF4-FFF2-40B4-BE49-F238E27FC236}">
                <a16:creationId xmlns:a16="http://schemas.microsoft.com/office/drawing/2014/main" id="{ABDC77C8-ED33-46D9-B83E-A369CCA6CC83}"/>
              </a:ext>
            </a:extLst>
          </p:cNvPr>
          <p:cNvSpPr>
            <a:spLocks noGrp="1"/>
          </p:cNvSpPr>
          <p:nvPr>
            <p:ph idx="1"/>
          </p:nvPr>
        </p:nvSpPr>
        <p:spPr>
          <a:xfrm>
            <a:off x="588579" y="1786760"/>
            <a:ext cx="11400629" cy="2564523"/>
          </a:xfrm>
        </p:spPr>
        <p:txBody>
          <a:bodyPr>
            <a:normAutofit/>
          </a:bodyPr>
          <a:lstStyle/>
          <a:p>
            <a:pPr marL="0" indent="0">
              <a:buNone/>
            </a:pPr>
            <a:r>
              <a:rPr kumimoji="1" lang="ja-JP" altLang="en-US" sz="4000" dirty="0">
                <a:solidFill>
                  <a:srgbClr val="FF0000"/>
                </a:solidFill>
                <a:effectLst>
                  <a:outerShdw blurRad="38100" dist="38100" dir="2700000" algn="tl">
                    <a:srgbClr val="000000">
                      <a:alpha val="43137"/>
                    </a:srgbClr>
                  </a:outerShdw>
                </a:effectLst>
              </a:rPr>
              <a:t>１．アメリカの高校卒になるため、アメリカの大学入学に</a:t>
            </a:r>
            <a:r>
              <a:rPr kumimoji="1" lang="en-US" altLang="ja-JP" sz="4000" dirty="0">
                <a:solidFill>
                  <a:srgbClr val="FF0000"/>
                </a:solidFill>
                <a:effectLst>
                  <a:outerShdw blurRad="38100" dist="38100" dir="2700000" algn="tl">
                    <a:srgbClr val="000000">
                      <a:alpha val="43137"/>
                    </a:srgbClr>
                  </a:outerShdw>
                </a:effectLst>
              </a:rPr>
              <a:t>TOEFL</a:t>
            </a:r>
            <a:r>
              <a:rPr kumimoji="1" lang="ja-JP" altLang="en-US" sz="4000" dirty="0">
                <a:solidFill>
                  <a:srgbClr val="FF0000"/>
                </a:solidFill>
                <a:effectLst>
                  <a:outerShdw blurRad="38100" dist="38100" dir="2700000" algn="tl">
                    <a:srgbClr val="000000">
                      <a:alpha val="43137"/>
                    </a:srgbClr>
                  </a:outerShdw>
                </a:effectLst>
              </a:rPr>
              <a:t>が免除されるケースがある</a:t>
            </a:r>
            <a:endParaRPr kumimoji="1" lang="ja-JP" altLang="en-US" sz="4000" dirty="0">
              <a:solidFill>
                <a:srgbClr val="FF0000"/>
              </a:solidFill>
            </a:endParaRPr>
          </a:p>
        </p:txBody>
      </p:sp>
      <p:sp>
        <p:nvSpPr>
          <p:cNvPr id="16" name="コンテンツ プレースホルダー 2">
            <a:extLst>
              <a:ext uri="{FF2B5EF4-FFF2-40B4-BE49-F238E27FC236}">
                <a16:creationId xmlns:a16="http://schemas.microsoft.com/office/drawing/2014/main" id="{CE132D80-9F01-425C-950F-54623BF95002}"/>
              </a:ext>
            </a:extLst>
          </p:cNvPr>
          <p:cNvSpPr txBox="1">
            <a:spLocks/>
          </p:cNvSpPr>
          <p:nvPr/>
        </p:nvSpPr>
        <p:spPr>
          <a:xfrm>
            <a:off x="7112000" y="5231642"/>
            <a:ext cx="5080000" cy="2086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p:txBody>
      </p:sp>
      <p:pic>
        <p:nvPicPr>
          <p:cNvPr id="1028" name="Picture 4" descr="Pierce College District WA | McChord Air Force Base WA">
            <a:extLst>
              <a:ext uri="{FF2B5EF4-FFF2-40B4-BE49-F238E27FC236}">
                <a16:creationId xmlns:a16="http://schemas.microsoft.com/office/drawing/2014/main" id="{6C4090A9-070B-C515-689F-8EBA11CC4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862" y="2864025"/>
            <a:ext cx="3762704" cy="376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656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5CA543-1D18-4445-ACCF-821E2804F430}"/>
              </a:ext>
            </a:extLst>
          </p:cNvPr>
          <p:cNvSpPr>
            <a:spLocks noGrp="1"/>
          </p:cNvSpPr>
          <p:nvPr>
            <p:ph type="title"/>
          </p:nvPr>
        </p:nvSpPr>
        <p:spPr/>
        <p:txBody>
          <a:bodyPr>
            <a:normAutofit/>
          </a:bodyPr>
          <a:lstStyle/>
          <a:p>
            <a:r>
              <a:rPr lang="ja-JP" altLang="en-US" b="1" dirty="0">
                <a:solidFill>
                  <a:srgbClr val="002060"/>
                </a:solidFill>
                <a:effectLst>
                  <a:outerShdw blurRad="38100" dist="38100" dir="2700000" algn="tl">
                    <a:srgbClr val="000000">
                      <a:alpha val="43137"/>
                    </a:srgbClr>
                  </a:outerShdw>
                </a:effectLst>
              </a:rPr>
              <a:t>どうして</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ダブル・ディプロマ</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なの？</a:t>
            </a:r>
            <a:br>
              <a:rPr lang="en-US" altLang="ja-JP" b="1" dirty="0">
                <a:solidFill>
                  <a:srgbClr val="002060"/>
                </a:solidFill>
                <a:effectLst>
                  <a:outerShdw blurRad="38100" dist="38100" dir="2700000" algn="tl">
                    <a:srgbClr val="000000">
                      <a:alpha val="43137"/>
                    </a:srgbClr>
                  </a:outerShdw>
                </a:effectLst>
              </a:rPr>
            </a:br>
            <a:r>
              <a:rPr lang="ja-JP" altLang="en-US" b="1" dirty="0">
                <a:solidFill>
                  <a:srgbClr val="002060"/>
                </a:solidFill>
                <a:effectLst>
                  <a:outerShdw blurRad="38100" dist="38100" dir="2700000" algn="tl">
                    <a:srgbClr val="000000">
                      <a:alpha val="43137"/>
                    </a:srgbClr>
                  </a:outerShdw>
                </a:effectLst>
              </a:rPr>
              <a:t>　　　　　　　　　　　メリットは？</a:t>
            </a:r>
          </a:p>
        </p:txBody>
      </p:sp>
      <p:sp>
        <p:nvSpPr>
          <p:cNvPr id="3" name="コンテンツ プレースホルダー 2">
            <a:extLst>
              <a:ext uri="{FF2B5EF4-FFF2-40B4-BE49-F238E27FC236}">
                <a16:creationId xmlns:a16="http://schemas.microsoft.com/office/drawing/2014/main" id="{ABDC77C8-ED33-46D9-B83E-A369CCA6CC83}"/>
              </a:ext>
            </a:extLst>
          </p:cNvPr>
          <p:cNvSpPr>
            <a:spLocks noGrp="1"/>
          </p:cNvSpPr>
          <p:nvPr>
            <p:ph idx="1"/>
          </p:nvPr>
        </p:nvSpPr>
        <p:spPr>
          <a:xfrm>
            <a:off x="430924" y="1786759"/>
            <a:ext cx="11558284" cy="2086630"/>
          </a:xfrm>
        </p:spPr>
        <p:txBody>
          <a:bodyPr>
            <a:normAutofit/>
          </a:bodyPr>
          <a:lstStyle/>
          <a:p>
            <a:pPr marL="0" indent="0">
              <a:buNone/>
            </a:pPr>
            <a:r>
              <a:rPr kumimoji="1" lang="ja-JP" altLang="en-US" sz="4000" dirty="0">
                <a:solidFill>
                  <a:srgbClr val="FF0000"/>
                </a:solidFill>
                <a:effectLst>
                  <a:outerShdw blurRad="38100" dist="38100" dir="2700000" algn="tl">
                    <a:srgbClr val="000000">
                      <a:alpha val="43137"/>
                    </a:srgbClr>
                  </a:outerShdw>
                </a:effectLst>
              </a:rPr>
              <a:t>２．オーストラリアの大学留学の場合、ファンデーションコースを免除される</a:t>
            </a:r>
            <a:endParaRPr kumimoji="1" lang="en-US" altLang="ja-JP" sz="4000" dirty="0">
              <a:solidFill>
                <a:srgbClr val="FF0000"/>
              </a:solidFill>
              <a:effectLst>
                <a:outerShdw blurRad="38100" dist="38100" dir="2700000" algn="tl">
                  <a:srgbClr val="000000">
                    <a:alpha val="43137"/>
                  </a:srgbClr>
                </a:outerShdw>
              </a:effectLst>
            </a:endParaRPr>
          </a:p>
          <a:p>
            <a:pPr marL="0" indent="0">
              <a:buNone/>
            </a:pPr>
            <a:r>
              <a:rPr lang="ja-JP" altLang="en-US" sz="4000" dirty="0">
                <a:solidFill>
                  <a:srgbClr val="FF0000"/>
                </a:solidFill>
                <a:effectLst>
                  <a:outerShdw blurRad="38100" dist="38100" dir="2700000" algn="tl">
                    <a:srgbClr val="000000">
                      <a:alpha val="43137"/>
                    </a:srgbClr>
                  </a:outerShdw>
                </a:effectLst>
              </a:rPr>
              <a:t>　　　　　　　　　　　　　</a:t>
            </a:r>
            <a:r>
              <a:rPr kumimoji="1" lang="ja-JP" altLang="en-US" sz="4000" dirty="0">
                <a:solidFill>
                  <a:srgbClr val="FF0000"/>
                </a:solidFill>
                <a:effectLst>
                  <a:outerShdw blurRad="38100" dist="38100" dir="2700000" algn="tl">
                    <a:srgbClr val="000000">
                      <a:alpha val="43137"/>
                    </a:srgbClr>
                  </a:outerShdw>
                </a:effectLst>
              </a:rPr>
              <a:t>（要・</a:t>
            </a:r>
            <a:r>
              <a:rPr kumimoji="1" lang="en-US" altLang="ja-JP" sz="4000" dirty="0" err="1">
                <a:solidFill>
                  <a:srgbClr val="FF0000"/>
                </a:solidFill>
                <a:effectLst>
                  <a:outerShdw blurRad="38100" dist="38100" dir="2700000" algn="tl">
                    <a:srgbClr val="000000">
                      <a:alpha val="43137"/>
                    </a:srgbClr>
                  </a:outerShdw>
                </a:effectLst>
              </a:rPr>
              <a:t>SATorACT</a:t>
            </a:r>
            <a:r>
              <a:rPr kumimoji="1" lang="ja-JP" altLang="en-US" sz="4000" dirty="0">
                <a:solidFill>
                  <a:srgbClr val="FF0000"/>
                </a:solidFill>
                <a:effectLst>
                  <a:outerShdw blurRad="38100" dist="38100" dir="2700000" algn="tl">
                    <a:srgbClr val="000000">
                      <a:alpha val="43137"/>
                    </a:srgbClr>
                  </a:outerShdw>
                </a:effectLst>
              </a:rPr>
              <a:t>）</a:t>
            </a:r>
            <a:endParaRPr kumimoji="1" lang="en-US" altLang="ja-JP" sz="4000" dirty="0">
              <a:solidFill>
                <a:srgbClr val="FF0000"/>
              </a:solidFill>
              <a:effectLst>
                <a:outerShdw blurRad="38100" dist="38100" dir="2700000" algn="tl">
                  <a:srgbClr val="000000">
                    <a:alpha val="43137"/>
                  </a:srgbClr>
                </a:outerShdw>
              </a:effectLst>
            </a:endParaRPr>
          </a:p>
          <a:p>
            <a:pPr marL="0" indent="0">
              <a:buNone/>
            </a:pPr>
            <a:endParaRPr kumimoji="1" lang="ja-JP" altLang="en-US" dirty="0">
              <a:solidFill>
                <a:srgbClr val="FF0000"/>
              </a:solidFill>
            </a:endParaRPr>
          </a:p>
        </p:txBody>
      </p:sp>
      <p:sp>
        <p:nvSpPr>
          <p:cNvPr id="16" name="コンテンツ プレースホルダー 2">
            <a:extLst>
              <a:ext uri="{FF2B5EF4-FFF2-40B4-BE49-F238E27FC236}">
                <a16:creationId xmlns:a16="http://schemas.microsoft.com/office/drawing/2014/main" id="{CE132D80-9F01-425C-950F-54623BF95002}"/>
              </a:ext>
            </a:extLst>
          </p:cNvPr>
          <p:cNvSpPr txBox="1">
            <a:spLocks/>
          </p:cNvSpPr>
          <p:nvPr/>
        </p:nvSpPr>
        <p:spPr>
          <a:xfrm>
            <a:off x="7112000" y="5231642"/>
            <a:ext cx="5080000" cy="2086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p:txBody>
      </p:sp>
      <p:pic>
        <p:nvPicPr>
          <p:cNvPr id="6" name="図 5">
            <a:extLst>
              <a:ext uri="{FF2B5EF4-FFF2-40B4-BE49-F238E27FC236}">
                <a16:creationId xmlns:a16="http://schemas.microsoft.com/office/drawing/2014/main" id="{308AD36D-E243-D897-1F6E-88B3949CD7BC}"/>
              </a:ext>
            </a:extLst>
          </p:cNvPr>
          <p:cNvPicPr>
            <a:picLocks noChangeAspect="1"/>
          </p:cNvPicPr>
          <p:nvPr/>
        </p:nvPicPr>
        <p:blipFill rotWithShape="1">
          <a:blip r:embed="rId3"/>
          <a:srcRect b="20505"/>
          <a:stretch/>
        </p:blipFill>
        <p:spPr>
          <a:xfrm>
            <a:off x="0" y="3557451"/>
            <a:ext cx="12192000" cy="3505502"/>
          </a:xfrm>
          <a:prstGeom prst="rect">
            <a:avLst/>
          </a:prstGeom>
        </p:spPr>
      </p:pic>
    </p:spTree>
    <p:extLst>
      <p:ext uri="{BB962C8B-B14F-4D97-AF65-F5344CB8AC3E}">
        <p14:creationId xmlns:p14="http://schemas.microsoft.com/office/powerpoint/2010/main" val="2691078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5CA543-1D18-4445-ACCF-821E2804F430}"/>
              </a:ext>
            </a:extLst>
          </p:cNvPr>
          <p:cNvSpPr>
            <a:spLocks noGrp="1"/>
          </p:cNvSpPr>
          <p:nvPr>
            <p:ph type="title"/>
          </p:nvPr>
        </p:nvSpPr>
        <p:spPr/>
        <p:txBody>
          <a:bodyPr>
            <a:normAutofit/>
          </a:bodyPr>
          <a:lstStyle/>
          <a:p>
            <a:r>
              <a:rPr lang="ja-JP" altLang="en-US" b="1" dirty="0">
                <a:solidFill>
                  <a:srgbClr val="002060"/>
                </a:solidFill>
                <a:effectLst>
                  <a:outerShdw blurRad="38100" dist="38100" dir="2700000" algn="tl">
                    <a:srgbClr val="000000">
                      <a:alpha val="43137"/>
                    </a:srgbClr>
                  </a:outerShdw>
                </a:effectLst>
              </a:rPr>
              <a:t>どうして</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ダブル・ディプロマ</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なの？</a:t>
            </a:r>
            <a:br>
              <a:rPr lang="en-US" altLang="ja-JP" b="1" dirty="0">
                <a:solidFill>
                  <a:srgbClr val="002060"/>
                </a:solidFill>
                <a:effectLst>
                  <a:outerShdw blurRad="38100" dist="38100" dir="2700000" algn="tl">
                    <a:srgbClr val="000000">
                      <a:alpha val="43137"/>
                    </a:srgbClr>
                  </a:outerShdw>
                </a:effectLst>
              </a:rPr>
            </a:br>
            <a:r>
              <a:rPr lang="ja-JP" altLang="en-US" b="1" dirty="0">
                <a:solidFill>
                  <a:srgbClr val="002060"/>
                </a:solidFill>
                <a:effectLst>
                  <a:outerShdw blurRad="38100" dist="38100" dir="2700000" algn="tl">
                    <a:srgbClr val="000000">
                      <a:alpha val="43137"/>
                    </a:srgbClr>
                  </a:outerShdw>
                </a:effectLst>
              </a:rPr>
              <a:t>　　　　　　　　　　　メリットは？</a:t>
            </a:r>
          </a:p>
        </p:txBody>
      </p:sp>
      <p:sp>
        <p:nvSpPr>
          <p:cNvPr id="3" name="コンテンツ プレースホルダー 2">
            <a:extLst>
              <a:ext uri="{FF2B5EF4-FFF2-40B4-BE49-F238E27FC236}">
                <a16:creationId xmlns:a16="http://schemas.microsoft.com/office/drawing/2014/main" id="{ABDC77C8-ED33-46D9-B83E-A369CCA6CC83}"/>
              </a:ext>
            </a:extLst>
          </p:cNvPr>
          <p:cNvSpPr>
            <a:spLocks noGrp="1"/>
          </p:cNvSpPr>
          <p:nvPr>
            <p:ph idx="1"/>
          </p:nvPr>
        </p:nvSpPr>
        <p:spPr>
          <a:xfrm>
            <a:off x="343134" y="1696270"/>
            <a:ext cx="11505732" cy="2086630"/>
          </a:xfrm>
        </p:spPr>
        <p:txBody>
          <a:bodyPr>
            <a:normAutofit/>
          </a:bodyPr>
          <a:lstStyle/>
          <a:p>
            <a:pPr marL="0" indent="0">
              <a:buNone/>
            </a:pPr>
            <a:r>
              <a:rPr kumimoji="1" lang="ja-JP" altLang="en-US" sz="3700" dirty="0">
                <a:solidFill>
                  <a:srgbClr val="FF0000"/>
                </a:solidFill>
                <a:effectLst>
                  <a:outerShdw blurRad="38100" dist="38100" dir="2700000" algn="tl">
                    <a:srgbClr val="000000">
                      <a:alpha val="43137"/>
                    </a:srgbClr>
                  </a:outerShdw>
                </a:effectLst>
              </a:rPr>
              <a:t>３．アメリカの大学で必修となっている、「</a:t>
            </a:r>
            <a:r>
              <a:rPr kumimoji="1" lang="en-US" altLang="ja-JP" sz="3700" dirty="0">
                <a:solidFill>
                  <a:srgbClr val="FF0000"/>
                </a:solidFill>
                <a:effectLst>
                  <a:outerShdw blurRad="38100" dist="38100" dir="2700000" algn="tl">
                    <a:srgbClr val="000000">
                      <a:alpha val="43137"/>
                    </a:srgbClr>
                  </a:outerShdw>
                </a:effectLst>
              </a:rPr>
              <a:t>American History</a:t>
            </a:r>
            <a:r>
              <a:rPr kumimoji="1" lang="ja-JP" altLang="en-US" sz="3700" dirty="0">
                <a:solidFill>
                  <a:srgbClr val="FF0000"/>
                </a:solidFill>
                <a:effectLst>
                  <a:outerShdw blurRad="38100" dist="38100" dir="2700000" algn="tl">
                    <a:srgbClr val="000000">
                      <a:alpha val="43137"/>
                    </a:srgbClr>
                  </a:outerShdw>
                </a:effectLst>
              </a:rPr>
              <a:t>」や、</a:t>
            </a:r>
            <a:r>
              <a:rPr lang="ja-JP" altLang="en-US" sz="3700" dirty="0">
                <a:solidFill>
                  <a:srgbClr val="FF0000"/>
                </a:solidFill>
                <a:effectLst>
                  <a:outerShdw blurRad="38100" dist="38100" dir="2700000" algn="tl">
                    <a:srgbClr val="000000">
                      <a:alpha val="43137"/>
                    </a:srgbClr>
                  </a:outerShdw>
                </a:effectLst>
              </a:rPr>
              <a:t>「</a:t>
            </a:r>
            <a:r>
              <a:rPr lang="en-US" altLang="ja-JP" sz="3700" dirty="0">
                <a:solidFill>
                  <a:srgbClr val="FF0000"/>
                </a:solidFill>
                <a:effectLst>
                  <a:outerShdw blurRad="38100" dist="38100" dir="2700000" algn="tl">
                    <a:srgbClr val="000000">
                      <a:alpha val="43137"/>
                    </a:srgbClr>
                  </a:outerShdw>
                </a:effectLst>
              </a:rPr>
              <a:t>American Civics</a:t>
            </a:r>
            <a:r>
              <a:rPr lang="ja-JP" altLang="en-US" sz="3700" dirty="0">
                <a:solidFill>
                  <a:srgbClr val="FF0000"/>
                </a:solidFill>
                <a:effectLst>
                  <a:outerShdw blurRad="38100" dist="38100" dir="2700000" algn="tl">
                    <a:srgbClr val="000000">
                      <a:alpha val="43137"/>
                    </a:srgbClr>
                  </a:outerShdw>
                </a:effectLst>
              </a:rPr>
              <a:t>」などの授業を、事前に英語で学ぶことが出来る</a:t>
            </a:r>
            <a:endParaRPr lang="en-US" altLang="ja-JP" sz="3700" dirty="0">
              <a:solidFill>
                <a:srgbClr val="FF0000"/>
              </a:solidFill>
            </a:endParaRPr>
          </a:p>
          <a:p>
            <a:pPr marL="0" indent="0">
              <a:buNone/>
            </a:pPr>
            <a:endParaRPr kumimoji="1" lang="ja-JP" altLang="en-US" dirty="0">
              <a:solidFill>
                <a:srgbClr val="FF0000"/>
              </a:solidFill>
            </a:endParaRPr>
          </a:p>
        </p:txBody>
      </p:sp>
      <p:sp>
        <p:nvSpPr>
          <p:cNvPr id="16" name="コンテンツ プレースホルダー 2">
            <a:extLst>
              <a:ext uri="{FF2B5EF4-FFF2-40B4-BE49-F238E27FC236}">
                <a16:creationId xmlns:a16="http://schemas.microsoft.com/office/drawing/2014/main" id="{CE132D80-9F01-425C-950F-54623BF95002}"/>
              </a:ext>
            </a:extLst>
          </p:cNvPr>
          <p:cNvSpPr txBox="1">
            <a:spLocks/>
          </p:cNvSpPr>
          <p:nvPr/>
        </p:nvSpPr>
        <p:spPr>
          <a:xfrm>
            <a:off x="7112000" y="5231642"/>
            <a:ext cx="5080000" cy="2086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p:txBody>
      </p:sp>
      <p:pic>
        <p:nvPicPr>
          <p:cNvPr id="4" name="図 3">
            <a:extLst>
              <a:ext uri="{FF2B5EF4-FFF2-40B4-BE49-F238E27FC236}">
                <a16:creationId xmlns:a16="http://schemas.microsoft.com/office/drawing/2014/main" id="{5831A67A-F68C-060C-A405-E626C1F35E34}"/>
              </a:ext>
            </a:extLst>
          </p:cNvPr>
          <p:cNvPicPr>
            <a:picLocks noChangeAspect="1"/>
          </p:cNvPicPr>
          <p:nvPr/>
        </p:nvPicPr>
        <p:blipFill rotWithShape="1">
          <a:blip r:embed="rId3"/>
          <a:srcRect l="61377" t="20384" r="22685" b="36308"/>
          <a:stretch/>
        </p:blipFill>
        <p:spPr>
          <a:xfrm>
            <a:off x="525517" y="3429000"/>
            <a:ext cx="4554484" cy="4266129"/>
          </a:xfrm>
          <a:prstGeom prst="rect">
            <a:avLst/>
          </a:prstGeom>
        </p:spPr>
      </p:pic>
      <p:cxnSp>
        <p:nvCxnSpPr>
          <p:cNvPr id="8" name="直線コネクタ 7">
            <a:extLst>
              <a:ext uri="{FF2B5EF4-FFF2-40B4-BE49-F238E27FC236}">
                <a16:creationId xmlns:a16="http://schemas.microsoft.com/office/drawing/2014/main" id="{40F378FC-A539-CBFF-986A-73D1A0C05141}"/>
              </a:ext>
            </a:extLst>
          </p:cNvPr>
          <p:cNvCxnSpPr>
            <a:cxnSpLocks/>
          </p:cNvCxnSpPr>
          <p:nvPr/>
        </p:nvCxnSpPr>
        <p:spPr>
          <a:xfrm>
            <a:off x="838200" y="4025462"/>
            <a:ext cx="214673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4" name="オブジェクト 13">
            <a:extLst>
              <a:ext uri="{FF2B5EF4-FFF2-40B4-BE49-F238E27FC236}">
                <a16:creationId xmlns:a16="http://schemas.microsoft.com/office/drawing/2014/main" id="{9AD5061D-B070-A4D7-9F9B-A4094241DE2F}"/>
              </a:ext>
            </a:extLst>
          </p:cNvPr>
          <p:cNvGraphicFramePr>
            <a:graphicFrameLocks noChangeAspect="1"/>
          </p:cNvGraphicFramePr>
          <p:nvPr>
            <p:extLst>
              <p:ext uri="{D42A27DB-BD31-4B8C-83A1-F6EECF244321}">
                <p14:modId xmlns:p14="http://schemas.microsoft.com/office/powerpoint/2010/main" val="264070799"/>
              </p:ext>
            </p:extLst>
          </p:nvPr>
        </p:nvGraphicFramePr>
        <p:xfrm>
          <a:off x="5049888" y="4025462"/>
          <a:ext cx="7085131" cy="1974704"/>
        </p:xfrm>
        <a:graphic>
          <a:graphicData uri="http://schemas.openxmlformats.org/presentationml/2006/ole">
            <mc:AlternateContent xmlns:mc="http://schemas.openxmlformats.org/markup-compatibility/2006">
              <mc:Choice xmlns:v="urn:schemas-microsoft-com:vml" Requires="v">
                <p:oleObj name="Picture" r:id="rId4" imgW="14508480" imgH="4044762" progId="PhotoDraw.Document">
                  <p:embed/>
                </p:oleObj>
              </mc:Choice>
              <mc:Fallback>
                <p:oleObj name="Picture" r:id="rId4" imgW="14508480" imgH="4044762" progId="PhotoDraw.Document">
                  <p:embed/>
                  <p:pic>
                    <p:nvPicPr>
                      <p:cNvPr id="0" name=""/>
                      <p:cNvPicPr/>
                      <p:nvPr/>
                    </p:nvPicPr>
                    <p:blipFill>
                      <a:blip r:embed="rId5"/>
                      <a:stretch>
                        <a:fillRect/>
                      </a:stretch>
                    </p:blipFill>
                    <p:spPr>
                      <a:xfrm>
                        <a:off x="5049888" y="4025462"/>
                        <a:ext cx="7085131" cy="1974704"/>
                      </a:xfrm>
                      <a:prstGeom prst="rect">
                        <a:avLst/>
                      </a:prstGeom>
                    </p:spPr>
                  </p:pic>
                </p:oleObj>
              </mc:Fallback>
            </mc:AlternateContent>
          </a:graphicData>
        </a:graphic>
      </p:graphicFrame>
      <p:cxnSp>
        <p:nvCxnSpPr>
          <p:cNvPr id="15" name="直線コネクタ 14">
            <a:extLst>
              <a:ext uri="{FF2B5EF4-FFF2-40B4-BE49-F238E27FC236}">
                <a16:creationId xmlns:a16="http://schemas.microsoft.com/office/drawing/2014/main" id="{133B3A6A-3125-053F-113A-B6759587ADA9}"/>
              </a:ext>
            </a:extLst>
          </p:cNvPr>
          <p:cNvCxnSpPr>
            <a:cxnSpLocks/>
          </p:cNvCxnSpPr>
          <p:nvPr/>
        </p:nvCxnSpPr>
        <p:spPr>
          <a:xfrm>
            <a:off x="5499538" y="4671848"/>
            <a:ext cx="547326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644A4E39-20C2-3924-B8F6-909705130AE0}"/>
              </a:ext>
            </a:extLst>
          </p:cNvPr>
          <p:cNvCxnSpPr>
            <a:cxnSpLocks/>
          </p:cNvCxnSpPr>
          <p:nvPr/>
        </p:nvCxnSpPr>
        <p:spPr>
          <a:xfrm>
            <a:off x="5499538" y="4934607"/>
            <a:ext cx="267751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705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5CA543-1D18-4445-ACCF-821E2804F430}"/>
              </a:ext>
            </a:extLst>
          </p:cNvPr>
          <p:cNvSpPr>
            <a:spLocks noGrp="1"/>
          </p:cNvSpPr>
          <p:nvPr>
            <p:ph type="title"/>
          </p:nvPr>
        </p:nvSpPr>
        <p:spPr/>
        <p:txBody>
          <a:bodyPr>
            <a:normAutofit/>
          </a:bodyPr>
          <a:lstStyle/>
          <a:p>
            <a:r>
              <a:rPr lang="ja-JP" altLang="en-US" b="1" dirty="0">
                <a:solidFill>
                  <a:srgbClr val="002060"/>
                </a:solidFill>
                <a:effectLst>
                  <a:outerShdw blurRad="38100" dist="38100" dir="2700000" algn="tl">
                    <a:srgbClr val="000000">
                      <a:alpha val="43137"/>
                    </a:srgbClr>
                  </a:outerShdw>
                </a:effectLst>
              </a:rPr>
              <a:t>どうして</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ダブル・ディプロマ</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なの？</a:t>
            </a:r>
            <a:br>
              <a:rPr lang="en-US" altLang="ja-JP" b="1" dirty="0">
                <a:solidFill>
                  <a:srgbClr val="002060"/>
                </a:solidFill>
                <a:effectLst>
                  <a:outerShdw blurRad="38100" dist="38100" dir="2700000" algn="tl">
                    <a:srgbClr val="000000">
                      <a:alpha val="43137"/>
                    </a:srgbClr>
                  </a:outerShdw>
                </a:effectLst>
              </a:rPr>
            </a:br>
            <a:r>
              <a:rPr lang="ja-JP" altLang="en-US" b="1" dirty="0">
                <a:solidFill>
                  <a:srgbClr val="002060"/>
                </a:solidFill>
                <a:effectLst>
                  <a:outerShdw blurRad="38100" dist="38100" dir="2700000" algn="tl">
                    <a:srgbClr val="000000">
                      <a:alpha val="43137"/>
                    </a:srgbClr>
                  </a:outerShdw>
                </a:effectLst>
              </a:rPr>
              <a:t>　　　　　　　　　　　メリットは？</a:t>
            </a:r>
          </a:p>
        </p:txBody>
      </p:sp>
      <p:sp>
        <p:nvSpPr>
          <p:cNvPr id="3" name="コンテンツ プレースホルダー 2">
            <a:extLst>
              <a:ext uri="{FF2B5EF4-FFF2-40B4-BE49-F238E27FC236}">
                <a16:creationId xmlns:a16="http://schemas.microsoft.com/office/drawing/2014/main" id="{ABDC77C8-ED33-46D9-B83E-A369CCA6CC83}"/>
              </a:ext>
            </a:extLst>
          </p:cNvPr>
          <p:cNvSpPr>
            <a:spLocks noGrp="1"/>
          </p:cNvSpPr>
          <p:nvPr>
            <p:ph idx="1"/>
          </p:nvPr>
        </p:nvSpPr>
        <p:spPr>
          <a:xfrm>
            <a:off x="343134" y="1696270"/>
            <a:ext cx="11505732" cy="2086630"/>
          </a:xfrm>
        </p:spPr>
        <p:txBody>
          <a:bodyPr>
            <a:normAutofit/>
          </a:bodyPr>
          <a:lstStyle/>
          <a:p>
            <a:pPr marL="0" indent="0">
              <a:buNone/>
            </a:pPr>
            <a:r>
              <a:rPr lang="en-US" altLang="ja-JP" sz="3700" dirty="0">
                <a:solidFill>
                  <a:srgbClr val="FF0000"/>
                </a:solidFill>
                <a:effectLst>
                  <a:outerShdw blurRad="38100" dist="38100" dir="2700000" algn="tl">
                    <a:srgbClr val="000000">
                      <a:alpha val="43137"/>
                    </a:srgbClr>
                  </a:outerShdw>
                </a:effectLst>
              </a:rPr>
              <a:t>4</a:t>
            </a:r>
            <a:r>
              <a:rPr kumimoji="1" lang="ja-JP" altLang="en-US" sz="3700" dirty="0">
                <a:solidFill>
                  <a:srgbClr val="FF0000"/>
                </a:solidFill>
                <a:effectLst>
                  <a:outerShdw blurRad="38100" dist="38100" dir="2700000" algn="tl">
                    <a:srgbClr val="000000">
                      <a:alpha val="43137"/>
                    </a:srgbClr>
                  </a:outerShdw>
                </a:effectLst>
              </a:rPr>
              <a:t>．</a:t>
            </a:r>
            <a:r>
              <a:rPr kumimoji="1" lang="en-US" altLang="ja-JP" sz="3700" dirty="0">
                <a:solidFill>
                  <a:srgbClr val="FF0000"/>
                </a:solidFill>
                <a:effectLst>
                  <a:outerShdw blurRad="38100" dist="38100" dir="2700000" algn="tl">
                    <a:srgbClr val="000000">
                      <a:alpha val="43137"/>
                    </a:srgbClr>
                  </a:outerShdw>
                </a:effectLst>
              </a:rPr>
              <a:t>『</a:t>
            </a:r>
            <a:r>
              <a:rPr kumimoji="1" lang="ja-JP" altLang="en-US" sz="3700" dirty="0">
                <a:solidFill>
                  <a:srgbClr val="FF0000"/>
                </a:solidFill>
                <a:effectLst>
                  <a:outerShdw blurRad="38100" dist="38100" dir="2700000" algn="tl">
                    <a:srgbClr val="000000">
                      <a:alpha val="43137"/>
                    </a:srgbClr>
                  </a:outerShdw>
                </a:effectLst>
              </a:rPr>
              <a:t>日本の高校も出ている</a:t>
            </a:r>
            <a:r>
              <a:rPr kumimoji="1" lang="en-US" altLang="ja-JP" sz="3700" dirty="0">
                <a:solidFill>
                  <a:srgbClr val="FF0000"/>
                </a:solidFill>
                <a:effectLst>
                  <a:outerShdw blurRad="38100" dist="38100" dir="2700000" algn="tl">
                    <a:srgbClr val="000000">
                      <a:alpha val="43137"/>
                    </a:srgbClr>
                  </a:outerShdw>
                </a:effectLst>
              </a:rPr>
              <a:t>』</a:t>
            </a:r>
            <a:r>
              <a:rPr kumimoji="1" lang="ja-JP" altLang="en-US" sz="3700" dirty="0">
                <a:solidFill>
                  <a:srgbClr val="FF0000"/>
                </a:solidFill>
                <a:effectLst>
                  <a:outerShdw blurRad="38100" dist="38100" dir="2700000" algn="tl">
                    <a:srgbClr val="000000">
                      <a:alpha val="43137"/>
                    </a:srgbClr>
                  </a:outerShdw>
                </a:effectLst>
              </a:rPr>
              <a:t>という、強み！</a:t>
            </a:r>
            <a:endParaRPr kumimoji="1" lang="ja-JP" altLang="en-US" dirty="0">
              <a:solidFill>
                <a:srgbClr val="FF0000"/>
              </a:solidFill>
            </a:endParaRPr>
          </a:p>
        </p:txBody>
      </p:sp>
      <p:sp>
        <p:nvSpPr>
          <p:cNvPr id="16" name="コンテンツ プレースホルダー 2">
            <a:extLst>
              <a:ext uri="{FF2B5EF4-FFF2-40B4-BE49-F238E27FC236}">
                <a16:creationId xmlns:a16="http://schemas.microsoft.com/office/drawing/2014/main" id="{CE132D80-9F01-425C-950F-54623BF95002}"/>
              </a:ext>
            </a:extLst>
          </p:cNvPr>
          <p:cNvSpPr txBox="1">
            <a:spLocks/>
          </p:cNvSpPr>
          <p:nvPr/>
        </p:nvSpPr>
        <p:spPr>
          <a:xfrm>
            <a:off x="7112000" y="5231642"/>
            <a:ext cx="5080000" cy="2086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p:txBody>
      </p:sp>
      <p:sp>
        <p:nvSpPr>
          <p:cNvPr id="6" name="テキスト ボックス 5">
            <a:extLst>
              <a:ext uri="{FF2B5EF4-FFF2-40B4-BE49-F238E27FC236}">
                <a16:creationId xmlns:a16="http://schemas.microsoft.com/office/drawing/2014/main" id="{8CC5A5A7-F7BB-0A20-D383-BCA443ED5CE8}"/>
              </a:ext>
            </a:extLst>
          </p:cNvPr>
          <p:cNvSpPr txBox="1"/>
          <p:nvPr/>
        </p:nvSpPr>
        <p:spPr>
          <a:xfrm rot="21353810">
            <a:off x="1622080" y="2546815"/>
            <a:ext cx="7955905" cy="1634807"/>
          </a:xfrm>
          <a:prstGeom prst="rect">
            <a:avLst/>
          </a:prstGeom>
          <a:noFill/>
        </p:spPr>
        <p:txBody>
          <a:bodyPr wrap="square">
            <a:spAutoFit/>
          </a:bodyPr>
          <a:lstStyle/>
          <a:p>
            <a:pPr>
              <a:lnSpc>
                <a:spcPct val="105000"/>
              </a:lnSpc>
              <a:spcAft>
                <a:spcPts val="800"/>
              </a:spcAft>
            </a:pPr>
            <a:r>
              <a:rPr lang="ja-JP" altLang="en-US" dirty="0">
                <a:ea typeface="BIZ UD明朝 Medium" panose="02020500000000000000" pitchFamily="17" charset="-128"/>
                <a:cs typeface="Times New Roman" panose="02020603050405020304" pitchFamily="18" charset="0"/>
              </a:rPr>
              <a:t>短期留学から</a:t>
            </a:r>
            <a:r>
              <a:rPr lang="ja-JP" altLang="ja-JP" dirty="0">
                <a:ea typeface="BIZ UD明朝 Medium" panose="02020500000000000000" pitchFamily="17" charset="-128"/>
                <a:cs typeface="Times New Roman" panose="02020603050405020304" pitchFamily="18" charset="0"/>
              </a:rPr>
              <a:t>帰国後</a:t>
            </a:r>
            <a:r>
              <a:rPr lang="ja-JP" altLang="en-US" dirty="0">
                <a:ea typeface="BIZ UD明朝 Medium" panose="02020500000000000000" pitchFamily="17" charset="-128"/>
                <a:cs typeface="Times New Roman" panose="02020603050405020304" pitchFamily="18" charset="0"/>
              </a:rPr>
              <a:t>、私は国際協力のボランティアに参加するとともに、努力し</a:t>
            </a:r>
            <a:r>
              <a:rPr lang="ja-JP" altLang="ja-JP" dirty="0">
                <a:ea typeface="BIZ UD明朝 Medium" panose="02020500000000000000" pitchFamily="17" charset="-128"/>
                <a:cs typeface="Times New Roman" panose="02020603050405020304" pitchFamily="18" charset="0"/>
              </a:rPr>
              <a:t>日本の高校と</a:t>
            </a:r>
            <a:r>
              <a:rPr lang="en-US" altLang="ja-JP" dirty="0">
                <a:ea typeface="BIZ UD明朝 Medium" panose="02020500000000000000" pitchFamily="17" charset="-128"/>
                <a:cs typeface="Times New Roman" panose="02020603050405020304" pitchFamily="18" charset="0"/>
              </a:rPr>
              <a:t> </a:t>
            </a:r>
            <a:r>
              <a:rPr lang="ja-JP" altLang="ja-JP" dirty="0">
                <a:ea typeface="BIZ UD明朝 Medium" panose="02020500000000000000" pitchFamily="17" charset="-128"/>
                <a:cs typeface="Times New Roman" panose="02020603050405020304" pitchFamily="18" charset="0"/>
              </a:rPr>
              <a:t>アメリカ・フィラデルフィアに本校を構える通信制高校も卒業することができた。</a:t>
            </a:r>
          </a:p>
          <a:p>
            <a:pPr>
              <a:lnSpc>
                <a:spcPct val="105000"/>
              </a:lnSpc>
              <a:spcAft>
                <a:spcPts val="800"/>
              </a:spcAft>
            </a:pPr>
            <a:r>
              <a:rPr lang="ja-JP" altLang="ja-JP" dirty="0">
                <a:ea typeface="BIZ UD明朝 Medium" panose="02020500000000000000" pitchFamily="17" charset="-128"/>
                <a:cs typeface="Times New Roman" panose="02020603050405020304" pitchFamily="18" charset="0"/>
              </a:rPr>
              <a:t>このような経験から「多様な価値観」を重要視して実践している貴学において</a:t>
            </a:r>
            <a:r>
              <a:rPr lang="en-US" altLang="ja-JP" dirty="0">
                <a:ea typeface="BIZ UD明朝 Medium" panose="02020500000000000000" pitchFamily="17" charset="-128"/>
                <a:cs typeface="Times New Roman" panose="02020603050405020304" pitchFamily="18" charset="0"/>
              </a:rPr>
              <a:t> </a:t>
            </a:r>
            <a:r>
              <a:rPr lang="ja-JP" altLang="en-US" dirty="0">
                <a:ea typeface="BIZ UD明朝 Medium" panose="02020500000000000000" pitchFamily="17" charset="-128"/>
                <a:cs typeface="Times New Roman" panose="02020603050405020304" pitchFamily="18" charset="0"/>
              </a:rPr>
              <a:t>、</a:t>
            </a:r>
            <a:r>
              <a:rPr lang="ja-JP" altLang="ja-JP" dirty="0">
                <a:ea typeface="BIZ UD明朝 Medium" panose="02020500000000000000" pitchFamily="17" charset="-128"/>
                <a:cs typeface="Times New Roman" panose="02020603050405020304" pitchFamily="18" charset="0"/>
              </a:rPr>
              <a:t>自分自身をさらに成長できると考え</a:t>
            </a:r>
            <a:r>
              <a:rPr lang="ja-JP" altLang="en-US" dirty="0">
                <a:ea typeface="BIZ UD明朝 Medium" panose="02020500000000000000" pitchFamily="17" charset="-128"/>
                <a:cs typeface="Times New Roman" panose="02020603050405020304" pitchFamily="18" charset="0"/>
              </a:rPr>
              <a:t>た</a:t>
            </a:r>
            <a:r>
              <a:rPr lang="en-US" altLang="ja-JP" dirty="0">
                <a:ea typeface="BIZ UD明朝 Medium" panose="02020500000000000000" pitchFamily="17" charset="-128"/>
                <a:cs typeface="Times New Roman" panose="02020603050405020304" pitchFamily="18" charset="0"/>
              </a:rPr>
              <a:t> </a:t>
            </a:r>
            <a:r>
              <a:rPr lang="ja-JP" altLang="ja-JP" dirty="0">
                <a:ea typeface="BIZ UD明朝 Medium" panose="02020500000000000000" pitchFamily="17" charset="-128"/>
                <a:cs typeface="Times New Roman" panose="02020603050405020304" pitchFamily="18" charset="0"/>
              </a:rPr>
              <a:t>。 </a:t>
            </a:r>
            <a:r>
              <a:rPr lang="en-US" altLang="ja-JP" dirty="0">
                <a:ea typeface="BIZ UD明朝 Medium" panose="02020500000000000000" pitchFamily="17" charset="-128"/>
                <a:cs typeface="Times New Roman" panose="02020603050405020304" pitchFamily="18" charset="0"/>
              </a:rPr>
              <a:t> </a:t>
            </a:r>
            <a:endParaRPr lang="ja-JP" altLang="ja-JP" dirty="0">
              <a:ea typeface="BIZ UD明朝 Medium" panose="02020500000000000000" pitchFamily="17" charset="-128"/>
              <a:cs typeface="Times New Roman" panose="02020603050405020304" pitchFamily="18" charset="0"/>
            </a:endParaRPr>
          </a:p>
        </p:txBody>
      </p:sp>
      <p:sp>
        <p:nvSpPr>
          <p:cNvPr id="7" name="コンテンツ プレースホルダー 2">
            <a:extLst>
              <a:ext uri="{FF2B5EF4-FFF2-40B4-BE49-F238E27FC236}">
                <a16:creationId xmlns:a16="http://schemas.microsoft.com/office/drawing/2014/main" id="{BF3E16F9-6285-8B02-FE9F-D8F25F6E6AEC}"/>
              </a:ext>
            </a:extLst>
          </p:cNvPr>
          <p:cNvSpPr txBox="1">
            <a:spLocks/>
          </p:cNvSpPr>
          <p:nvPr/>
        </p:nvSpPr>
        <p:spPr>
          <a:xfrm>
            <a:off x="1440720" y="5981848"/>
            <a:ext cx="9672145" cy="2009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700" dirty="0">
                <a:solidFill>
                  <a:srgbClr val="FF0000"/>
                </a:solidFill>
                <a:effectLst>
                  <a:outerShdw blurRad="38100" dist="38100" dir="2700000" algn="tl">
                    <a:srgbClr val="000000">
                      <a:alpha val="43137"/>
                    </a:srgbClr>
                  </a:outerShdw>
                </a:effectLst>
              </a:rPr>
              <a:t>日本の教育もアメリカの教育も受けている！</a:t>
            </a:r>
            <a:endParaRPr lang="ja-JP" altLang="en-US" dirty="0">
              <a:solidFill>
                <a:srgbClr val="FF0000"/>
              </a:solidFill>
            </a:endParaRPr>
          </a:p>
        </p:txBody>
      </p:sp>
      <p:sp>
        <p:nvSpPr>
          <p:cNvPr id="9" name="タイトル 1">
            <a:extLst>
              <a:ext uri="{FF2B5EF4-FFF2-40B4-BE49-F238E27FC236}">
                <a16:creationId xmlns:a16="http://schemas.microsoft.com/office/drawing/2014/main" id="{107844AE-3705-0332-F29D-FDFDE629BB92}"/>
              </a:ext>
            </a:extLst>
          </p:cNvPr>
          <p:cNvSpPr txBox="1">
            <a:spLocks/>
          </p:cNvSpPr>
          <p:nvPr/>
        </p:nvSpPr>
        <p:spPr>
          <a:xfrm>
            <a:off x="1018993" y="45585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002060"/>
                </a:solidFill>
                <a:effectLst>
                  <a:outerShdw blurRad="38100" dist="38100" dir="2700000" algn="tl">
                    <a:srgbClr val="000000">
                      <a:alpha val="43137"/>
                    </a:srgbClr>
                  </a:outerShdw>
                </a:effectLst>
              </a:rPr>
              <a:t>総合型選抜で、某有名大学合格</a:t>
            </a:r>
            <a:endParaRPr lang="en-US" altLang="ja-JP" b="1" dirty="0">
              <a:solidFill>
                <a:srgbClr val="002060"/>
              </a:solidFill>
              <a:effectLst>
                <a:outerShdw blurRad="38100" dist="38100" dir="2700000" algn="tl">
                  <a:srgbClr val="000000">
                    <a:alpha val="43137"/>
                  </a:srgbClr>
                </a:outerShdw>
              </a:effectLst>
            </a:endParaRPr>
          </a:p>
          <a:p>
            <a:r>
              <a:rPr lang="ja-JP" altLang="en-US" b="1" dirty="0">
                <a:solidFill>
                  <a:srgbClr val="002060"/>
                </a:solidFill>
                <a:effectLst>
                  <a:outerShdw blurRad="38100" dist="38100" dir="2700000" algn="tl">
                    <a:srgbClr val="000000">
                      <a:alpha val="43137"/>
                    </a:srgbClr>
                  </a:outerShdw>
                </a:effectLst>
              </a:rPr>
              <a:t>自己アピールはダブル・ディプロマ！</a:t>
            </a:r>
          </a:p>
        </p:txBody>
      </p:sp>
    </p:spTree>
    <p:extLst>
      <p:ext uri="{BB962C8B-B14F-4D97-AF65-F5344CB8AC3E}">
        <p14:creationId xmlns:p14="http://schemas.microsoft.com/office/powerpoint/2010/main" val="304033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normAutofit/>
          </a:bodyPr>
          <a:lstStyle/>
          <a:p>
            <a:r>
              <a:rPr lang="ja-JP" altLang="en-US" b="1" dirty="0">
                <a:solidFill>
                  <a:srgbClr val="002060"/>
                </a:solidFill>
                <a:effectLst>
                  <a:outerShdw blurRad="38100" dist="38100" dir="2700000" algn="tl">
                    <a:srgbClr val="000000">
                      <a:alpha val="43137"/>
                    </a:srgbClr>
                  </a:outerShdw>
                </a:effectLst>
              </a:rPr>
              <a:t>ペンフォスター高校の履修科目</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1359991" y="1128360"/>
            <a:ext cx="10371708" cy="483190"/>
          </a:xfrm>
        </p:spPr>
        <p:txBody>
          <a:bodyPr>
            <a:normAutofit/>
          </a:bodyPr>
          <a:lstStyle/>
          <a:p>
            <a:pPr marL="0" indent="0">
              <a:buNone/>
            </a:pPr>
            <a:r>
              <a:rPr kumimoji="1" lang="ja-JP" altLang="en-US" dirty="0"/>
              <a:t>必修</a:t>
            </a:r>
            <a:r>
              <a:rPr kumimoji="1" lang="en-US" altLang="ja-JP" dirty="0"/>
              <a:t>17</a:t>
            </a:r>
            <a:r>
              <a:rPr kumimoji="1" lang="ja-JP" altLang="en-US" dirty="0"/>
              <a:t>科目（</a:t>
            </a:r>
            <a:r>
              <a:rPr kumimoji="1" lang="en-US" altLang="ja-JP" dirty="0"/>
              <a:t>16</a:t>
            </a:r>
            <a:r>
              <a:rPr kumimoji="1" lang="ja-JP" altLang="en-US" dirty="0"/>
              <a:t>単位）、選択</a:t>
            </a:r>
            <a:r>
              <a:rPr kumimoji="1" lang="en-US" altLang="ja-JP" dirty="0"/>
              <a:t>5</a:t>
            </a:r>
            <a:r>
              <a:rPr kumimoji="1" lang="ja-JP" altLang="en-US" dirty="0"/>
              <a:t>科目　合計</a:t>
            </a:r>
            <a:r>
              <a:rPr kumimoji="1" lang="en-US" altLang="ja-JP" dirty="0"/>
              <a:t>21</a:t>
            </a:r>
            <a:r>
              <a:rPr kumimoji="1" lang="ja-JP" altLang="en-US" dirty="0"/>
              <a:t>単位で卒業</a:t>
            </a:r>
            <a:endParaRPr kumimoji="1" lang="en-US" altLang="ja-JP" dirty="0"/>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graphicFrame>
        <p:nvGraphicFramePr>
          <p:cNvPr id="6" name="表 5">
            <a:extLst>
              <a:ext uri="{FF2B5EF4-FFF2-40B4-BE49-F238E27FC236}">
                <a16:creationId xmlns:a16="http://schemas.microsoft.com/office/drawing/2014/main" id="{6BB4DD79-A793-4B0B-891B-0C6F043C4C71}"/>
              </a:ext>
            </a:extLst>
          </p:cNvPr>
          <p:cNvGraphicFramePr>
            <a:graphicFrameLocks noGrp="1"/>
          </p:cNvGraphicFramePr>
          <p:nvPr>
            <p:extLst>
              <p:ext uri="{D42A27DB-BD31-4B8C-83A1-F6EECF244321}">
                <p14:modId xmlns:p14="http://schemas.microsoft.com/office/powerpoint/2010/main" val="4276102211"/>
              </p:ext>
            </p:extLst>
          </p:nvPr>
        </p:nvGraphicFramePr>
        <p:xfrm>
          <a:off x="340242" y="2073439"/>
          <a:ext cx="5772505" cy="3556000"/>
        </p:xfrm>
        <a:graphic>
          <a:graphicData uri="http://schemas.openxmlformats.org/drawingml/2006/table">
            <a:tbl>
              <a:tblPr>
                <a:tableStyleId>{5C22544A-7EE6-4342-B048-85BDC9FD1C3A}</a:tableStyleId>
              </a:tblPr>
              <a:tblGrid>
                <a:gridCol w="5772505">
                  <a:extLst>
                    <a:ext uri="{9D8B030D-6E8A-4147-A177-3AD203B41FA5}">
                      <a16:colId xmlns:a16="http://schemas.microsoft.com/office/drawing/2014/main" val="3803225007"/>
                    </a:ext>
                  </a:extLst>
                </a:gridCol>
              </a:tblGrid>
              <a:tr h="247650">
                <a:tc>
                  <a:txBody>
                    <a:bodyPr/>
                    <a:lstStyle/>
                    <a:p>
                      <a:pPr algn="just"/>
                      <a:r>
                        <a:rPr lang="en-US" altLang="ja-JP" sz="1600" b="1" kern="100" dirty="0">
                          <a:effectLst/>
                          <a:latin typeface="Century" panose="02040604050505020304" pitchFamily="18" charset="0"/>
                          <a:ea typeface="ＭＳ 明朝" panose="02020609040205080304" pitchFamily="17" charset="-128"/>
                          <a:cs typeface="Times New Roman" panose="02020603050405020304" pitchFamily="18" charset="0"/>
                        </a:rPr>
                        <a:t>Startup Courses (0.5 credit)</a:t>
                      </a:r>
                      <a:endParaRPr lang="ja-JP" altLang="en-US"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10160" marR="10160" marT="10160" marB="0" anchor="ctr"/>
                </a:tc>
                <a:extLst>
                  <a:ext uri="{0D108BD9-81ED-4DB2-BD59-A6C34878D82A}">
                    <a16:rowId xmlns:a16="http://schemas.microsoft.com/office/drawing/2014/main" val="1134471675"/>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Foundation of personal Growth </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2179861900"/>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Learning Success through Technology</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705254055"/>
                  </a:ext>
                </a:extLst>
              </a:tr>
              <a:tr h="247650">
                <a:tc>
                  <a:txBody>
                    <a:bodyPr/>
                    <a:lstStyle/>
                    <a:p>
                      <a:pPr marL="0" algn="just" defTabSz="914400" rtl="0" eaLnBrk="1" latinLnBrk="0" hangingPunct="1"/>
                      <a:r>
                        <a:rPr kumimoji="1" lang="en-US" altLang="ja-JP"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rPr>
                        <a:t>Humanities (1 credit)</a:t>
                      </a:r>
                      <a:endParaRPr kumimoji="1" lang="ja-JP" altLang="en-US"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10160" marR="10160" marT="10160" marB="0" anchor="ctr"/>
                </a:tc>
                <a:extLst>
                  <a:ext uri="{0D108BD9-81ED-4DB2-BD59-A6C34878D82A}">
                    <a16:rowId xmlns:a16="http://schemas.microsoft.com/office/drawing/2014/main" val="3300996971"/>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Digital Literacy</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28877898"/>
                  </a:ext>
                </a:extLst>
              </a:tr>
              <a:tr h="247650">
                <a:tc>
                  <a:txBody>
                    <a:bodyPr/>
                    <a:lstStyle/>
                    <a:p>
                      <a:pPr marL="0" algn="just" defTabSz="914400" rtl="0" eaLnBrk="1" latinLnBrk="0" hangingPunct="1"/>
                      <a:r>
                        <a:rPr kumimoji="1" lang="en-US" altLang="ja-JP"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rPr>
                        <a:t>English (4 credits)</a:t>
                      </a:r>
                      <a:endParaRPr kumimoji="1" lang="ja-JP" altLang="en-US"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10160" marR="10160" marT="10160" marB="0" anchor="ctr"/>
                </a:tc>
                <a:extLst>
                  <a:ext uri="{0D108BD9-81ED-4DB2-BD59-A6C34878D82A}">
                    <a16:rowId xmlns:a16="http://schemas.microsoft.com/office/drawing/2014/main" val="1146590710"/>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English 1: Introduction to Language Arts</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2138416632"/>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English 2: Foundations of Reading and Writing</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420721994"/>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English 3: Analyzing Texts and Building Compositions</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2698384171"/>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English 4: Detailed Reading and Research Writing</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1739860562"/>
                  </a:ext>
                </a:extLst>
              </a:tr>
              <a:tr h="247650">
                <a:tc>
                  <a:txBody>
                    <a:bodyPr/>
                    <a:lstStyle/>
                    <a:p>
                      <a:pPr marL="0" algn="just" defTabSz="914400" rtl="0" eaLnBrk="1" latinLnBrk="0" hangingPunct="1"/>
                      <a:r>
                        <a:rPr kumimoji="1" lang="en-US" altLang="ja-JP"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rPr>
                        <a:t>Math (3 credits)</a:t>
                      </a:r>
                      <a:endParaRPr kumimoji="1" lang="ja-JP" altLang="en-US"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10160" marR="10160" marT="10160" marB="0" anchor="ctr"/>
                </a:tc>
                <a:extLst>
                  <a:ext uri="{0D108BD9-81ED-4DB2-BD59-A6C34878D82A}">
                    <a16:rowId xmlns:a16="http://schemas.microsoft.com/office/drawing/2014/main" val="1353680842"/>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General Math I</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22301059"/>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Consumer Math</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659641630"/>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General Math II</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2483756272"/>
                  </a:ext>
                </a:extLst>
              </a:tr>
            </a:tbl>
          </a:graphicData>
        </a:graphic>
      </p:graphicFrame>
      <p:sp>
        <p:nvSpPr>
          <p:cNvPr id="22" name="コンテンツ プレースホルダー 2">
            <a:extLst>
              <a:ext uri="{FF2B5EF4-FFF2-40B4-BE49-F238E27FC236}">
                <a16:creationId xmlns:a16="http://schemas.microsoft.com/office/drawing/2014/main" id="{8FDE3302-590F-41C6-838D-0401B35D4916}"/>
              </a:ext>
            </a:extLst>
          </p:cNvPr>
          <p:cNvSpPr txBox="1">
            <a:spLocks/>
          </p:cNvSpPr>
          <p:nvPr/>
        </p:nvSpPr>
        <p:spPr>
          <a:xfrm>
            <a:off x="2554940" y="1448245"/>
            <a:ext cx="3990905" cy="483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1600" b="1" dirty="0">
              <a:solidFill>
                <a:schemeClr val="accent1"/>
              </a:solidFill>
            </a:endParaRPr>
          </a:p>
          <a:p>
            <a:pPr marL="0" indent="0">
              <a:buFont typeface="Arial" panose="020B0604020202020204" pitchFamily="34" charset="0"/>
              <a:buNone/>
            </a:pPr>
            <a:r>
              <a:rPr lang="ja-JP" altLang="en-US" sz="1600" b="1" dirty="0">
                <a:solidFill>
                  <a:schemeClr val="accent1"/>
                </a:solidFill>
              </a:rPr>
              <a:t>必修科目</a:t>
            </a:r>
            <a:endParaRPr lang="en-US" altLang="ja-JP" sz="1600" b="1" dirty="0">
              <a:solidFill>
                <a:schemeClr val="accent1"/>
              </a:solidFill>
            </a:endParaRPr>
          </a:p>
        </p:txBody>
      </p:sp>
      <p:sp>
        <p:nvSpPr>
          <p:cNvPr id="23" name="コンテンツ プレースホルダー 2">
            <a:extLst>
              <a:ext uri="{FF2B5EF4-FFF2-40B4-BE49-F238E27FC236}">
                <a16:creationId xmlns:a16="http://schemas.microsoft.com/office/drawing/2014/main" id="{ADC1460C-1765-47C7-8A21-86D72DCECE19}"/>
              </a:ext>
            </a:extLst>
          </p:cNvPr>
          <p:cNvSpPr txBox="1">
            <a:spLocks/>
          </p:cNvSpPr>
          <p:nvPr/>
        </p:nvSpPr>
        <p:spPr>
          <a:xfrm>
            <a:off x="8423366" y="1461730"/>
            <a:ext cx="3990905" cy="483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1600" b="1" dirty="0">
              <a:solidFill>
                <a:schemeClr val="accent1"/>
              </a:solidFill>
            </a:endParaRPr>
          </a:p>
          <a:p>
            <a:pPr marL="0" indent="0">
              <a:buFont typeface="Arial" panose="020B0604020202020204" pitchFamily="34" charset="0"/>
              <a:buNone/>
            </a:pPr>
            <a:r>
              <a:rPr lang="ja-JP" altLang="en-US" sz="1600" b="1" dirty="0">
                <a:solidFill>
                  <a:schemeClr val="accent1"/>
                </a:solidFill>
              </a:rPr>
              <a:t>必修科目</a:t>
            </a:r>
            <a:endParaRPr lang="en-US" altLang="ja-JP" sz="1600" b="1" dirty="0">
              <a:solidFill>
                <a:schemeClr val="accent1"/>
              </a:solidFill>
            </a:endParaRPr>
          </a:p>
        </p:txBody>
      </p:sp>
      <p:graphicFrame>
        <p:nvGraphicFramePr>
          <p:cNvPr id="4" name="表 3">
            <a:extLst>
              <a:ext uri="{FF2B5EF4-FFF2-40B4-BE49-F238E27FC236}">
                <a16:creationId xmlns:a16="http://schemas.microsoft.com/office/drawing/2014/main" id="{368C7DEE-9D03-DF67-0705-D376C02EDAD2}"/>
              </a:ext>
            </a:extLst>
          </p:cNvPr>
          <p:cNvGraphicFramePr>
            <a:graphicFrameLocks noGrp="1"/>
          </p:cNvGraphicFramePr>
          <p:nvPr/>
        </p:nvGraphicFramePr>
        <p:xfrm>
          <a:off x="6202665" y="2059255"/>
          <a:ext cx="5765800" cy="2540000"/>
        </p:xfrm>
        <a:graphic>
          <a:graphicData uri="http://schemas.openxmlformats.org/drawingml/2006/table">
            <a:tbl>
              <a:tblPr>
                <a:tableStyleId>{5C22544A-7EE6-4342-B048-85BDC9FD1C3A}</a:tableStyleId>
              </a:tblPr>
              <a:tblGrid>
                <a:gridCol w="5765800">
                  <a:extLst>
                    <a:ext uri="{9D8B030D-6E8A-4147-A177-3AD203B41FA5}">
                      <a16:colId xmlns:a16="http://schemas.microsoft.com/office/drawing/2014/main" val="3803225007"/>
                    </a:ext>
                  </a:extLst>
                </a:gridCol>
              </a:tblGrid>
              <a:tr h="247650">
                <a:tc>
                  <a:txBody>
                    <a:bodyPr/>
                    <a:lstStyle/>
                    <a:p>
                      <a:pPr marL="0" algn="just" defTabSz="914400" rtl="0" eaLnBrk="1" latinLnBrk="0" hangingPunct="1"/>
                      <a:r>
                        <a:rPr kumimoji="1" lang="en-US" altLang="ja-JP"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rPr>
                        <a:t>Science (3 credits)</a:t>
                      </a:r>
                      <a:endParaRPr kumimoji="1" lang="ja-JP" altLang="en-US"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10160" marR="10160" marT="10160" marB="0" anchor="ctr"/>
                </a:tc>
                <a:extLst>
                  <a:ext uri="{0D108BD9-81ED-4DB2-BD59-A6C34878D82A}">
                    <a16:rowId xmlns:a16="http://schemas.microsoft.com/office/drawing/2014/main" val="1134471675"/>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Earth Science</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2179861900"/>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Biology</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705254055"/>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Physical Science</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3042336974"/>
                  </a:ext>
                </a:extLst>
              </a:tr>
              <a:tr h="247650">
                <a:tc>
                  <a:txBody>
                    <a:bodyPr/>
                    <a:lstStyle/>
                    <a:p>
                      <a:pPr marL="0" algn="just" defTabSz="914400" rtl="0" eaLnBrk="1" latinLnBrk="0" hangingPunct="1"/>
                      <a:r>
                        <a:rPr kumimoji="1" lang="en-US" altLang="ja-JP"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rPr>
                        <a:t>Social Studies (3 credits)</a:t>
                      </a:r>
                      <a:endParaRPr kumimoji="1" lang="ja-JP" altLang="en-US"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10160" marR="10160" marT="10160" marB="0" anchor="ctr"/>
                </a:tc>
                <a:extLst>
                  <a:ext uri="{0D108BD9-81ED-4DB2-BD59-A6C34878D82A}">
                    <a16:rowId xmlns:a16="http://schemas.microsoft.com/office/drawing/2014/main" val="957050597"/>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American History</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3300996971"/>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Civics</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28877898"/>
                  </a:ext>
                </a:extLst>
              </a:tr>
              <a:tr h="247650">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World History</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1146590710"/>
                  </a:ext>
                </a:extLst>
              </a:tr>
              <a:tr h="247650">
                <a:tc>
                  <a:txBody>
                    <a:bodyPr/>
                    <a:lstStyle/>
                    <a:p>
                      <a:pPr marL="0" algn="just" defTabSz="914400" rtl="0" eaLnBrk="1" latinLnBrk="0" hangingPunct="1"/>
                      <a:r>
                        <a:rPr kumimoji="1" lang="en-US" altLang="ja-JP"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rPr>
                        <a:t>Health and Physical Education (1 credit)</a:t>
                      </a:r>
                      <a:endParaRPr kumimoji="1" lang="ja-JP" altLang="en-US" sz="1600" b="1" kern="100" dirty="0">
                        <a:solidFill>
                          <a:schemeClr val="dk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10160" marR="10160" marT="10160" marB="0" anchor="ctr"/>
                </a:tc>
                <a:extLst>
                  <a:ext uri="{0D108BD9-81ED-4DB2-BD59-A6C34878D82A}">
                    <a16:rowId xmlns:a16="http://schemas.microsoft.com/office/drawing/2014/main" val="2138416632"/>
                  </a:ext>
                </a:extLst>
              </a:tr>
              <a:tr h="203773">
                <a:tc>
                  <a:txBody>
                    <a:bodyPr/>
                    <a:lstStyle/>
                    <a:p>
                      <a:pPr marL="0" algn="just" defTabSz="914400" rtl="0" eaLnBrk="1" latinLnBrk="0" hangingPunct="1"/>
                      <a:r>
                        <a:rPr kumimoji="1" lang="ja-JP" altLang="en-US" sz="1600" kern="100" dirty="0">
                          <a:solidFill>
                            <a:schemeClr val="dk1"/>
                          </a:solidFill>
                          <a:effectLst/>
                          <a:latin typeface="+mn-lt"/>
                          <a:ea typeface="+mn-ea"/>
                          <a:cs typeface="+mn-cs"/>
                        </a:rPr>
                        <a:t>・</a:t>
                      </a:r>
                      <a:r>
                        <a:rPr kumimoji="1" lang="en-US" altLang="ja-JP" sz="1600" kern="100" dirty="0">
                          <a:solidFill>
                            <a:schemeClr val="dk1"/>
                          </a:solidFill>
                          <a:effectLst/>
                          <a:latin typeface="+mn-lt"/>
                          <a:ea typeface="+mn-ea"/>
                          <a:cs typeface="+mn-cs"/>
                        </a:rPr>
                        <a:t>Fitness and Nutrition</a:t>
                      </a:r>
                      <a:endParaRPr kumimoji="1" lang="ja-JP" altLang="en-US" sz="1600" kern="100" dirty="0">
                        <a:solidFill>
                          <a:schemeClr val="dk1"/>
                        </a:solidFill>
                        <a:effectLst/>
                        <a:latin typeface="+mn-lt"/>
                        <a:ea typeface="+mn-ea"/>
                        <a:cs typeface="+mn-cs"/>
                      </a:endParaRPr>
                    </a:p>
                  </a:txBody>
                  <a:tcPr marL="10160" marR="10160" marT="10160" marB="0" anchor="ctr"/>
                </a:tc>
                <a:extLst>
                  <a:ext uri="{0D108BD9-81ED-4DB2-BD59-A6C34878D82A}">
                    <a16:rowId xmlns:a16="http://schemas.microsoft.com/office/drawing/2014/main" val="420721994"/>
                  </a:ext>
                </a:extLst>
              </a:tr>
            </a:tbl>
          </a:graphicData>
        </a:graphic>
      </p:graphicFrame>
      <p:sp>
        <p:nvSpPr>
          <p:cNvPr id="5" name="コンテンツ プレースホルダー 2">
            <a:extLst>
              <a:ext uri="{FF2B5EF4-FFF2-40B4-BE49-F238E27FC236}">
                <a16:creationId xmlns:a16="http://schemas.microsoft.com/office/drawing/2014/main" id="{A042B9DD-BBAC-2E5C-C9E7-A622BCCD2090}"/>
              </a:ext>
            </a:extLst>
          </p:cNvPr>
          <p:cNvSpPr txBox="1">
            <a:spLocks/>
          </p:cNvSpPr>
          <p:nvPr/>
        </p:nvSpPr>
        <p:spPr>
          <a:xfrm>
            <a:off x="8423366" y="4357660"/>
            <a:ext cx="3990905" cy="483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1600" b="1" dirty="0">
              <a:solidFill>
                <a:schemeClr val="accent1"/>
              </a:solidFill>
            </a:endParaRPr>
          </a:p>
          <a:p>
            <a:pPr marL="0" indent="0">
              <a:buFont typeface="Arial" panose="020B0604020202020204" pitchFamily="34" charset="0"/>
              <a:buNone/>
            </a:pPr>
            <a:r>
              <a:rPr lang="ja-JP" altLang="en-US" sz="1600" b="1" dirty="0">
                <a:solidFill>
                  <a:schemeClr val="accent1"/>
                </a:solidFill>
              </a:rPr>
              <a:t>選択科目（次頁にて）</a:t>
            </a:r>
            <a:endParaRPr lang="en-US" altLang="ja-JP" sz="1600" b="1" dirty="0">
              <a:solidFill>
                <a:schemeClr val="accent1"/>
              </a:solidFill>
            </a:endParaRPr>
          </a:p>
        </p:txBody>
      </p:sp>
      <p:graphicFrame>
        <p:nvGraphicFramePr>
          <p:cNvPr id="10" name="表 9">
            <a:extLst>
              <a:ext uri="{FF2B5EF4-FFF2-40B4-BE49-F238E27FC236}">
                <a16:creationId xmlns:a16="http://schemas.microsoft.com/office/drawing/2014/main" id="{8B95BBFA-4333-E62B-CABB-43B061522683}"/>
              </a:ext>
            </a:extLst>
          </p:cNvPr>
          <p:cNvGraphicFramePr>
            <a:graphicFrameLocks noGrp="1"/>
          </p:cNvGraphicFramePr>
          <p:nvPr/>
        </p:nvGraphicFramePr>
        <p:xfrm>
          <a:off x="6202665" y="5029636"/>
          <a:ext cx="5765800" cy="1005840"/>
        </p:xfrm>
        <a:graphic>
          <a:graphicData uri="http://schemas.openxmlformats.org/drawingml/2006/table">
            <a:tbl>
              <a:tblPr>
                <a:tableStyleId>{5C22544A-7EE6-4342-B048-85BDC9FD1C3A}</a:tableStyleId>
              </a:tblPr>
              <a:tblGrid>
                <a:gridCol w="2692400">
                  <a:extLst>
                    <a:ext uri="{9D8B030D-6E8A-4147-A177-3AD203B41FA5}">
                      <a16:colId xmlns:a16="http://schemas.microsoft.com/office/drawing/2014/main" val="3498594588"/>
                    </a:ext>
                  </a:extLst>
                </a:gridCol>
                <a:gridCol w="3073400">
                  <a:extLst>
                    <a:ext uri="{9D8B030D-6E8A-4147-A177-3AD203B41FA5}">
                      <a16:colId xmlns:a16="http://schemas.microsoft.com/office/drawing/2014/main" val="2044160373"/>
                    </a:ext>
                  </a:extLst>
                </a:gridCol>
              </a:tblGrid>
              <a:tr h="247650">
                <a:tc>
                  <a:txBody>
                    <a:bodyPr/>
                    <a:lstStyle/>
                    <a:p>
                      <a:pPr algn="just"/>
                      <a:r>
                        <a:rPr lang="en-US" sz="1600" kern="100" dirty="0">
                          <a:effectLst/>
                        </a:rPr>
                        <a:t>Elective Courses</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180975" marR="10160" marT="10160" marB="0" anchor="ctr"/>
                </a:tc>
                <a:tc>
                  <a:txBody>
                    <a:bodyPr/>
                    <a:lstStyle/>
                    <a:p>
                      <a:pPr algn="just"/>
                      <a:r>
                        <a:rPr lang="ja-JP" sz="1600" kern="100" dirty="0">
                          <a:effectLst/>
                        </a:rPr>
                        <a:t>選択科目</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180975" marR="10160" marT="10160" marB="0" anchor="ctr"/>
                </a:tc>
                <a:extLst>
                  <a:ext uri="{0D108BD9-81ED-4DB2-BD59-A6C34878D82A}">
                    <a16:rowId xmlns:a16="http://schemas.microsoft.com/office/drawing/2014/main" val="260325394"/>
                  </a:ext>
                </a:extLst>
              </a:tr>
              <a:tr h="247650">
                <a:tc>
                  <a:txBody>
                    <a:bodyPr/>
                    <a:lstStyle/>
                    <a:p>
                      <a:pPr algn="just"/>
                      <a:r>
                        <a:rPr lang="en-US" sz="1600" kern="100">
                          <a:effectLst/>
                        </a:rPr>
                        <a:t>5 units</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180975" marR="10160" marT="10160" marB="0" anchor="ctr"/>
                </a:tc>
                <a:tc>
                  <a:txBody>
                    <a:bodyPr/>
                    <a:lstStyle/>
                    <a:p>
                      <a:pPr algn="just"/>
                      <a:r>
                        <a:rPr lang="en-US" sz="1600" kern="100">
                          <a:effectLst/>
                        </a:rPr>
                        <a:t>5</a:t>
                      </a:r>
                      <a:r>
                        <a:rPr lang="ja-JP" sz="1600" kern="100">
                          <a:effectLst/>
                        </a:rPr>
                        <a:t>単位</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180975" marR="10160" marT="10160" marB="0" anchor="ctr"/>
                </a:tc>
                <a:extLst>
                  <a:ext uri="{0D108BD9-81ED-4DB2-BD59-A6C34878D82A}">
                    <a16:rowId xmlns:a16="http://schemas.microsoft.com/office/drawing/2014/main" val="89541914"/>
                  </a:ext>
                </a:extLst>
              </a:tr>
              <a:tr h="247650">
                <a:tc>
                  <a:txBody>
                    <a:bodyPr/>
                    <a:lstStyle/>
                    <a:p>
                      <a:pPr algn="l"/>
                      <a:r>
                        <a:rPr lang="en-US" sz="1600" kern="100" dirty="0">
                          <a:effectLst/>
                        </a:rPr>
                        <a:t>Business Math, Economics, </a:t>
                      </a:r>
                      <a:r>
                        <a:rPr lang="en-US" sz="1600" kern="100" dirty="0" err="1">
                          <a:effectLst/>
                        </a:rPr>
                        <a:t>etc</a:t>
                      </a:r>
                      <a:r>
                        <a:rPr lang="ja-JP" altLang="en-US" sz="1200" kern="100" dirty="0">
                          <a:effectLst/>
                        </a:rPr>
                        <a:t>（次ページ）</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180975" marR="10160" marT="10160" marB="0" anchor="ctr"/>
                </a:tc>
                <a:tc>
                  <a:txBody>
                    <a:bodyPr/>
                    <a:lstStyle/>
                    <a:p>
                      <a:pPr algn="just"/>
                      <a:r>
                        <a:rPr lang="ja-JP" sz="1600" kern="100" dirty="0">
                          <a:effectLst/>
                        </a:rPr>
                        <a:t>ビジネス数学、経済学など全部で５教科</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180975" marR="10160" marT="10160" marB="0" anchor="ctr"/>
                </a:tc>
                <a:extLst>
                  <a:ext uri="{0D108BD9-81ED-4DB2-BD59-A6C34878D82A}">
                    <a16:rowId xmlns:a16="http://schemas.microsoft.com/office/drawing/2014/main" val="2832094404"/>
                  </a:ext>
                </a:extLst>
              </a:tr>
            </a:tbl>
          </a:graphicData>
        </a:graphic>
      </p:graphicFrame>
    </p:spTree>
    <p:extLst>
      <p:ext uri="{BB962C8B-B14F-4D97-AF65-F5344CB8AC3E}">
        <p14:creationId xmlns:p14="http://schemas.microsoft.com/office/powerpoint/2010/main" val="2230143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A460E0-1A2B-44AB-858F-9DBF750F40D8}"/>
              </a:ext>
            </a:extLst>
          </p:cNvPr>
          <p:cNvSpPr/>
          <p:nvPr/>
        </p:nvSpPr>
        <p:spPr>
          <a:xfrm>
            <a:off x="4202549" y="4519509"/>
            <a:ext cx="7678386" cy="2010552"/>
          </a:xfrm>
          <a:prstGeom prst="rect">
            <a:avLst/>
          </a:prstGeom>
          <a:solidFill>
            <a:schemeClr val="accent1">
              <a:lumMod val="50000"/>
            </a:schemeClr>
          </a:solidFill>
          <a:ln w="825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Web サイト が含まれている画像&#10;&#10;自動的に生成された説明">
            <a:extLst>
              <a:ext uri="{FF2B5EF4-FFF2-40B4-BE49-F238E27FC236}">
                <a16:creationId xmlns:a16="http://schemas.microsoft.com/office/drawing/2014/main" id="{AC97C912-0331-4C94-B5A7-2BF9BDD077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5880"/>
          <a:stretch/>
        </p:blipFill>
        <p:spPr>
          <a:xfrm>
            <a:off x="317636" y="321734"/>
            <a:ext cx="3797570" cy="2010551"/>
          </a:xfrm>
          <a:prstGeom prst="rect">
            <a:avLst/>
          </a:prstGeom>
        </p:spPr>
      </p:pic>
      <p:pic>
        <p:nvPicPr>
          <p:cNvPr id="9" name="図 8" descr="テキスト が含まれている画像&#10;&#10;自動的に生成された説明">
            <a:extLst>
              <a:ext uri="{FF2B5EF4-FFF2-40B4-BE49-F238E27FC236}">
                <a16:creationId xmlns:a16="http://schemas.microsoft.com/office/drawing/2014/main" id="{350DF13F-A854-4D4C-85C0-1DCA0CC090D3}"/>
              </a:ext>
            </a:extLst>
          </p:cNvPr>
          <p:cNvPicPr>
            <a:picLocks noChangeAspect="1"/>
          </p:cNvPicPr>
          <p:nvPr/>
        </p:nvPicPr>
        <p:blipFill rotWithShape="1">
          <a:blip r:embed="rId4">
            <a:extLst>
              <a:ext uri="{28A0092B-C50C-407E-A947-70E740481C1C}">
                <a14:useLocalDpi xmlns:a14="http://schemas.microsoft.com/office/drawing/2010/main" val="0"/>
              </a:ext>
            </a:extLst>
          </a:blip>
          <a:srcRect l="2800" r="45300" b="2"/>
          <a:stretch/>
        </p:blipFill>
        <p:spPr>
          <a:xfrm>
            <a:off x="4202549" y="321732"/>
            <a:ext cx="3793472" cy="4111323"/>
          </a:xfrm>
          <a:prstGeom prst="rect">
            <a:avLst/>
          </a:prstGeom>
        </p:spPr>
      </p:pic>
      <p:pic>
        <p:nvPicPr>
          <p:cNvPr id="5" name="図 4">
            <a:extLst>
              <a:ext uri="{FF2B5EF4-FFF2-40B4-BE49-F238E27FC236}">
                <a16:creationId xmlns:a16="http://schemas.microsoft.com/office/drawing/2014/main" id="{47371910-1D8B-42A9-91A9-E300F29DD6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889"/>
          <a:stretch/>
        </p:blipFill>
        <p:spPr>
          <a:xfrm>
            <a:off x="8086176" y="321733"/>
            <a:ext cx="3797984" cy="2010552"/>
          </a:xfrm>
          <a:prstGeom prst="rect">
            <a:avLst/>
          </a:prstGeom>
        </p:spPr>
      </p:pic>
      <p:pic>
        <p:nvPicPr>
          <p:cNvPr id="11" name="図 10">
            <a:extLst>
              <a:ext uri="{FF2B5EF4-FFF2-40B4-BE49-F238E27FC236}">
                <a16:creationId xmlns:a16="http://schemas.microsoft.com/office/drawing/2014/main" id="{6ED650C6-E0A5-424B-9F2A-DA083A8B0C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57" r="1" b="1"/>
          <a:stretch/>
        </p:blipFill>
        <p:spPr>
          <a:xfrm>
            <a:off x="317634" y="2422097"/>
            <a:ext cx="3794760" cy="2013804"/>
          </a:xfrm>
          <a:prstGeom prst="rect">
            <a:avLst/>
          </a:prstGeom>
        </p:spPr>
      </p:pic>
      <p:pic>
        <p:nvPicPr>
          <p:cNvPr id="15" name="図 14" descr="グラフィカル ユーザー インターフェイス, Web サイト&#10;&#10;自動的に生成された説明">
            <a:extLst>
              <a:ext uri="{FF2B5EF4-FFF2-40B4-BE49-F238E27FC236}">
                <a16:creationId xmlns:a16="http://schemas.microsoft.com/office/drawing/2014/main" id="{E1B8DA00-1C04-42E0-B32A-35A200954C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339"/>
          <a:stretch/>
        </p:blipFill>
        <p:spPr>
          <a:xfrm>
            <a:off x="8082952" y="2431705"/>
            <a:ext cx="3797983" cy="2000947"/>
          </a:xfrm>
          <a:prstGeom prst="rect">
            <a:avLst/>
          </a:prstGeom>
        </p:spPr>
      </p:pic>
      <p:pic>
        <p:nvPicPr>
          <p:cNvPr id="13" name="図 12" descr="人, 男, 草, 写真 が含まれている画像&#10;&#10;自動的に生成された説明">
            <a:extLst>
              <a:ext uri="{FF2B5EF4-FFF2-40B4-BE49-F238E27FC236}">
                <a16:creationId xmlns:a16="http://schemas.microsoft.com/office/drawing/2014/main" id="{46DA912D-F0B4-4C99-8AE3-D6BAC5F87B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809" r="1" b="1"/>
          <a:stretch/>
        </p:blipFill>
        <p:spPr>
          <a:xfrm>
            <a:off x="317634" y="4525716"/>
            <a:ext cx="3794760" cy="2010551"/>
          </a:xfrm>
          <a:prstGeom prst="rect">
            <a:avLst/>
          </a:prstGeom>
        </p:spPr>
      </p:pic>
      <p:sp>
        <p:nvSpPr>
          <p:cNvPr id="14" name="字幕 2">
            <a:extLst>
              <a:ext uri="{FF2B5EF4-FFF2-40B4-BE49-F238E27FC236}">
                <a16:creationId xmlns:a16="http://schemas.microsoft.com/office/drawing/2014/main" id="{A64C57E0-E318-4FAA-8D5D-2ECF1D988267}"/>
              </a:ext>
            </a:extLst>
          </p:cNvPr>
          <p:cNvSpPr txBox="1">
            <a:spLocks/>
          </p:cNvSpPr>
          <p:nvPr/>
        </p:nvSpPr>
        <p:spPr>
          <a:xfrm>
            <a:off x="4366260" y="4726087"/>
            <a:ext cx="7508106" cy="1803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b="1" dirty="0">
                <a:solidFill>
                  <a:schemeClr val="bg1"/>
                </a:solidFill>
              </a:rPr>
              <a:t>授業の全容、各単元のポイント、重要単語、確認テストを、日本語で解説！</a:t>
            </a:r>
            <a:endParaRPr lang="en-US" altLang="ja-JP" sz="3200" b="1" dirty="0">
              <a:solidFill>
                <a:schemeClr val="bg1"/>
              </a:solidFill>
            </a:endParaRPr>
          </a:p>
          <a:p>
            <a:pPr marL="0" indent="0">
              <a:buNone/>
            </a:pPr>
            <a:r>
              <a:rPr lang="ja-JP" altLang="en-US" sz="3200" b="1" dirty="0">
                <a:solidFill>
                  <a:schemeClr val="bg1"/>
                </a:solidFill>
              </a:rPr>
              <a:t>日本語で頭に入っていれば、あとは楽！</a:t>
            </a:r>
            <a:endParaRPr lang="en-US" altLang="ja-JP" sz="3200" b="1" dirty="0">
              <a:solidFill>
                <a:schemeClr val="bg1"/>
              </a:solidFill>
            </a:endParaRPr>
          </a:p>
        </p:txBody>
      </p:sp>
    </p:spTree>
    <p:extLst>
      <p:ext uri="{BB962C8B-B14F-4D97-AF65-F5344CB8AC3E}">
        <p14:creationId xmlns:p14="http://schemas.microsoft.com/office/powerpoint/2010/main" val="2295862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normAutofit/>
          </a:bodyPr>
          <a:lstStyle/>
          <a:p>
            <a:r>
              <a:rPr lang="ja-JP" altLang="en-US" b="1" dirty="0">
                <a:solidFill>
                  <a:srgbClr val="002060"/>
                </a:solidFill>
                <a:effectLst>
                  <a:outerShdw blurRad="38100" dist="38100" dir="2700000" algn="tl">
                    <a:srgbClr val="000000">
                      <a:alpha val="43137"/>
                    </a:srgbClr>
                  </a:outerShdw>
                </a:effectLst>
              </a:rPr>
              <a:t>ペンフォスター高校・選択科目</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3359561" y="1365771"/>
            <a:ext cx="7169485" cy="563192"/>
          </a:xfrm>
        </p:spPr>
        <p:txBody>
          <a:bodyPr>
            <a:normAutofit/>
          </a:bodyPr>
          <a:lstStyle/>
          <a:p>
            <a:pPr marL="0" indent="0">
              <a:buNone/>
            </a:pPr>
            <a:r>
              <a:rPr kumimoji="1" lang="ja-JP" altLang="en-US" b="1" dirty="0">
                <a:solidFill>
                  <a:srgbClr val="FF0000"/>
                </a:solidFill>
              </a:rPr>
              <a:t>下記から５科目選択し、履修します</a:t>
            </a:r>
            <a:endParaRPr kumimoji="1" lang="en-US" altLang="ja-JP" b="1" dirty="0">
              <a:solidFill>
                <a:srgbClr val="FF0000"/>
              </a:solidFill>
            </a:endParaRPr>
          </a:p>
          <a:p>
            <a:pPr marL="0" indent="0">
              <a:buNone/>
            </a:pPr>
            <a:endParaRPr kumimoji="1" lang="en-US" altLang="ja-JP" b="1" dirty="0">
              <a:solidFill>
                <a:srgbClr val="FF0000"/>
              </a:solidFill>
            </a:endParaRPr>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sp>
        <p:nvSpPr>
          <p:cNvPr id="8" name="テキスト ボックス 7">
            <a:extLst>
              <a:ext uri="{FF2B5EF4-FFF2-40B4-BE49-F238E27FC236}">
                <a16:creationId xmlns:a16="http://schemas.microsoft.com/office/drawing/2014/main" id="{ED1F3BF1-A2F5-4B4C-A7E7-CEB6E786069C}"/>
              </a:ext>
            </a:extLst>
          </p:cNvPr>
          <p:cNvSpPr txBox="1"/>
          <p:nvPr/>
        </p:nvSpPr>
        <p:spPr>
          <a:xfrm>
            <a:off x="481891" y="2263086"/>
            <a:ext cx="6644178" cy="3785652"/>
          </a:xfrm>
          <a:prstGeom prst="rect">
            <a:avLst/>
          </a:prstGeom>
          <a:noFill/>
        </p:spPr>
        <p:txBody>
          <a:bodyPr wrap="square">
            <a:spAutoFit/>
          </a:bodyPr>
          <a:lstStyle/>
          <a:p>
            <a:r>
              <a:rPr lang="en-US" altLang="ja-JP" sz="2400" dirty="0"/>
              <a:t>Algebra I (6 lessons)</a:t>
            </a:r>
          </a:p>
          <a:p>
            <a:r>
              <a:rPr lang="en-US" altLang="ja-JP" sz="2400" dirty="0"/>
              <a:t>Algebra II (4 lessons)</a:t>
            </a:r>
          </a:p>
          <a:p>
            <a:r>
              <a:rPr lang="en-US" altLang="ja-JP" sz="2400" dirty="0"/>
              <a:t>American Literature (5 lessons)</a:t>
            </a:r>
          </a:p>
          <a:p>
            <a:r>
              <a:rPr lang="en-US" altLang="ja-JP" sz="2400" dirty="0"/>
              <a:t>Business Math (3 lessons)</a:t>
            </a:r>
          </a:p>
          <a:p>
            <a:r>
              <a:rPr lang="en-US" altLang="ja-JP" sz="2400" dirty="0"/>
              <a:t>Chemistry (5 lessons)</a:t>
            </a:r>
          </a:p>
          <a:p>
            <a:r>
              <a:rPr lang="en-US" altLang="ja-JP" sz="2400" dirty="0"/>
              <a:t>Child Care Professional (8 lessons)</a:t>
            </a:r>
          </a:p>
          <a:p>
            <a:r>
              <a:rPr lang="en-US" altLang="ja-JP" sz="2400" dirty="0"/>
              <a:t>Economics (4 lessons)</a:t>
            </a:r>
          </a:p>
          <a:p>
            <a:r>
              <a:rPr lang="en-US" altLang="ja-JP" sz="2400" dirty="0"/>
              <a:t>English Communication (3 lessons)</a:t>
            </a:r>
          </a:p>
          <a:p>
            <a:r>
              <a:rPr lang="en-US" altLang="ja-JP" sz="2400" dirty="0"/>
              <a:t>General Science (6 lessons)</a:t>
            </a:r>
          </a:p>
          <a:p>
            <a:r>
              <a:rPr lang="en-US" altLang="ja-JP" sz="2400" dirty="0"/>
              <a:t>Geometry (4 lessons)</a:t>
            </a:r>
          </a:p>
        </p:txBody>
      </p:sp>
      <p:sp>
        <p:nvSpPr>
          <p:cNvPr id="10" name="テキスト ボックス 9">
            <a:extLst>
              <a:ext uri="{FF2B5EF4-FFF2-40B4-BE49-F238E27FC236}">
                <a16:creationId xmlns:a16="http://schemas.microsoft.com/office/drawing/2014/main" id="{3860BBB7-E27B-4A4C-9760-11A9E8CEF758}"/>
              </a:ext>
            </a:extLst>
          </p:cNvPr>
          <p:cNvSpPr txBox="1"/>
          <p:nvPr/>
        </p:nvSpPr>
        <p:spPr>
          <a:xfrm>
            <a:off x="5671910" y="2251222"/>
            <a:ext cx="6520089" cy="3046988"/>
          </a:xfrm>
          <a:prstGeom prst="rect">
            <a:avLst/>
          </a:prstGeom>
          <a:noFill/>
        </p:spPr>
        <p:txBody>
          <a:bodyPr wrap="square">
            <a:spAutoFit/>
          </a:bodyPr>
          <a:lstStyle/>
          <a:p>
            <a:r>
              <a:rPr lang="en-US" altLang="ja-JP" sz="2400" dirty="0"/>
              <a:t>Microsoft® Word™ and Excel (2 lessons)</a:t>
            </a:r>
          </a:p>
          <a:p>
            <a:r>
              <a:rPr lang="en-US" altLang="ja-JP" sz="2400" dirty="0"/>
              <a:t>Music Appreciation (7 lessons)</a:t>
            </a:r>
          </a:p>
          <a:p>
            <a:r>
              <a:rPr lang="en-US" altLang="ja-JP" sz="2400" dirty="0"/>
              <a:t>Medical Administrative Assistant (3 lessons)</a:t>
            </a:r>
          </a:p>
          <a:p>
            <a:r>
              <a:rPr lang="en-US" altLang="ja-JP" sz="2400" dirty="0"/>
              <a:t>Auto Repair Technician (5 lessons)</a:t>
            </a:r>
          </a:p>
          <a:p>
            <a:r>
              <a:rPr lang="en-US" altLang="ja-JP" sz="2400" dirty="0"/>
              <a:t>Psychology (5 lessons)</a:t>
            </a:r>
          </a:p>
          <a:p>
            <a:r>
              <a:rPr lang="en-US" altLang="ja-JP" sz="2400" dirty="0"/>
              <a:t>Small Business Management (6 lessons)</a:t>
            </a:r>
          </a:p>
          <a:p>
            <a:r>
              <a:rPr lang="en-US" altLang="ja-JP" sz="2400" dirty="0"/>
              <a:t>Spanish (12 lessons)</a:t>
            </a:r>
          </a:p>
          <a:p>
            <a:r>
              <a:rPr lang="en-US" altLang="ja-JP" sz="2400" dirty="0"/>
              <a:t>Veterinary Assistant (4 lessons)</a:t>
            </a:r>
            <a:endParaRPr kumimoji="1" lang="en-US" altLang="ja-JP" sz="2400" dirty="0"/>
          </a:p>
        </p:txBody>
      </p:sp>
    </p:spTree>
    <p:extLst>
      <p:ext uri="{BB962C8B-B14F-4D97-AF65-F5344CB8AC3E}">
        <p14:creationId xmlns:p14="http://schemas.microsoft.com/office/powerpoint/2010/main" val="63117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normAutofit/>
          </a:bodyPr>
          <a:lstStyle/>
          <a:p>
            <a:r>
              <a:rPr lang="ja-JP" altLang="en-US" b="1" dirty="0">
                <a:solidFill>
                  <a:srgbClr val="002060"/>
                </a:solidFill>
                <a:effectLst>
                  <a:outerShdw blurRad="38100" dist="38100" dir="2700000" algn="tl">
                    <a:srgbClr val="000000">
                      <a:alpha val="43137"/>
                    </a:srgbClr>
                  </a:outerShdw>
                </a:effectLst>
              </a:rPr>
              <a:t>中学</a:t>
            </a:r>
            <a:r>
              <a:rPr lang="en-US" altLang="ja-JP" b="1" dirty="0">
                <a:solidFill>
                  <a:srgbClr val="002060"/>
                </a:solidFill>
                <a:effectLst>
                  <a:outerShdw blurRad="38100" dist="38100" dir="2700000" algn="tl">
                    <a:srgbClr val="000000">
                      <a:alpha val="43137"/>
                    </a:srgbClr>
                  </a:outerShdw>
                </a:effectLst>
              </a:rPr>
              <a:t>3</a:t>
            </a:r>
            <a:r>
              <a:rPr lang="ja-JP" altLang="en-US" b="1" dirty="0">
                <a:solidFill>
                  <a:srgbClr val="002060"/>
                </a:solidFill>
                <a:effectLst>
                  <a:outerShdw blurRad="38100" dist="38100" dir="2700000" algn="tl">
                    <a:srgbClr val="000000">
                      <a:alpha val="43137"/>
                    </a:srgbClr>
                  </a:outerShdw>
                </a:effectLst>
              </a:rPr>
              <a:t>年生の単為が、置換されます</a:t>
            </a:r>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sp>
        <p:nvSpPr>
          <p:cNvPr id="4" name="フローチャート: 代替処理 3">
            <a:extLst>
              <a:ext uri="{FF2B5EF4-FFF2-40B4-BE49-F238E27FC236}">
                <a16:creationId xmlns:a16="http://schemas.microsoft.com/office/drawing/2014/main" id="{F1662FB0-5079-40ED-A679-DD59177CA79A}"/>
              </a:ext>
            </a:extLst>
          </p:cNvPr>
          <p:cNvSpPr/>
          <p:nvPr/>
        </p:nvSpPr>
        <p:spPr>
          <a:xfrm>
            <a:off x="353194" y="5422880"/>
            <a:ext cx="11698941" cy="12029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kumimoji="1" lang="ja-JP" altLang="en-US" sz="3200" dirty="0"/>
              <a:t>アメリカの高校</a:t>
            </a:r>
            <a:r>
              <a:rPr kumimoji="1" lang="en-US" altLang="ja-JP" sz="3200" dirty="0"/>
              <a:t>4</a:t>
            </a:r>
            <a:r>
              <a:rPr kumimoji="1" lang="ja-JP" altLang="en-US" sz="3200" dirty="0"/>
              <a:t>年間。日本でいう、中</a:t>
            </a:r>
            <a:r>
              <a:rPr kumimoji="1" lang="en-US" altLang="ja-JP" sz="3200" dirty="0"/>
              <a:t>3+</a:t>
            </a:r>
            <a:r>
              <a:rPr kumimoji="1" lang="ja-JP" altLang="en-US" sz="3200" dirty="0"/>
              <a:t>高</a:t>
            </a:r>
            <a:r>
              <a:rPr kumimoji="1" lang="en-US" altLang="ja-JP" sz="3200" dirty="0"/>
              <a:t>1</a:t>
            </a:r>
            <a:r>
              <a:rPr kumimoji="1" lang="ja-JP" altLang="en-US" sz="3200" dirty="0"/>
              <a:t>高</a:t>
            </a:r>
            <a:r>
              <a:rPr kumimoji="1" lang="en-US" altLang="ja-JP" sz="3200" dirty="0"/>
              <a:t>2</a:t>
            </a:r>
            <a:r>
              <a:rPr kumimoji="1" lang="ja-JP" altLang="en-US" sz="3200" dirty="0"/>
              <a:t>高</a:t>
            </a:r>
            <a:r>
              <a:rPr kumimoji="1" lang="en-US" altLang="ja-JP" sz="3200" dirty="0"/>
              <a:t>3</a:t>
            </a:r>
            <a:r>
              <a:rPr kumimoji="1" lang="ja-JP" altLang="en-US" sz="3200" dirty="0"/>
              <a:t>です</a:t>
            </a:r>
            <a:endParaRPr kumimoji="1" lang="en-US" altLang="ja-JP" sz="3200" dirty="0"/>
          </a:p>
          <a:p>
            <a:pPr marL="0" indent="0">
              <a:buNone/>
            </a:pPr>
            <a:r>
              <a:rPr lang="ja-JP" altLang="en-US" sz="3200" dirty="0"/>
              <a:t>中</a:t>
            </a:r>
            <a:r>
              <a:rPr lang="en-US" altLang="ja-JP" sz="3200" dirty="0"/>
              <a:t>3</a:t>
            </a:r>
            <a:r>
              <a:rPr lang="ja-JP" altLang="en-US" sz="3200" dirty="0"/>
              <a:t>（グレード９）の単位を、高校卒業単位に置換できます</a:t>
            </a:r>
            <a:endParaRPr lang="en-US" altLang="ja-JP" sz="3200" dirty="0"/>
          </a:p>
        </p:txBody>
      </p:sp>
      <p:pic>
        <p:nvPicPr>
          <p:cNvPr id="11" name="図 10">
            <a:extLst>
              <a:ext uri="{FF2B5EF4-FFF2-40B4-BE49-F238E27FC236}">
                <a16:creationId xmlns:a16="http://schemas.microsoft.com/office/drawing/2014/main" id="{6D059410-7257-36DF-FACE-E2A2B425BEC8}"/>
              </a:ext>
            </a:extLst>
          </p:cNvPr>
          <p:cNvPicPr>
            <a:picLocks noChangeAspect="1"/>
          </p:cNvPicPr>
          <p:nvPr/>
        </p:nvPicPr>
        <p:blipFill>
          <a:blip r:embed="rId4"/>
          <a:stretch>
            <a:fillRect/>
          </a:stretch>
        </p:blipFill>
        <p:spPr>
          <a:xfrm>
            <a:off x="145726" y="1311491"/>
            <a:ext cx="7821116" cy="2562583"/>
          </a:xfrm>
          <a:prstGeom prst="rect">
            <a:avLst/>
          </a:prstGeom>
        </p:spPr>
      </p:pic>
      <p:sp>
        <p:nvSpPr>
          <p:cNvPr id="14" name="コンテンツ プレースホルダー 2">
            <a:extLst>
              <a:ext uri="{FF2B5EF4-FFF2-40B4-BE49-F238E27FC236}">
                <a16:creationId xmlns:a16="http://schemas.microsoft.com/office/drawing/2014/main" id="{41542B7F-A796-3183-4AD8-F8C2EDF26DE5}"/>
              </a:ext>
            </a:extLst>
          </p:cNvPr>
          <p:cNvSpPr>
            <a:spLocks noGrp="1"/>
          </p:cNvSpPr>
          <p:nvPr>
            <p:ph idx="1"/>
          </p:nvPr>
        </p:nvSpPr>
        <p:spPr>
          <a:xfrm>
            <a:off x="275592" y="4205875"/>
            <a:ext cx="4141076" cy="1093934"/>
          </a:xfrm>
        </p:spPr>
        <p:txBody>
          <a:bodyPr>
            <a:normAutofit/>
          </a:bodyPr>
          <a:lstStyle/>
          <a:p>
            <a:pPr marL="0" indent="0">
              <a:buNone/>
            </a:pPr>
            <a:r>
              <a:rPr kumimoji="1" lang="ja-JP" altLang="en-US" b="1" dirty="0">
                <a:effectLst>
                  <a:outerShdw blurRad="38100" dist="38100" dir="2700000" algn="tl">
                    <a:srgbClr val="000000">
                      <a:alpha val="43137"/>
                    </a:srgbClr>
                  </a:outerShdw>
                </a:effectLst>
              </a:rPr>
              <a:t>例：数学</a:t>
            </a:r>
            <a:r>
              <a:rPr lang="ja-JP" altLang="en-US" b="1" dirty="0">
                <a:effectLst>
                  <a:outerShdw blurRad="38100" dist="38100" dir="2700000" algn="tl">
                    <a:srgbClr val="000000">
                      <a:alpha val="43137"/>
                    </a:srgbClr>
                  </a:outerShdw>
                </a:effectLst>
              </a:rPr>
              <a:t>、体育、美術、音楽、</a:t>
            </a:r>
            <a:r>
              <a:rPr kumimoji="1" lang="ja-JP" altLang="en-US" b="1" dirty="0">
                <a:effectLst>
                  <a:outerShdw blurRad="38100" dist="38100" dir="2700000" algn="tl">
                    <a:srgbClr val="000000">
                      <a:alpha val="43137"/>
                    </a:srgbClr>
                  </a:outerShdw>
                </a:effectLst>
              </a:rPr>
              <a:t>社会、理科、英語</a:t>
            </a:r>
            <a:endParaRPr kumimoji="1" lang="en-US" altLang="ja-JP" b="1" dirty="0">
              <a:effectLst>
                <a:outerShdw blurRad="38100" dist="38100" dir="2700000" algn="tl">
                  <a:srgbClr val="000000">
                    <a:alpha val="43137"/>
                  </a:srgbClr>
                </a:outerShdw>
              </a:effectLst>
            </a:endParaRPr>
          </a:p>
        </p:txBody>
      </p:sp>
      <p:pic>
        <p:nvPicPr>
          <p:cNvPr id="5" name="図 4">
            <a:extLst>
              <a:ext uri="{FF2B5EF4-FFF2-40B4-BE49-F238E27FC236}">
                <a16:creationId xmlns:a16="http://schemas.microsoft.com/office/drawing/2014/main" id="{BB462870-D3DF-9D09-CA23-86432946A042}"/>
              </a:ext>
            </a:extLst>
          </p:cNvPr>
          <p:cNvPicPr>
            <a:picLocks noChangeAspect="1"/>
          </p:cNvPicPr>
          <p:nvPr/>
        </p:nvPicPr>
        <p:blipFill>
          <a:blip r:embed="rId5"/>
          <a:srcRect r="19261"/>
          <a:stretch/>
        </p:blipFill>
        <p:spPr>
          <a:xfrm>
            <a:off x="4697646" y="2060773"/>
            <a:ext cx="7494354" cy="3300572"/>
          </a:xfrm>
          <a:prstGeom prst="rect">
            <a:avLst/>
          </a:prstGeom>
        </p:spPr>
      </p:pic>
      <p:sp>
        <p:nvSpPr>
          <p:cNvPr id="6" name="コンテンツ プレースホルダー 2">
            <a:extLst>
              <a:ext uri="{FF2B5EF4-FFF2-40B4-BE49-F238E27FC236}">
                <a16:creationId xmlns:a16="http://schemas.microsoft.com/office/drawing/2014/main" id="{7FE3D1B6-9EE7-E2AD-330B-E16DD4785CED}"/>
              </a:ext>
            </a:extLst>
          </p:cNvPr>
          <p:cNvSpPr txBox="1">
            <a:spLocks/>
          </p:cNvSpPr>
          <p:nvPr/>
        </p:nvSpPr>
        <p:spPr>
          <a:xfrm>
            <a:off x="4294909" y="1512174"/>
            <a:ext cx="8014601" cy="517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b="1" dirty="0">
                <a:effectLst>
                  <a:outerShdw blurRad="38100" dist="38100" dir="2700000" algn="tl">
                    <a:srgbClr val="000000">
                      <a:alpha val="43137"/>
                    </a:srgbClr>
                  </a:outerShdw>
                </a:effectLst>
              </a:rPr>
              <a:t>2025</a:t>
            </a:r>
            <a:r>
              <a:rPr lang="ja-JP" altLang="en-US" b="1" dirty="0">
                <a:effectLst>
                  <a:outerShdw blurRad="38100" dist="38100" dir="2700000" algn="tl">
                    <a:srgbClr val="000000">
                      <a:alpha val="43137"/>
                    </a:srgbClr>
                  </a:outerShdw>
                </a:effectLst>
              </a:rPr>
              <a:t>年</a:t>
            </a:r>
            <a:r>
              <a:rPr lang="en-US" altLang="ja-JP" b="1" dirty="0">
                <a:effectLst>
                  <a:outerShdw blurRad="38100" dist="38100" dir="2700000" algn="tl">
                    <a:srgbClr val="000000">
                      <a:alpha val="43137"/>
                    </a:srgbClr>
                  </a:outerShdw>
                </a:effectLst>
              </a:rPr>
              <a:t>3</a:t>
            </a:r>
            <a:r>
              <a:rPr lang="ja-JP" altLang="en-US" b="1" dirty="0">
                <a:effectLst>
                  <a:outerShdw blurRad="38100" dist="38100" dir="2700000" algn="tl">
                    <a:srgbClr val="000000">
                      <a:alpha val="43137"/>
                    </a:srgbClr>
                  </a:outerShdw>
                </a:effectLst>
              </a:rPr>
              <a:t>月に中学を卒業したばかりの、</a:t>
            </a:r>
            <a:r>
              <a:rPr lang="en-US" altLang="ja-JP" b="1" dirty="0">
                <a:effectLst>
                  <a:outerShdw blurRad="38100" dist="38100" dir="2700000" algn="tl">
                    <a:srgbClr val="000000">
                      <a:alpha val="43137"/>
                    </a:srgbClr>
                  </a:outerShdw>
                </a:effectLst>
              </a:rPr>
              <a:t>A</a:t>
            </a:r>
            <a:r>
              <a:rPr lang="ja-JP" altLang="en-US" b="1" dirty="0">
                <a:effectLst>
                  <a:outerShdw blurRad="38100" dist="38100" dir="2700000" algn="tl">
                    <a:srgbClr val="000000">
                      <a:alpha val="43137"/>
                    </a:srgbClr>
                  </a:outerShdw>
                </a:effectLst>
              </a:rPr>
              <a:t>君の例</a:t>
            </a:r>
            <a:endParaRPr lang="en-US" altLang="ja-JP"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3565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83F00E78-CB6E-4F67-9E59-37DFFA822FC3}"/>
              </a:ext>
            </a:extLst>
          </p:cNvPr>
          <p:cNvSpPr txBox="1">
            <a:spLocks/>
          </p:cNvSpPr>
          <p:nvPr/>
        </p:nvSpPr>
        <p:spPr>
          <a:xfrm>
            <a:off x="3947368" y="157452"/>
            <a:ext cx="4298731" cy="777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effectLst>
                  <a:outerShdw blurRad="38100" dist="38100" dir="2700000" algn="tl">
                    <a:srgbClr val="000000">
                      <a:alpha val="43137"/>
                    </a:srgbClr>
                  </a:outerShdw>
                </a:effectLst>
              </a:rPr>
              <a:t>配布資料の確認</a:t>
            </a:r>
            <a:endParaRPr lang="en-US" altLang="ja-JP" b="1" dirty="0">
              <a:effectLst>
                <a:outerShdw blurRad="38100" dist="38100" dir="2700000" algn="tl">
                  <a:srgbClr val="000000">
                    <a:alpha val="43137"/>
                  </a:srgbClr>
                </a:outerShdw>
              </a:effectLst>
            </a:endParaRPr>
          </a:p>
        </p:txBody>
      </p:sp>
      <p:sp>
        <p:nvSpPr>
          <p:cNvPr id="17" name="タイトル 1">
            <a:extLst>
              <a:ext uri="{FF2B5EF4-FFF2-40B4-BE49-F238E27FC236}">
                <a16:creationId xmlns:a16="http://schemas.microsoft.com/office/drawing/2014/main" id="{44F6C83D-63F3-4018-AE39-123EFC1777EA}"/>
              </a:ext>
            </a:extLst>
          </p:cNvPr>
          <p:cNvSpPr txBox="1">
            <a:spLocks/>
          </p:cNvSpPr>
          <p:nvPr/>
        </p:nvSpPr>
        <p:spPr>
          <a:xfrm>
            <a:off x="1477456" y="6144778"/>
            <a:ext cx="8807668" cy="77776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①　　　　　　　②　　　　　　③</a:t>
            </a:r>
            <a:endParaRPr lang="en-US" altLang="ja-JP" dirty="0"/>
          </a:p>
        </p:txBody>
      </p:sp>
      <p:pic>
        <p:nvPicPr>
          <p:cNvPr id="3" name="図 2">
            <a:extLst>
              <a:ext uri="{FF2B5EF4-FFF2-40B4-BE49-F238E27FC236}">
                <a16:creationId xmlns:a16="http://schemas.microsoft.com/office/drawing/2014/main" id="{312E71EF-188E-C1FF-F362-24C9FB222DF9}"/>
              </a:ext>
            </a:extLst>
          </p:cNvPr>
          <p:cNvPicPr>
            <a:picLocks noChangeAspect="1"/>
          </p:cNvPicPr>
          <p:nvPr/>
        </p:nvPicPr>
        <p:blipFill>
          <a:blip r:embed="rId3"/>
          <a:stretch>
            <a:fillRect/>
          </a:stretch>
        </p:blipFill>
        <p:spPr>
          <a:xfrm>
            <a:off x="4370374" y="1075884"/>
            <a:ext cx="3451251" cy="4784856"/>
          </a:xfrm>
          <a:prstGeom prst="rect">
            <a:avLst/>
          </a:prstGeom>
        </p:spPr>
      </p:pic>
      <p:pic>
        <p:nvPicPr>
          <p:cNvPr id="4" name="図 3">
            <a:extLst>
              <a:ext uri="{FF2B5EF4-FFF2-40B4-BE49-F238E27FC236}">
                <a16:creationId xmlns:a16="http://schemas.microsoft.com/office/drawing/2014/main" id="{A9E301B4-D200-91AC-E5D5-42000C93FC8F}"/>
              </a:ext>
            </a:extLst>
          </p:cNvPr>
          <p:cNvPicPr>
            <a:picLocks noChangeAspect="1"/>
          </p:cNvPicPr>
          <p:nvPr/>
        </p:nvPicPr>
        <p:blipFill>
          <a:blip r:embed="rId4"/>
          <a:stretch>
            <a:fillRect/>
          </a:stretch>
        </p:blipFill>
        <p:spPr>
          <a:xfrm>
            <a:off x="8356523" y="1035816"/>
            <a:ext cx="3183558" cy="4965591"/>
          </a:xfrm>
          <a:prstGeom prst="rect">
            <a:avLst/>
          </a:prstGeom>
        </p:spPr>
      </p:pic>
      <p:pic>
        <p:nvPicPr>
          <p:cNvPr id="8" name="図 7">
            <a:extLst>
              <a:ext uri="{FF2B5EF4-FFF2-40B4-BE49-F238E27FC236}">
                <a16:creationId xmlns:a16="http://schemas.microsoft.com/office/drawing/2014/main" id="{D65E9975-5871-F14A-B1B6-2649B91E117B}"/>
              </a:ext>
            </a:extLst>
          </p:cNvPr>
          <p:cNvPicPr>
            <a:picLocks noChangeAspect="1"/>
          </p:cNvPicPr>
          <p:nvPr/>
        </p:nvPicPr>
        <p:blipFill>
          <a:blip r:embed="rId5"/>
          <a:stretch>
            <a:fillRect/>
          </a:stretch>
        </p:blipFill>
        <p:spPr>
          <a:xfrm>
            <a:off x="415660" y="1075884"/>
            <a:ext cx="3419818" cy="4885454"/>
          </a:xfrm>
          <a:prstGeom prst="rect">
            <a:avLst/>
          </a:prstGeom>
        </p:spPr>
      </p:pic>
    </p:spTree>
    <p:extLst>
      <p:ext uri="{BB962C8B-B14F-4D97-AF65-F5344CB8AC3E}">
        <p14:creationId xmlns:p14="http://schemas.microsoft.com/office/powerpoint/2010/main" val="587864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normAutofit/>
          </a:bodyPr>
          <a:lstStyle/>
          <a:p>
            <a:r>
              <a:rPr lang="ja-JP" altLang="en-US" b="1" dirty="0">
                <a:solidFill>
                  <a:srgbClr val="002060"/>
                </a:solidFill>
                <a:effectLst>
                  <a:outerShdw blurRad="38100" dist="38100" dir="2700000" algn="tl">
                    <a:srgbClr val="000000">
                      <a:alpha val="43137"/>
                    </a:srgbClr>
                  </a:outerShdw>
                </a:effectLst>
              </a:rPr>
              <a:t>ペンフォスター高校・単位の取り方</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88790" y="5424674"/>
            <a:ext cx="12103209" cy="1325564"/>
          </a:xfrm>
        </p:spPr>
        <p:txBody>
          <a:bodyPr>
            <a:normAutofit/>
          </a:bodyPr>
          <a:lstStyle/>
          <a:p>
            <a:pPr marL="0" indent="0">
              <a:buNone/>
            </a:pPr>
            <a:r>
              <a:rPr kumimoji="1" lang="ja-JP" altLang="en-US" dirty="0"/>
              <a:t>ペンフォスター高校のログインサイトにログインし、授業スタートです。テキストを読み、試験を受け、単位を取っていきます。</a:t>
            </a:r>
            <a:r>
              <a:rPr kumimoji="1" lang="ja-JP" altLang="en-US" sz="1600" dirty="0"/>
              <a:t>（試験はテキスト持込可）</a:t>
            </a:r>
            <a:endParaRPr kumimoji="1" lang="en-US" altLang="ja-JP" sz="1600" dirty="0"/>
          </a:p>
          <a:p>
            <a:pPr marL="0" indent="0">
              <a:buNone/>
            </a:pPr>
            <a:endParaRPr kumimoji="1" lang="en-US" altLang="ja-JP" dirty="0"/>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pic>
        <p:nvPicPr>
          <p:cNvPr id="9" name="図 8">
            <a:extLst>
              <a:ext uri="{FF2B5EF4-FFF2-40B4-BE49-F238E27FC236}">
                <a16:creationId xmlns:a16="http://schemas.microsoft.com/office/drawing/2014/main" id="{FA1CBF93-312B-CBF9-AF9A-817DBF8AFD75}"/>
              </a:ext>
            </a:extLst>
          </p:cNvPr>
          <p:cNvPicPr>
            <a:picLocks noChangeAspect="1"/>
          </p:cNvPicPr>
          <p:nvPr/>
        </p:nvPicPr>
        <p:blipFill>
          <a:blip r:embed="rId4"/>
          <a:stretch>
            <a:fillRect/>
          </a:stretch>
        </p:blipFill>
        <p:spPr>
          <a:xfrm>
            <a:off x="292384" y="1074802"/>
            <a:ext cx="7359148" cy="4135079"/>
          </a:xfrm>
          <a:prstGeom prst="rect">
            <a:avLst/>
          </a:prstGeom>
        </p:spPr>
      </p:pic>
      <p:pic>
        <p:nvPicPr>
          <p:cNvPr id="11" name="図 10">
            <a:extLst>
              <a:ext uri="{FF2B5EF4-FFF2-40B4-BE49-F238E27FC236}">
                <a16:creationId xmlns:a16="http://schemas.microsoft.com/office/drawing/2014/main" id="{475A6F05-C9E5-CAAB-6A6D-F97830929CBD}"/>
              </a:ext>
            </a:extLst>
          </p:cNvPr>
          <p:cNvPicPr>
            <a:picLocks noChangeAspect="1"/>
          </p:cNvPicPr>
          <p:nvPr/>
        </p:nvPicPr>
        <p:blipFill>
          <a:blip r:embed="rId5"/>
          <a:stretch>
            <a:fillRect/>
          </a:stretch>
        </p:blipFill>
        <p:spPr>
          <a:xfrm>
            <a:off x="8060235" y="1462611"/>
            <a:ext cx="3839381" cy="3359459"/>
          </a:xfrm>
          <a:prstGeom prst="rect">
            <a:avLst/>
          </a:prstGeom>
        </p:spPr>
      </p:pic>
    </p:spTree>
    <p:extLst>
      <p:ext uri="{BB962C8B-B14F-4D97-AF65-F5344CB8AC3E}">
        <p14:creationId xmlns:p14="http://schemas.microsoft.com/office/powerpoint/2010/main" val="2837087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normAutofit/>
          </a:bodyPr>
          <a:lstStyle/>
          <a:p>
            <a:r>
              <a:rPr lang="ja-JP" altLang="en-US" b="1" dirty="0">
                <a:solidFill>
                  <a:srgbClr val="002060"/>
                </a:solidFill>
                <a:effectLst>
                  <a:outerShdw blurRad="38100" dist="38100" dir="2700000" algn="tl">
                    <a:srgbClr val="000000">
                      <a:alpha val="43137"/>
                    </a:srgbClr>
                  </a:outerShdw>
                </a:effectLst>
              </a:rPr>
              <a:t>ペンフォスター高校の教材</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6613674" y="2090673"/>
            <a:ext cx="5298141" cy="3643881"/>
          </a:xfrm>
        </p:spPr>
        <p:txBody>
          <a:bodyPr>
            <a:normAutofit/>
          </a:bodyPr>
          <a:lstStyle/>
          <a:p>
            <a:pPr marL="0" indent="0">
              <a:buNone/>
            </a:pPr>
            <a:r>
              <a:rPr kumimoji="1" lang="ja-JP" altLang="en-US" dirty="0"/>
              <a:t>フラッシュカードや、確認テスト、参考動画などがある科目も多く、知識の定着に役立ちます</a:t>
            </a:r>
            <a:endParaRPr kumimoji="1" lang="en-US" altLang="ja-JP" dirty="0"/>
          </a:p>
          <a:p>
            <a:pPr marL="0" indent="0">
              <a:buNone/>
            </a:pPr>
            <a:endParaRPr lang="en-US" altLang="ja-JP" dirty="0"/>
          </a:p>
          <a:p>
            <a:pPr marL="0" indent="0">
              <a:buNone/>
            </a:pPr>
            <a:r>
              <a:rPr kumimoji="1" lang="ja-JP" altLang="en-US" dirty="0"/>
              <a:t>追加費用が発生する教材はありません。また、海外から送られてくる教材も、ありません</a:t>
            </a:r>
            <a:endParaRPr kumimoji="1" lang="en-US" altLang="ja-JP" dirty="0"/>
          </a:p>
          <a:p>
            <a:pPr marL="0" indent="0">
              <a:buNone/>
            </a:pPr>
            <a:endParaRPr kumimoji="1" lang="en-US" altLang="ja-JP" dirty="0"/>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pic>
        <p:nvPicPr>
          <p:cNvPr id="5" name="図 4">
            <a:extLst>
              <a:ext uri="{FF2B5EF4-FFF2-40B4-BE49-F238E27FC236}">
                <a16:creationId xmlns:a16="http://schemas.microsoft.com/office/drawing/2014/main" id="{310715BD-8088-4EAE-A794-AF7DB82FC3EA}"/>
              </a:ext>
            </a:extLst>
          </p:cNvPr>
          <p:cNvPicPr>
            <a:picLocks noChangeAspect="1"/>
          </p:cNvPicPr>
          <p:nvPr/>
        </p:nvPicPr>
        <p:blipFill>
          <a:blip r:embed="rId4"/>
          <a:stretch>
            <a:fillRect/>
          </a:stretch>
        </p:blipFill>
        <p:spPr>
          <a:xfrm>
            <a:off x="40814" y="1154134"/>
            <a:ext cx="3240268" cy="3668981"/>
          </a:xfrm>
          <a:prstGeom prst="rect">
            <a:avLst/>
          </a:prstGeom>
        </p:spPr>
      </p:pic>
      <p:sp>
        <p:nvSpPr>
          <p:cNvPr id="8" name="コンテンツ プレースホルダー 2">
            <a:extLst>
              <a:ext uri="{FF2B5EF4-FFF2-40B4-BE49-F238E27FC236}">
                <a16:creationId xmlns:a16="http://schemas.microsoft.com/office/drawing/2014/main" id="{2EBB318E-9BDD-4C69-8C7E-45B372A800C0}"/>
              </a:ext>
            </a:extLst>
          </p:cNvPr>
          <p:cNvSpPr txBox="1">
            <a:spLocks/>
          </p:cNvSpPr>
          <p:nvPr/>
        </p:nvSpPr>
        <p:spPr>
          <a:xfrm>
            <a:off x="5137446" y="1046690"/>
            <a:ext cx="9505932" cy="5150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タブレット（</a:t>
            </a:r>
            <a:r>
              <a:rPr lang="en-US" altLang="ja-JP" dirty="0"/>
              <a:t>PC</a:t>
            </a:r>
            <a:r>
              <a:rPr lang="ja-JP" altLang="en-US" dirty="0"/>
              <a:t>）か、ＰＤＦになっている</a:t>
            </a:r>
            <a:endParaRPr lang="en-US" altLang="ja-JP" dirty="0"/>
          </a:p>
          <a:p>
            <a:pPr marL="0" indent="0">
              <a:buFont typeface="Arial" panose="020B0604020202020204" pitchFamily="34" charset="0"/>
              <a:buNone/>
            </a:pPr>
            <a:r>
              <a:rPr lang="ja-JP" altLang="en-US" dirty="0"/>
              <a:t>教科書を読み進めます</a:t>
            </a:r>
            <a:endParaRPr lang="en-US" altLang="ja-JP" dirty="0"/>
          </a:p>
        </p:txBody>
      </p:sp>
      <p:pic>
        <p:nvPicPr>
          <p:cNvPr id="6" name="図 5">
            <a:extLst>
              <a:ext uri="{FF2B5EF4-FFF2-40B4-BE49-F238E27FC236}">
                <a16:creationId xmlns:a16="http://schemas.microsoft.com/office/drawing/2014/main" id="{25E212FD-2616-8796-DEC5-831FFAACF914}"/>
              </a:ext>
            </a:extLst>
          </p:cNvPr>
          <p:cNvPicPr>
            <a:picLocks noChangeAspect="1"/>
          </p:cNvPicPr>
          <p:nvPr/>
        </p:nvPicPr>
        <p:blipFill>
          <a:blip r:embed="rId5"/>
          <a:stretch>
            <a:fillRect/>
          </a:stretch>
        </p:blipFill>
        <p:spPr>
          <a:xfrm rot="801624">
            <a:off x="2778979" y="1894275"/>
            <a:ext cx="3282051" cy="4400932"/>
          </a:xfrm>
          <a:prstGeom prst="rect">
            <a:avLst/>
          </a:prstGeom>
        </p:spPr>
      </p:pic>
      <p:pic>
        <p:nvPicPr>
          <p:cNvPr id="13" name="図 12">
            <a:extLst>
              <a:ext uri="{FF2B5EF4-FFF2-40B4-BE49-F238E27FC236}">
                <a16:creationId xmlns:a16="http://schemas.microsoft.com/office/drawing/2014/main" id="{650DC620-CF11-FD6F-68C6-F1CEB4740057}"/>
              </a:ext>
            </a:extLst>
          </p:cNvPr>
          <p:cNvPicPr>
            <a:picLocks noChangeAspect="1"/>
          </p:cNvPicPr>
          <p:nvPr/>
        </p:nvPicPr>
        <p:blipFill>
          <a:blip r:embed="rId6"/>
          <a:stretch>
            <a:fillRect/>
          </a:stretch>
        </p:blipFill>
        <p:spPr>
          <a:xfrm>
            <a:off x="176082" y="3912613"/>
            <a:ext cx="4100506" cy="2481402"/>
          </a:xfrm>
          <a:prstGeom prst="rect">
            <a:avLst/>
          </a:prstGeom>
        </p:spPr>
      </p:pic>
    </p:spTree>
    <p:extLst>
      <p:ext uri="{BB962C8B-B14F-4D97-AF65-F5344CB8AC3E}">
        <p14:creationId xmlns:p14="http://schemas.microsoft.com/office/powerpoint/2010/main" val="2635585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34F4FC0-323A-E163-73B5-43BCBF13F27D}"/>
              </a:ext>
            </a:extLst>
          </p:cNvPr>
          <p:cNvPicPr>
            <a:picLocks noChangeAspect="1"/>
          </p:cNvPicPr>
          <p:nvPr/>
        </p:nvPicPr>
        <p:blipFill>
          <a:blip r:embed="rId3"/>
          <a:stretch>
            <a:fillRect/>
          </a:stretch>
        </p:blipFill>
        <p:spPr>
          <a:xfrm>
            <a:off x="423204" y="988216"/>
            <a:ext cx="7784155" cy="5529920"/>
          </a:xfrm>
          <a:prstGeom prst="rect">
            <a:avLst/>
          </a:prstGeom>
        </p:spPr>
      </p:pic>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normAutofit/>
          </a:bodyPr>
          <a:lstStyle/>
          <a:p>
            <a:r>
              <a:rPr lang="ja-JP" altLang="en-US" b="1" dirty="0">
                <a:solidFill>
                  <a:srgbClr val="002060"/>
                </a:solidFill>
                <a:effectLst>
                  <a:outerShdw blurRad="38100" dist="38100" dir="2700000" algn="tl">
                    <a:srgbClr val="000000">
                      <a:alpha val="43137"/>
                    </a:srgbClr>
                  </a:outerShdw>
                </a:effectLst>
              </a:rPr>
              <a:t>ペンフォスター高校・単位の取り方</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3859306" y="1435120"/>
            <a:ext cx="8238091" cy="5150041"/>
          </a:xfrm>
        </p:spPr>
        <p:txBody>
          <a:bodyPr>
            <a:normAutofit/>
          </a:bodyPr>
          <a:lstStyle/>
          <a:p>
            <a:pPr marL="0" indent="0">
              <a:buNone/>
            </a:pPr>
            <a:endParaRPr kumimoji="1" lang="en-US" altLang="ja-JP" dirty="0"/>
          </a:p>
          <a:p>
            <a:pPr marL="0" indent="0">
              <a:buNone/>
            </a:pPr>
            <a:endParaRPr kumimoji="1" lang="en-US" altLang="ja-JP" dirty="0"/>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4"/>
          <a:srcRect l="14753" t="16550" r="75791" b="25986"/>
          <a:stretch/>
        </p:blipFill>
        <p:spPr>
          <a:xfrm>
            <a:off x="0" y="6301648"/>
            <a:ext cx="12192000" cy="563192"/>
          </a:xfrm>
          <a:prstGeom prst="rect">
            <a:avLst/>
          </a:prstGeom>
        </p:spPr>
      </p:pic>
      <p:sp>
        <p:nvSpPr>
          <p:cNvPr id="4" name="フローチャート: 代替処理 3">
            <a:extLst>
              <a:ext uri="{FF2B5EF4-FFF2-40B4-BE49-F238E27FC236}">
                <a16:creationId xmlns:a16="http://schemas.microsoft.com/office/drawing/2014/main" id="{F1662FB0-5079-40ED-A679-DD59177CA79A}"/>
              </a:ext>
            </a:extLst>
          </p:cNvPr>
          <p:cNvSpPr/>
          <p:nvPr/>
        </p:nvSpPr>
        <p:spPr>
          <a:xfrm>
            <a:off x="353194" y="3753176"/>
            <a:ext cx="11698941" cy="28726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kumimoji="1" lang="ja-JP" altLang="en-US" sz="3200" dirty="0"/>
              <a:t>試験は</a:t>
            </a:r>
            <a:r>
              <a:rPr kumimoji="1" lang="en-US" altLang="ja-JP" sz="3200" dirty="0"/>
              <a:t>65</a:t>
            </a:r>
            <a:r>
              <a:rPr kumimoji="1" lang="ja-JP" altLang="en-US" sz="3200" dirty="0"/>
              <a:t>％以上で「合格」となります。</a:t>
            </a:r>
            <a:r>
              <a:rPr lang="ja-JP" altLang="en-US" sz="3200" dirty="0"/>
              <a:t>不合格の場合は、再テストが必要になります。テキストを見ながら試験を受けることができますので、落ち着いて準備しましょう。</a:t>
            </a:r>
            <a:endParaRPr lang="en-US" altLang="ja-JP" sz="3200" dirty="0"/>
          </a:p>
          <a:p>
            <a:pPr marL="0" indent="0">
              <a:buNone/>
            </a:pPr>
            <a:r>
              <a:rPr lang="ja-JP" altLang="en-US" sz="3200" dirty="0"/>
              <a:t>受講する前に、ＡＪインターナショナルアカデミーによる日本語で解説された授業動画を視聴すると、理解も早まります。</a:t>
            </a:r>
            <a:endParaRPr lang="en-US" altLang="ja-JP" sz="3200" dirty="0"/>
          </a:p>
        </p:txBody>
      </p:sp>
      <p:pic>
        <p:nvPicPr>
          <p:cNvPr id="10" name="図 9">
            <a:extLst>
              <a:ext uri="{FF2B5EF4-FFF2-40B4-BE49-F238E27FC236}">
                <a16:creationId xmlns:a16="http://schemas.microsoft.com/office/drawing/2014/main" id="{65B16D71-6645-9BA3-2970-CCA4BE9D7F5C}"/>
              </a:ext>
            </a:extLst>
          </p:cNvPr>
          <p:cNvPicPr>
            <a:picLocks noChangeAspect="1"/>
          </p:cNvPicPr>
          <p:nvPr/>
        </p:nvPicPr>
        <p:blipFill>
          <a:blip r:embed="rId5"/>
          <a:stretch>
            <a:fillRect/>
          </a:stretch>
        </p:blipFill>
        <p:spPr>
          <a:xfrm>
            <a:off x="8338565" y="1355143"/>
            <a:ext cx="3627626" cy="2079040"/>
          </a:xfrm>
          <a:prstGeom prst="rect">
            <a:avLst/>
          </a:prstGeom>
        </p:spPr>
      </p:pic>
    </p:spTree>
    <p:extLst>
      <p:ext uri="{BB962C8B-B14F-4D97-AF65-F5344CB8AC3E}">
        <p14:creationId xmlns:p14="http://schemas.microsoft.com/office/powerpoint/2010/main" val="346698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9AEC19F-E827-7EAD-984D-74793A6D8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0354"/>
            <a:ext cx="12192000" cy="6858000"/>
          </a:xfrm>
          <a:prstGeom prst="rect">
            <a:avLst/>
          </a:prstGeom>
        </p:spPr>
      </p:pic>
      <p:sp>
        <p:nvSpPr>
          <p:cNvPr id="2" name="タイトル 1">
            <a:extLst>
              <a:ext uri="{FF2B5EF4-FFF2-40B4-BE49-F238E27FC236}">
                <a16:creationId xmlns:a16="http://schemas.microsoft.com/office/drawing/2014/main" id="{0B6C8852-1AA9-A1D7-9B22-8223F923A2A4}"/>
              </a:ext>
            </a:extLst>
          </p:cNvPr>
          <p:cNvSpPr>
            <a:spLocks noGrp="1"/>
          </p:cNvSpPr>
          <p:nvPr>
            <p:ph type="title"/>
          </p:nvPr>
        </p:nvSpPr>
        <p:spPr>
          <a:xfrm>
            <a:off x="649515" y="230187"/>
            <a:ext cx="10515600" cy="1325563"/>
          </a:xfrm>
        </p:spPr>
        <p:txBody>
          <a:bodyPr vert="horz" lIns="91440" tIns="45720" rIns="91440" bIns="45720" rtlCol="0" anchor="ctr">
            <a:normAutofit fontScale="90000"/>
          </a:bodyPr>
          <a:lstStyle/>
          <a:p>
            <a:r>
              <a:rPr lang="ja-JP" altLang="en-US" sz="4800" b="1" dirty="0">
                <a:solidFill>
                  <a:schemeClr val="bg1"/>
                </a:solidFill>
              </a:rPr>
              <a:t>学習の進捗状況は</a:t>
            </a:r>
            <a:br>
              <a:rPr lang="en-US" altLang="ja-JP" sz="4800" b="1" dirty="0">
                <a:solidFill>
                  <a:schemeClr val="bg1"/>
                </a:solidFill>
              </a:rPr>
            </a:br>
            <a:r>
              <a:rPr lang="ja-JP" altLang="en-US" sz="4800" b="1" dirty="0">
                <a:solidFill>
                  <a:schemeClr val="bg1"/>
                </a:solidFill>
              </a:rPr>
              <a:t>　　　　　保護者の方も分かります</a:t>
            </a:r>
            <a:endParaRPr lang="en-US" altLang="ja-JP" sz="4800" b="1" dirty="0">
              <a:solidFill>
                <a:schemeClr val="bg1"/>
              </a:solidFill>
            </a:endParaRPr>
          </a:p>
        </p:txBody>
      </p:sp>
      <p:sp>
        <p:nvSpPr>
          <p:cNvPr id="3" name="コンテンツ プレースホルダー 2">
            <a:extLst>
              <a:ext uri="{FF2B5EF4-FFF2-40B4-BE49-F238E27FC236}">
                <a16:creationId xmlns:a16="http://schemas.microsoft.com/office/drawing/2014/main" id="{5485D0C5-7643-2A88-6D76-FDD1ED1AF442}"/>
              </a:ext>
            </a:extLst>
          </p:cNvPr>
          <p:cNvSpPr>
            <a:spLocks noGrp="1"/>
          </p:cNvSpPr>
          <p:nvPr>
            <p:ph idx="1"/>
          </p:nvPr>
        </p:nvSpPr>
        <p:spPr>
          <a:xfrm>
            <a:off x="649515" y="5872951"/>
            <a:ext cx="10386347" cy="1229306"/>
          </a:xfrm>
        </p:spPr>
        <p:txBody>
          <a:bodyPr>
            <a:normAutofit/>
          </a:bodyPr>
          <a:lstStyle/>
          <a:p>
            <a:pPr marL="0" indent="0">
              <a:buNone/>
            </a:pPr>
            <a:r>
              <a:rPr lang="en-US" altLang="ja-JP" b="1" dirty="0"/>
              <a:t>ID</a:t>
            </a:r>
            <a:r>
              <a:rPr lang="ja-JP" altLang="en-US" b="1" dirty="0"/>
              <a:t>とパスワードは、保護者の方にもお渡しいたします。</a:t>
            </a:r>
            <a:endParaRPr lang="en-US" altLang="ja-JP" b="1" dirty="0"/>
          </a:p>
          <a:p>
            <a:pPr marL="0" indent="0">
              <a:buNone/>
            </a:pPr>
            <a:r>
              <a:rPr kumimoji="1" lang="ja-JP" altLang="en-US" b="1" dirty="0"/>
              <a:t>ネットのつながる環境であれば、いつでもご確認頂けます。</a:t>
            </a:r>
            <a:endParaRPr kumimoji="1" lang="en-US" altLang="ja-JP" b="1" dirty="0"/>
          </a:p>
        </p:txBody>
      </p:sp>
      <p:sp>
        <p:nvSpPr>
          <p:cNvPr id="5" name="タイトル 1">
            <a:extLst>
              <a:ext uri="{FF2B5EF4-FFF2-40B4-BE49-F238E27FC236}">
                <a16:creationId xmlns:a16="http://schemas.microsoft.com/office/drawing/2014/main" id="{781C9752-BD0D-A84F-3F88-517DF856737F}"/>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pic>
        <p:nvPicPr>
          <p:cNvPr id="10" name="図 9">
            <a:extLst>
              <a:ext uri="{FF2B5EF4-FFF2-40B4-BE49-F238E27FC236}">
                <a16:creationId xmlns:a16="http://schemas.microsoft.com/office/drawing/2014/main" id="{870015AE-BB19-6A4B-1EA1-1678ED8E0DB8}"/>
              </a:ext>
            </a:extLst>
          </p:cNvPr>
          <p:cNvPicPr>
            <a:picLocks noChangeAspect="1"/>
          </p:cNvPicPr>
          <p:nvPr/>
        </p:nvPicPr>
        <p:blipFill rotWithShape="1">
          <a:blip r:embed="rId4"/>
          <a:srcRect t="10405"/>
          <a:stretch/>
        </p:blipFill>
        <p:spPr>
          <a:xfrm>
            <a:off x="535613" y="1652006"/>
            <a:ext cx="10193173" cy="4241964"/>
          </a:xfrm>
          <a:prstGeom prst="rect">
            <a:avLst/>
          </a:prstGeom>
        </p:spPr>
      </p:pic>
    </p:spTree>
    <p:extLst>
      <p:ext uri="{BB962C8B-B14F-4D97-AF65-F5344CB8AC3E}">
        <p14:creationId xmlns:p14="http://schemas.microsoft.com/office/powerpoint/2010/main" val="2788902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9AEC19F-E827-7EAD-984D-74793A6D8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タイトル 1">
            <a:extLst>
              <a:ext uri="{FF2B5EF4-FFF2-40B4-BE49-F238E27FC236}">
                <a16:creationId xmlns:a16="http://schemas.microsoft.com/office/drawing/2014/main" id="{0B6C8852-1AA9-A1D7-9B22-8223F923A2A4}"/>
              </a:ext>
            </a:extLst>
          </p:cNvPr>
          <p:cNvSpPr>
            <a:spLocks noGrp="1"/>
          </p:cNvSpPr>
          <p:nvPr>
            <p:ph type="title"/>
          </p:nvPr>
        </p:nvSpPr>
        <p:spPr>
          <a:xfrm>
            <a:off x="329610" y="230187"/>
            <a:ext cx="11642650" cy="1325563"/>
          </a:xfrm>
        </p:spPr>
        <p:txBody>
          <a:bodyPr vert="horz" lIns="91440" tIns="45720" rIns="91440" bIns="45720" rtlCol="0" anchor="ctr">
            <a:normAutofit fontScale="90000"/>
          </a:bodyPr>
          <a:lstStyle/>
          <a:p>
            <a:r>
              <a:rPr lang="ja-JP" altLang="en-US" sz="4800" b="1" dirty="0">
                <a:solidFill>
                  <a:schemeClr val="bg1"/>
                </a:solidFill>
              </a:rPr>
              <a:t>現地の先生や、ペンフォスターの他の生徒たち（世界）とのやりとりができる</a:t>
            </a:r>
            <a:endParaRPr lang="en-US" altLang="ja-JP" sz="4800" b="1" dirty="0">
              <a:solidFill>
                <a:schemeClr val="bg1"/>
              </a:solidFill>
            </a:endParaRPr>
          </a:p>
        </p:txBody>
      </p:sp>
      <p:sp>
        <p:nvSpPr>
          <p:cNvPr id="5" name="タイトル 1">
            <a:extLst>
              <a:ext uri="{FF2B5EF4-FFF2-40B4-BE49-F238E27FC236}">
                <a16:creationId xmlns:a16="http://schemas.microsoft.com/office/drawing/2014/main" id="{781C9752-BD0D-A84F-3F88-517DF856737F}"/>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pic>
        <p:nvPicPr>
          <p:cNvPr id="6" name="図 5">
            <a:extLst>
              <a:ext uri="{FF2B5EF4-FFF2-40B4-BE49-F238E27FC236}">
                <a16:creationId xmlns:a16="http://schemas.microsoft.com/office/drawing/2014/main" id="{A0A9B58D-06AF-BCA5-558B-4A920969763D}"/>
              </a:ext>
            </a:extLst>
          </p:cNvPr>
          <p:cNvPicPr>
            <a:picLocks noChangeAspect="1"/>
          </p:cNvPicPr>
          <p:nvPr/>
        </p:nvPicPr>
        <p:blipFill rotWithShape="1">
          <a:blip r:embed="rId3"/>
          <a:srcRect l="25217" t="19808" r="54022" b="5776"/>
          <a:stretch/>
        </p:blipFill>
        <p:spPr>
          <a:xfrm>
            <a:off x="8048847" y="1738713"/>
            <a:ext cx="4143153" cy="5119287"/>
          </a:xfrm>
          <a:prstGeom prst="rect">
            <a:avLst/>
          </a:prstGeom>
        </p:spPr>
      </p:pic>
      <p:pic>
        <p:nvPicPr>
          <p:cNvPr id="7" name="図 6">
            <a:extLst>
              <a:ext uri="{FF2B5EF4-FFF2-40B4-BE49-F238E27FC236}">
                <a16:creationId xmlns:a16="http://schemas.microsoft.com/office/drawing/2014/main" id="{DF14226A-C7D6-EAFE-0725-8BD23B837828}"/>
              </a:ext>
            </a:extLst>
          </p:cNvPr>
          <p:cNvPicPr>
            <a:picLocks noChangeAspect="1"/>
          </p:cNvPicPr>
          <p:nvPr/>
        </p:nvPicPr>
        <p:blipFill rotWithShape="1">
          <a:blip r:embed="rId4"/>
          <a:srcRect l="7283" t="10664" r="53043" b="13029"/>
          <a:stretch/>
        </p:blipFill>
        <p:spPr>
          <a:xfrm>
            <a:off x="239227" y="1680115"/>
            <a:ext cx="7809620" cy="5177885"/>
          </a:xfrm>
          <a:prstGeom prst="rect">
            <a:avLst/>
          </a:prstGeom>
        </p:spPr>
      </p:pic>
      <p:sp>
        <p:nvSpPr>
          <p:cNvPr id="3" name="タイトル 1">
            <a:extLst>
              <a:ext uri="{FF2B5EF4-FFF2-40B4-BE49-F238E27FC236}">
                <a16:creationId xmlns:a16="http://schemas.microsoft.com/office/drawing/2014/main" id="{8F28DA0C-4140-791F-193C-34370E318BC4}"/>
              </a:ext>
            </a:extLst>
          </p:cNvPr>
          <p:cNvSpPr txBox="1">
            <a:spLocks/>
          </p:cNvSpPr>
          <p:nvPr/>
        </p:nvSpPr>
        <p:spPr>
          <a:xfrm>
            <a:off x="2272807" y="5872313"/>
            <a:ext cx="6426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b="1" dirty="0">
                <a:solidFill>
                  <a:srgbClr val="002060"/>
                </a:solidFill>
              </a:rPr>
              <a:t>日本時間の午前</a:t>
            </a:r>
            <a:r>
              <a:rPr lang="en-US" altLang="ja-JP" sz="2800" b="1" dirty="0">
                <a:solidFill>
                  <a:srgbClr val="002060"/>
                </a:solidFill>
              </a:rPr>
              <a:t>3</a:t>
            </a:r>
            <a:r>
              <a:rPr lang="ja-JP" altLang="en-US" sz="2800" b="1" dirty="0">
                <a:solidFill>
                  <a:srgbClr val="002060"/>
                </a:solidFill>
              </a:rPr>
              <a:t>時・</a:t>
            </a:r>
            <a:r>
              <a:rPr lang="en-US" altLang="ja-JP" sz="2800" b="1" dirty="0">
                <a:solidFill>
                  <a:srgbClr val="002060"/>
                </a:solidFill>
              </a:rPr>
              <a:t>4</a:t>
            </a:r>
            <a:r>
              <a:rPr lang="ja-JP" altLang="en-US" sz="2800" b="1" dirty="0">
                <a:solidFill>
                  <a:srgbClr val="002060"/>
                </a:solidFill>
              </a:rPr>
              <a:t>時・・・</a:t>
            </a:r>
          </a:p>
        </p:txBody>
      </p:sp>
    </p:spTree>
    <p:extLst>
      <p:ext uri="{BB962C8B-B14F-4D97-AF65-F5344CB8AC3E}">
        <p14:creationId xmlns:p14="http://schemas.microsoft.com/office/powerpoint/2010/main" val="812530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C5FC7-7719-A2F8-D998-FBFA1917678C}"/>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0F6F504E-996E-CD45-6003-E8C5DE127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タイトル 1">
            <a:extLst>
              <a:ext uri="{FF2B5EF4-FFF2-40B4-BE49-F238E27FC236}">
                <a16:creationId xmlns:a16="http://schemas.microsoft.com/office/drawing/2014/main" id="{75271353-2930-A2FC-A447-3FFDB5C5752D}"/>
              </a:ext>
            </a:extLst>
          </p:cNvPr>
          <p:cNvSpPr txBox="1">
            <a:spLocks/>
          </p:cNvSpPr>
          <p:nvPr/>
        </p:nvSpPr>
        <p:spPr>
          <a:xfrm>
            <a:off x="896130" y="223484"/>
            <a:ext cx="6057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300" b="1" dirty="0">
                <a:solidFill>
                  <a:schemeClr val="bg1"/>
                </a:solidFill>
              </a:rPr>
              <a:t>卒業までの勉強量</a:t>
            </a:r>
            <a:endParaRPr lang="en-US" altLang="ja-JP" sz="4300" b="1" dirty="0">
              <a:solidFill>
                <a:schemeClr val="bg1"/>
              </a:solidFill>
            </a:endParaRPr>
          </a:p>
        </p:txBody>
      </p:sp>
      <p:sp>
        <p:nvSpPr>
          <p:cNvPr id="4" name="テキスト ボックス 3">
            <a:extLst>
              <a:ext uri="{FF2B5EF4-FFF2-40B4-BE49-F238E27FC236}">
                <a16:creationId xmlns:a16="http://schemas.microsoft.com/office/drawing/2014/main" id="{5287DA7A-7605-F5F4-7F44-D0787FDA2115}"/>
              </a:ext>
            </a:extLst>
          </p:cNvPr>
          <p:cNvSpPr txBox="1"/>
          <p:nvPr/>
        </p:nvSpPr>
        <p:spPr>
          <a:xfrm>
            <a:off x="156855" y="1859339"/>
            <a:ext cx="5939145" cy="3139321"/>
          </a:xfrm>
          <a:prstGeom prst="rect">
            <a:avLst/>
          </a:prstGeom>
          <a:noFill/>
        </p:spPr>
        <p:txBody>
          <a:bodyPr wrap="square">
            <a:spAutoFit/>
          </a:bodyPr>
          <a:lstStyle/>
          <a:p>
            <a:r>
              <a:rPr lang="ja-JP" altLang="en-US" b="1" dirty="0">
                <a:solidFill>
                  <a:srgbClr val="002060"/>
                </a:solidFill>
              </a:rPr>
              <a:t>ダブルディプロマを目指す方</a:t>
            </a:r>
          </a:p>
          <a:p>
            <a:pPr rtl="0">
              <a:buNone/>
            </a:pPr>
            <a:r>
              <a:rPr lang="ja-JP" altLang="en-US" dirty="0"/>
              <a:t>モデルプラン </a:t>
            </a:r>
            <a:endParaRPr lang="en-US" altLang="ja-JP" dirty="0"/>
          </a:p>
          <a:p>
            <a:pPr rtl="0">
              <a:buNone/>
            </a:pPr>
            <a:endParaRPr lang="ja-JP" altLang="en-US" dirty="0"/>
          </a:p>
          <a:p>
            <a:pPr>
              <a:buNone/>
            </a:pPr>
            <a:r>
              <a:rPr lang="ja-JP" altLang="en-US" b="1" dirty="0"/>
              <a:t>毎週火曜日</a:t>
            </a:r>
            <a:endParaRPr lang="en-US" altLang="ja-JP" b="1" dirty="0"/>
          </a:p>
          <a:p>
            <a:pPr>
              <a:buNone/>
            </a:pPr>
            <a:r>
              <a:rPr lang="ja-JP" altLang="en-US" b="1" dirty="0"/>
              <a:t>２１：００から２２：３０　ペンフォスター高校の勉強</a:t>
            </a:r>
          </a:p>
          <a:p>
            <a:pPr>
              <a:buNone/>
            </a:pPr>
            <a:endParaRPr lang="en-US" altLang="ja-JP" b="1" dirty="0"/>
          </a:p>
          <a:p>
            <a:pPr>
              <a:buNone/>
            </a:pPr>
            <a:r>
              <a:rPr lang="ja-JP" altLang="en-US" b="1" dirty="0"/>
              <a:t>毎週土曜日</a:t>
            </a:r>
            <a:endParaRPr lang="en-US" altLang="ja-JP" b="1" dirty="0"/>
          </a:p>
          <a:p>
            <a:pPr>
              <a:buNone/>
            </a:pPr>
            <a:r>
              <a:rPr lang="ja-JP" altLang="en-US" b="1" dirty="0"/>
              <a:t>合計３時間　ペンフォスター高校の勉強</a:t>
            </a:r>
          </a:p>
          <a:p>
            <a:endParaRPr lang="en-US" altLang="ja-JP" b="1" dirty="0"/>
          </a:p>
          <a:p>
            <a:r>
              <a:rPr lang="ja-JP" altLang="en-US" b="1" dirty="0"/>
              <a:t>毎週日曜日</a:t>
            </a:r>
            <a:endParaRPr lang="en-US" altLang="ja-JP" b="1" dirty="0"/>
          </a:p>
          <a:p>
            <a:r>
              <a:rPr lang="ja-JP" altLang="en-US" b="1" dirty="0"/>
              <a:t>合計３時間　ペンフォスター高校の勉強</a:t>
            </a:r>
          </a:p>
        </p:txBody>
      </p:sp>
      <p:sp>
        <p:nvSpPr>
          <p:cNvPr id="5" name="コンテンツ プレースホルダー 2">
            <a:extLst>
              <a:ext uri="{FF2B5EF4-FFF2-40B4-BE49-F238E27FC236}">
                <a16:creationId xmlns:a16="http://schemas.microsoft.com/office/drawing/2014/main" id="{DE6D67CC-4854-B892-3E26-2BE7216A54A9}"/>
              </a:ext>
            </a:extLst>
          </p:cNvPr>
          <p:cNvSpPr txBox="1">
            <a:spLocks/>
          </p:cNvSpPr>
          <p:nvPr/>
        </p:nvSpPr>
        <p:spPr>
          <a:xfrm>
            <a:off x="287516" y="5183220"/>
            <a:ext cx="5939145" cy="138189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kern="0" dirty="0">
                <a:latin typeface="Arial" panose="020B0604020202020204" pitchFamily="34" charset="0"/>
                <a:ea typeface="ＭＳ Ｐゴシック" panose="020B0600070205080204" pitchFamily="50" charset="-128"/>
                <a:cs typeface="Arial" panose="020B0604020202020204" pitchFamily="34" charset="0"/>
              </a:rPr>
              <a:t>１か月に</a:t>
            </a:r>
            <a:r>
              <a:rPr lang="en-US" altLang="ja-JP" b="1" kern="0" dirty="0">
                <a:latin typeface="Arial" panose="020B0604020202020204" pitchFamily="34" charset="0"/>
                <a:ea typeface="ＭＳ Ｐゴシック" panose="020B0600070205080204" pitchFamily="50" charset="-128"/>
                <a:cs typeface="Arial" panose="020B0604020202020204" pitchFamily="34" charset="0"/>
              </a:rPr>
              <a:t>1</a:t>
            </a:r>
            <a:r>
              <a:rPr lang="ja-JP" altLang="en-US" b="1" kern="0" dirty="0">
                <a:latin typeface="Arial" panose="020B0604020202020204" pitchFamily="34" charset="0"/>
                <a:ea typeface="ＭＳ Ｐゴシック" panose="020B0600070205080204" pitchFamily="50" charset="-128"/>
                <a:cs typeface="Arial" panose="020B0604020202020204" pitchFamily="34" charset="0"/>
              </a:rPr>
              <a:t>単位取得</a:t>
            </a:r>
            <a:endParaRPr lang="en-US" altLang="ja-JP" b="1" kern="0" dirty="0">
              <a:latin typeface="Arial" panose="020B0604020202020204" pitchFamily="34" charset="0"/>
              <a:ea typeface="ＭＳ Ｐゴシック" panose="020B0600070205080204" pitchFamily="50" charset="-128"/>
              <a:cs typeface="Arial" panose="020B0604020202020204" pitchFamily="34" charset="0"/>
            </a:endParaRPr>
          </a:p>
          <a:p>
            <a:pPr marL="0" indent="0" algn="ctr">
              <a:buFont typeface="Arial" panose="020B0604020202020204" pitchFamily="34" charset="0"/>
              <a:buNone/>
            </a:pPr>
            <a:r>
              <a:rPr lang="ja-JP" altLang="en-US" b="1" kern="0" dirty="0">
                <a:latin typeface="Arial" panose="020B0604020202020204" pitchFamily="34" charset="0"/>
                <a:ea typeface="ＭＳ Ｐゴシック" panose="020B0600070205080204" pitchFamily="50" charset="-128"/>
                <a:cs typeface="Arial" panose="020B0604020202020204" pitchFamily="34" charset="0"/>
              </a:rPr>
              <a:t>夏休み中に</a:t>
            </a:r>
            <a:r>
              <a:rPr lang="en-US" altLang="ja-JP" b="1" kern="0" dirty="0">
                <a:latin typeface="Arial" panose="020B0604020202020204" pitchFamily="34" charset="0"/>
                <a:ea typeface="ＭＳ Ｐゴシック" panose="020B0600070205080204" pitchFamily="50" charset="-128"/>
                <a:cs typeface="Arial" panose="020B0604020202020204" pitchFamily="34" charset="0"/>
              </a:rPr>
              <a:t>3</a:t>
            </a:r>
            <a:r>
              <a:rPr lang="ja-JP" altLang="en-US" b="1" kern="0" dirty="0">
                <a:latin typeface="Arial" panose="020B0604020202020204" pitchFamily="34" charset="0"/>
                <a:ea typeface="ＭＳ Ｐゴシック" panose="020B0600070205080204" pitchFamily="50" charset="-128"/>
                <a:cs typeface="Arial" panose="020B0604020202020204" pitchFamily="34" charset="0"/>
              </a:rPr>
              <a:t>単位取得を目標に！</a:t>
            </a:r>
            <a:endParaRPr lang="en-US" altLang="ja-JP" b="1" kern="0" dirty="0">
              <a:latin typeface="Arial" panose="020B0604020202020204" pitchFamily="34" charset="0"/>
              <a:ea typeface="ＭＳ Ｐゴシック" panose="020B0600070205080204" pitchFamily="50" charset="-128"/>
              <a:cs typeface="Arial" panose="020B0604020202020204" pitchFamily="34" charset="0"/>
            </a:endParaRPr>
          </a:p>
          <a:p>
            <a:pPr marL="0" indent="0" algn="ctr">
              <a:buFont typeface="Arial" panose="020B0604020202020204" pitchFamily="34" charset="0"/>
              <a:buNone/>
            </a:pPr>
            <a:r>
              <a:rPr lang="en-US" altLang="ja-JP" b="1" kern="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1</a:t>
            </a:r>
            <a:r>
              <a:rPr lang="ja-JP" altLang="en-US" b="1" kern="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年から</a:t>
            </a:r>
            <a:r>
              <a:rPr lang="en-US" altLang="ja-JP" b="1" kern="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1</a:t>
            </a:r>
            <a:r>
              <a:rPr lang="ja-JP" altLang="en-US" b="1" kern="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年半で卒業</a:t>
            </a:r>
            <a:endParaRPr lang="en-US" altLang="ja-JP" b="1" kern="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a:p>
            <a:pPr marL="0" indent="0" algn="ctr">
              <a:buFont typeface="Arial" panose="020B0604020202020204" pitchFamily="34" charset="0"/>
              <a:buNone/>
            </a:pPr>
            <a:endParaRPr lang="en-US" altLang="ja-JP" b="1" kern="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6" name="図 5" descr="ダイアグラム が含まれている画像&#10;&#10;AI によって生成されたコンテンツは間違っている可能性があります。">
            <a:extLst>
              <a:ext uri="{FF2B5EF4-FFF2-40B4-BE49-F238E27FC236}">
                <a16:creationId xmlns:a16="http://schemas.microsoft.com/office/drawing/2014/main" id="{5C11E61D-411A-AA78-9D63-5E693FFA8768}"/>
              </a:ext>
            </a:extLst>
          </p:cNvPr>
          <p:cNvPicPr>
            <a:picLocks noChangeAspect="1"/>
          </p:cNvPicPr>
          <p:nvPr/>
        </p:nvPicPr>
        <p:blipFill>
          <a:blip r:embed="rId3">
            <a:extLst>
              <a:ext uri="{28A0092B-C50C-407E-A947-70E740481C1C}">
                <a14:useLocalDpi xmlns:a14="http://schemas.microsoft.com/office/drawing/2010/main" val="0"/>
              </a:ext>
            </a:extLst>
          </a:blip>
          <a:srcRect l="8017" t="16447" r="7812" b="17511"/>
          <a:stretch/>
        </p:blipFill>
        <p:spPr>
          <a:xfrm>
            <a:off x="6812798" y="1699132"/>
            <a:ext cx="4793064" cy="5008783"/>
          </a:xfrm>
          <a:prstGeom prst="rect">
            <a:avLst/>
          </a:prstGeom>
        </p:spPr>
      </p:pic>
    </p:spTree>
    <p:extLst>
      <p:ext uri="{BB962C8B-B14F-4D97-AF65-F5344CB8AC3E}">
        <p14:creationId xmlns:p14="http://schemas.microsoft.com/office/powerpoint/2010/main" val="3134236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lstStyle/>
          <a:p>
            <a:r>
              <a:rPr kumimoji="1" lang="en-US" altLang="ja-JP" dirty="0"/>
              <a:t>AJ</a:t>
            </a:r>
            <a:r>
              <a:rPr kumimoji="1" lang="ja-JP" altLang="en-US" dirty="0"/>
              <a:t>インターナショナルアカデミーの</a:t>
            </a:r>
            <a:br>
              <a:rPr kumimoji="1" lang="en-US" altLang="ja-JP" dirty="0"/>
            </a:br>
            <a:r>
              <a:rPr kumimoji="1" lang="ja-JP" altLang="en-US" dirty="0"/>
              <a:t>英語授業</a:t>
            </a:r>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sp>
        <p:nvSpPr>
          <p:cNvPr id="5" name="コンテンツ プレースホルダー 4">
            <a:extLst>
              <a:ext uri="{FF2B5EF4-FFF2-40B4-BE49-F238E27FC236}">
                <a16:creationId xmlns:a16="http://schemas.microsoft.com/office/drawing/2014/main" id="{D858CAAD-3B55-456D-A1F5-62FE3923FB32}"/>
              </a:ext>
            </a:extLst>
          </p:cNvPr>
          <p:cNvSpPr>
            <a:spLocks noGrp="1"/>
          </p:cNvSpPr>
          <p:nvPr>
            <p:ph idx="1"/>
          </p:nvPr>
        </p:nvSpPr>
        <p:spPr>
          <a:xfrm>
            <a:off x="838200" y="1825625"/>
            <a:ext cx="10460064" cy="1831975"/>
          </a:xfrm>
        </p:spPr>
        <p:txBody>
          <a:bodyPr>
            <a:normAutofit/>
          </a:bodyPr>
          <a:lstStyle/>
          <a:p>
            <a:pPr marL="0" indent="0" algn="ctr">
              <a:buNone/>
            </a:pPr>
            <a:r>
              <a:rPr lang="ja-JP" altLang="en-US" sz="3200" b="1" dirty="0"/>
              <a:t>中学基礎から（日本の）大学受験レベル</a:t>
            </a:r>
            <a:endParaRPr lang="en-US" altLang="ja-JP" sz="3200" b="1" dirty="0"/>
          </a:p>
          <a:p>
            <a:pPr marL="0" indent="0" algn="ctr">
              <a:buNone/>
            </a:pPr>
            <a:r>
              <a:rPr lang="en-US" altLang="ja-JP" sz="3200" b="1" dirty="0"/>
              <a:t>TOEFL</a:t>
            </a:r>
            <a:r>
              <a:rPr lang="ja-JP" altLang="en-US" sz="3200" b="1" dirty="0"/>
              <a:t>なら</a:t>
            </a:r>
            <a:r>
              <a:rPr lang="en-US" altLang="ja-JP" sz="3200" b="1" dirty="0"/>
              <a:t>ibt80-100</a:t>
            </a:r>
            <a:r>
              <a:rPr lang="ja-JP" altLang="en-US" sz="3200" b="1" dirty="0"/>
              <a:t>点レベル</a:t>
            </a:r>
            <a:endParaRPr lang="en-US" altLang="ja-JP" sz="3200" b="1" dirty="0"/>
          </a:p>
          <a:p>
            <a:pPr marL="0" indent="0" algn="ctr">
              <a:buNone/>
            </a:pPr>
            <a:r>
              <a:rPr lang="en-US" altLang="ja-JP" sz="3200" b="1" dirty="0"/>
              <a:t>duolingo110</a:t>
            </a:r>
            <a:r>
              <a:rPr lang="ja-JP" altLang="en-US" sz="3200" b="1" dirty="0"/>
              <a:t>点レベル</a:t>
            </a:r>
            <a:endParaRPr lang="en-US" altLang="ja-JP" sz="3200" b="1" dirty="0"/>
          </a:p>
          <a:p>
            <a:pPr marL="0" indent="0" algn="ctr">
              <a:buNone/>
            </a:pPr>
            <a:endParaRPr lang="en-US" altLang="ja-JP" sz="3200" b="1" dirty="0"/>
          </a:p>
          <a:p>
            <a:pPr marL="0" indent="0" algn="ctr">
              <a:buNone/>
            </a:pPr>
            <a:endParaRPr lang="en-US" altLang="ja-JP" sz="3200" b="1" dirty="0"/>
          </a:p>
        </p:txBody>
      </p:sp>
      <p:pic>
        <p:nvPicPr>
          <p:cNvPr id="8" name="図 7">
            <a:extLst>
              <a:ext uri="{FF2B5EF4-FFF2-40B4-BE49-F238E27FC236}">
                <a16:creationId xmlns:a16="http://schemas.microsoft.com/office/drawing/2014/main" id="{0BAF0A4A-E413-494E-ADBD-0CBA1500DA01}"/>
              </a:ext>
            </a:extLst>
          </p:cNvPr>
          <p:cNvPicPr>
            <a:picLocks noChangeAspect="1"/>
          </p:cNvPicPr>
          <p:nvPr/>
        </p:nvPicPr>
        <p:blipFill>
          <a:blip r:embed="rId4"/>
          <a:stretch>
            <a:fillRect/>
          </a:stretch>
        </p:blipFill>
        <p:spPr>
          <a:xfrm>
            <a:off x="1547491" y="3930553"/>
            <a:ext cx="10140569" cy="2246410"/>
          </a:xfrm>
          <a:prstGeom prst="rect">
            <a:avLst/>
          </a:prstGeom>
        </p:spPr>
      </p:pic>
      <p:sp>
        <p:nvSpPr>
          <p:cNvPr id="3" name="コンテンツ プレースホルダー 2">
            <a:extLst>
              <a:ext uri="{FF2B5EF4-FFF2-40B4-BE49-F238E27FC236}">
                <a16:creationId xmlns:a16="http://schemas.microsoft.com/office/drawing/2014/main" id="{D7251282-7C58-4E2F-C7EA-1DFAB73968B0}"/>
              </a:ext>
            </a:extLst>
          </p:cNvPr>
          <p:cNvSpPr txBox="1">
            <a:spLocks/>
          </p:cNvSpPr>
          <p:nvPr/>
        </p:nvSpPr>
        <p:spPr>
          <a:xfrm>
            <a:off x="8631897" y="790514"/>
            <a:ext cx="3560103" cy="599090"/>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Font typeface="Arial" panose="020B0604020202020204" pitchFamily="34" charset="0"/>
              <a:buNone/>
            </a:pPr>
            <a:r>
              <a:rPr lang="ja-JP" altLang="en-US" sz="4000" b="1" kern="100" dirty="0">
                <a:solidFill>
                  <a:srgbClr val="FF0000"/>
                </a:solidFill>
              </a:rPr>
              <a:t>特別講座とは？</a:t>
            </a:r>
          </a:p>
        </p:txBody>
      </p:sp>
    </p:spTree>
    <p:extLst>
      <p:ext uri="{BB962C8B-B14F-4D97-AF65-F5344CB8AC3E}">
        <p14:creationId xmlns:p14="http://schemas.microsoft.com/office/powerpoint/2010/main" val="382120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7740DF9-3CA6-4C95-98F3-E7F4AB46A227}"/>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sp>
        <p:nvSpPr>
          <p:cNvPr id="7" name="タイトル 1">
            <a:extLst>
              <a:ext uri="{FF2B5EF4-FFF2-40B4-BE49-F238E27FC236}">
                <a16:creationId xmlns:a16="http://schemas.microsoft.com/office/drawing/2014/main" id="{765C66F6-C8E3-4EBA-81FE-874C9CBBC91D}"/>
              </a:ext>
            </a:extLst>
          </p:cNvPr>
          <p:cNvSpPr>
            <a:spLocks noGrp="1"/>
          </p:cNvSpPr>
          <p:nvPr>
            <p:ph type="title"/>
          </p:nvPr>
        </p:nvSpPr>
        <p:spPr>
          <a:xfrm>
            <a:off x="708668" y="68894"/>
            <a:ext cx="10987994" cy="1325563"/>
          </a:xfrm>
        </p:spPr>
        <p:txBody>
          <a:bodyPr/>
          <a:lstStyle/>
          <a:p>
            <a:r>
              <a:rPr kumimoji="1" lang="en-US" altLang="ja-JP" dirty="0"/>
              <a:t>AJ</a:t>
            </a:r>
            <a:r>
              <a:rPr kumimoji="1" lang="ja-JP" altLang="en-US" dirty="0"/>
              <a:t>インターナショナルアカデミーの</a:t>
            </a:r>
            <a:br>
              <a:rPr kumimoji="1" lang="en-US" altLang="ja-JP" dirty="0"/>
            </a:br>
            <a:r>
              <a:rPr kumimoji="1" lang="ja-JP" altLang="en-US" dirty="0"/>
              <a:t>数学の授業</a:t>
            </a:r>
          </a:p>
        </p:txBody>
      </p:sp>
      <p:sp>
        <p:nvSpPr>
          <p:cNvPr id="15" name="コンテンツ プレースホルダー 4">
            <a:extLst>
              <a:ext uri="{FF2B5EF4-FFF2-40B4-BE49-F238E27FC236}">
                <a16:creationId xmlns:a16="http://schemas.microsoft.com/office/drawing/2014/main" id="{5FE58A5D-4410-449E-97BA-657BE5FB5623}"/>
              </a:ext>
            </a:extLst>
          </p:cNvPr>
          <p:cNvSpPr>
            <a:spLocks noGrp="1"/>
          </p:cNvSpPr>
          <p:nvPr>
            <p:ph idx="1"/>
          </p:nvPr>
        </p:nvSpPr>
        <p:spPr>
          <a:xfrm>
            <a:off x="3634740" y="3631493"/>
            <a:ext cx="8343900" cy="2292852"/>
          </a:xfrm>
        </p:spPr>
        <p:txBody>
          <a:bodyPr>
            <a:normAutofit/>
          </a:bodyPr>
          <a:lstStyle/>
          <a:p>
            <a:pPr marL="0" indent="0" algn="ctr">
              <a:buNone/>
            </a:pPr>
            <a:r>
              <a:rPr lang="ja-JP" altLang="en-US" sz="3200" b="1" dirty="0"/>
              <a:t>米国</a:t>
            </a:r>
            <a:r>
              <a:rPr lang="en-US" altLang="ja-JP" sz="3200" b="1" dirty="0"/>
              <a:t>College/University</a:t>
            </a:r>
            <a:r>
              <a:rPr lang="ja-JP" altLang="en-US" sz="3200" b="1" dirty="0"/>
              <a:t>入学後に受ける</a:t>
            </a:r>
            <a:endParaRPr lang="en-US" altLang="ja-JP" sz="3200" b="1" dirty="0"/>
          </a:p>
          <a:p>
            <a:pPr marL="0" indent="0" algn="ctr">
              <a:buNone/>
            </a:pPr>
            <a:r>
              <a:rPr lang="ja-JP" altLang="en-US" sz="3200" b="1" dirty="0"/>
              <a:t>数学プレイスメントテスト対策まで</a:t>
            </a:r>
            <a:endParaRPr lang="en-US" altLang="ja-JP" sz="3200" b="1" dirty="0"/>
          </a:p>
          <a:p>
            <a:pPr marL="0" indent="0" algn="ctr">
              <a:buNone/>
            </a:pPr>
            <a:endParaRPr lang="en-US" altLang="ja-JP" sz="3200" b="1" dirty="0"/>
          </a:p>
          <a:p>
            <a:pPr marL="0" indent="0" algn="ctr">
              <a:buNone/>
            </a:pPr>
            <a:r>
              <a:rPr lang="en-US" altLang="ja-JP" sz="3200" b="1" dirty="0"/>
              <a:t>ACT/SAT/Accuplacer/TSI/AKEKS</a:t>
            </a:r>
          </a:p>
          <a:p>
            <a:pPr marL="0" indent="0" algn="ctr">
              <a:buNone/>
            </a:pPr>
            <a:endParaRPr lang="en-US" altLang="ja-JP" sz="3200" b="1" dirty="0"/>
          </a:p>
        </p:txBody>
      </p:sp>
      <p:pic>
        <p:nvPicPr>
          <p:cNvPr id="3" name="図 2">
            <a:extLst>
              <a:ext uri="{FF2B5EF4-FFF2-40B4-BE49-F238E27FC236}">
                <a16:creationId xmlns:a16="http://schemas.microsoft.com/office/drawing/2014/main" id="{6B1B49AF-F56A-4C07-A5F7-560D43B62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94457"/>
            <a:ext cx="3634740" cy="2044541"/>
          </a:xfrm>
          <a:prstGeom prst="rect">
            <a:avLst/>
          </a:prstGeom>
        </p:spPr>
      </p:pic>
      <p:pic>
        <p:nvPicPr>
          <p:cNvPr id="5" name="図 4">
            <a:extLst>
              <a:ext uri="{FF2B5EF4-FFF2-40B4-BE49-F238E27FC236}">
                <a16:creationId xmlns:a16="http://schemas.microsoft.com/office/drawing/2014/main" id="{25BA4A64-9246-4276-B63E-DC38FC1EE6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631493"/>
            <a:ext cx="3634740" cy="2044541"/>
          </a:xfrm>
          <a:prstGeom prst="rect">
            <a:avLst/>
          </a:prstGeom>
        </p:spPr>
      </p:pic>
      <p:pic>
        <p:nvPicPr>
          <p:cNvPr id="13" name="図 12">
            <a:extLst>
              <a:ext uri="{FF2B5EF4-FFF2-40B4-BE49-F238E27FC236}">
                <a16:creationId xmlns:a16="http://schemas.microsoft.com/office/drawing/2014/main" id="{D5CA8190-0CCE-4626-84C0-008E99FF1B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8394" y="1394457"/>
            <a:ext cx="3143926" cy="2096999"/>
          </a:xfrm>
          <a:prstGeom prst="rect">
            <a:avLst/>
          </a:prstGeom>
        </p:spPr>
      </p:pic>
      <p:pic>
        <p:nvPicPr>
          <p:cNvPr id="16" name="図 15">
            <a:extLst>
              <a:ext uri="{FF2B5EF4-FFF2-40B4-BE49-F238E27FC236}">
                <a16:creationId xmlns:a16="http://schemas.microsoft.com/office/drawing/2014/main" id="{46A9FFC8-325F-45A3-A580-4DF412611B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9616"/>
          <a:stretch/>
        </p:blipFill>
        <p:spPr bwMode="auto">
          <a:xfrm>
            <a:off x="7485974" y="2020071"/>
            <a:ext cx="4101432" cy="931136"/>
          </a:xfrm>
          <a:prstGeom prst="rect">
            <a:avLst/>
          </a:prstGeom>
          <a:noFill/>
          <a:ln>
            <a:solidFill>
              <a:schemeClr val="accent1"/>
            </a:solidFill>
          </a:ln>
          <a:extLst>
            <a:ext uri="{53640926-AAD7-44D8-BBD7-CCE9431645EC}">
              <a14:shadowObscured xmlns:a14="http://schemas.microsoft.com/office/drawing/2010/main"/>
            </a:ext>
          </a:extLst>
        </p:spPr>
      </p:pic>
      <p:sp>
        <p:nvSpPr>
          <p:cNvPr id="2" name="コンテンツ プレースホルダー 2">
            <a:extLst>
              <a:ext uri="{FF2B5EF4-FFF2-40B4-BE49-F238E27FC236}">
                <a16:creationId xmlns:a16="http://schemas.microsoft.com/office/drawing/2014/main" id="{A1FD13BA-4D90-58D7-91B5-18E0A5BFBA11}"/>
              </a:ext>
            </a:extLst>
          </p:cNvPr>
          <p:cNvSpPr txBox="1">
            <a:spLocks/>
          </p:cNvSpPr>
          <p:nvPr/>
        </p:nvSpPr>
        <p:spPr>
          <a:xfrm>
            <a:off x="8631897" y="774111"/>
            <a:ext cx="3560103" cy="599090"/>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Font typeface="Arial" panose="020B0604020202020204" pitchFamily="34" charset="0"/>
              <a:buNone/>
            </a:pPr>
            <a:r>
              <a:rPr lang="ja-JP" altLang="en-US" sz="4000" b="1" kern="100" dirty="0">
                <a:solidFill>
                  <a:srgbClr val="FF0000"/>
                </a:solidFill>
              </a:rPr>
              <a:t>特別講座とは？</a:t>
            </a:r>
          </a:p>
        </p:txBody>
      </p:sp>
    </p:spTree>
    <p:extLst>
      <p:ext uri="{BB962C8B-B14F-4D97-AF65-F5344CB8AC3E}">
        <p14:creationId xmlns:p14="http://schemas.microsoft.com/office/powerpoint/2010/main" val="1883844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 が含まれている画像&#10;&#10;自動的に生成された説明">
            <a:extLst>
              <a:ext uri="{FF2B5EF4-FFF2-40B4-BE49-F238E27FC236}">
                <a16:creationId xmlns:a16="http://schemas.microsoft.com/office/drawing/2014/main" id="{C22EDED5-63D9-4DFE-B814-14FB84CA5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5780"/>
          <a:stretch/>
        </p:blipFill>
        <p:spPr>
          <a:xfrm>
            <a:off x="307840" y="757670"/>
            <a:ext cx="3793472" cy="2010551"/>
          </a:xfrm>
          <a:prstGeom prst="rect">
            <a:avLst/>
          </a:prstGeom>
        </p:spPr>
      </p:pic>
      <p:pic>
        <p:nvPicPr>
          <p:cNvPr id="9" name="図 8" descr="水, 砂浜, 体, 海 が含まれている画像&#10;&#10;自動的に生成された説明">
            <a:extLst>
              <a:ext uri="{FF2B5EF4-FFF2-40B4-BE49-F238E27FC236}">
                <a16:creationId xmlns:a16="http://schemas.microsoft.com/office/drawing/2014/main" id="{0FB00C93-ADEB-4D82-BC8E-AFB629AEDC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3" r="1" b="2827"/>
          <a:stretch/>
        </p:blipFill>
        <p:spPr>
          <a:xfrm>
            <a:off x="4194959" y="757672"/>
            <a:ext cx="3797570" cy="2010551"/>
          </a:xfrm>
          <a:prstGeom prst="rect">
            <a:avLst/>
          </a:prstGeom>
        </p:spPr>
      </p:pic>
      <p:pic>
        <p:nvPicPr>
          <p:cNvPr id="7" name="図 6" descr="ダイアグラム が含まれている画像&#10;&#10;自動的に生成された説明">
            <a:extLst>
              <a:ext uri="{FF2B5EF4-FFF2-40B4-BE49-F238E27FC236}">
                <a16:creationId xmlns:a16="http://schemas.microsoft.com/office/drawing/2014/main" id="{3F230222-0A18-4CA4-9DE6-8C1054474A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890"/>
          <a:stretch/>
        </p:blipFill>
        <p:spPr>
          <a:xfrm>
            <a:off x="8086176" y="757671"/>
            <a:ext cx="3797984" cy="2010550"/>
          </a:xfrm>
          <a:prstGeom prst="rect">
            <a:avLst/>
          </a:prstGeom>
        </p:spPr>
      </p:pic>
      <p:pic>
        <p:nvPicPr>
          <p:cNvPr id="16" name="図 15" descr="ロゴ が含まれている画像&#10;&#10;自動的に生成された説明">
            <a:extLst>
              <a:ext uri="{FF2B5EF4-FFF2-40B4-BE49-F238E27FC236}">
                <a16:creationId xmlns:a16="http://schemas.microsoft.com/office/drawing/2014/main" id="{34F677CE-E570-401B-B4C6-81BD6C450C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809" r="1" b="1"/>
          <a:stretch/>
        </p:blipFill>
        <p:spPr>
          <a:xfrm>
            <a:off x="307840" y="2859660"/>
            <a:ext cx="3794760" cy="2010551"/>
          </a:xfrm>
          <a:prstGeom prst="rect">
            <a:avLst/>
          </a:prstGeom>
        </p:spPr>
      </p:pic>
      <p:pic>
        <p:nvPicPr>
          <p:cNvPr id="5" name="コンテンツ プレースホルダー 4">
            <a:extLst>
              <a:ext uri="{FF2B5EF4-FFF2-40B4-BE49-F238E27FC236}">
                <a16:creationId xmlns:a16="http://schemas.microsoft.com/office/drawing/2014/main" id="{91094715-808C-48A2-86A0-E9F9D8ABFC23}"/>
              </a:ext>
            </a:extLst>
          </p:cNvPr>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t="1038" r="1" b="4620"/>
          <a:stretch/>
        </p:blipFill>
        <p:spPr>
          <a:xfrm>
            <a:off x="4190180" y="2858032"/>
            <a:ext cx="3794760" cy="2013804"/>
          </a:xfrm>
          <a:prstGeom prst="rect">
            <a:avLst/>
          </a:prstGeom>
        </p:spPr>
      </p:pic>
      <p:pic>
        <p:nvPicPr>
          <p:cNvPr id="14" name="図 13" descr="マップ が含まれている画像&#10;&#10;自動的に生成された説明">
            <a:extLst>
              <a:ext uri="{FF2B5EF4-FFF2-40B4-BE49-F238E27FC236}">
                <a16:creationId xmlns:a16="http://schemas.microsoft.com/office/drawing/2014/main" id="{ABE0093F-18D0-4557-B0DB-70A504965E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809" r="1" b="1"/>
          <a:stretch/>
        </p:blipFill>
        <p:spPr>
          <a:xfrm>
            <a:off x="8093394" y="2858034"/>
            <a:ext cx="3794760" cy="2010551"/>
          </a:xfrm>
          <a:prstGeom prst="rect">
            <a:avLst/>
          </a:prstGeom>
        </p:spPr>
      </p:pic>
      <p:sp>
        <p:nvSpPr>
          <p:cNvPr id="17" name="正方形/長方形 16">
            <a:extLst>
              <a:ext uri="{FF2B5EF4-FFF2-40B4-BE49-F238E27FC236}">
                <a16:creationId xmlns:a16="http://schemas.microsoft.com/office/drawing/2014/main" id="{80F31BB2-A1AF-4DCE-9992-4E2E461A4A5A}"/>
              </a:ext>
            </a:extLst>
          </p:cNvPr>
          <p:cNvSpPr/>
          <p:nvPr/>
        </p:nvSpPr>
        <p:spPr>
          <a:xfrm>
            <a:off x="155858" y="5417339"/>
            <a:ext cx="11576320" cy="1425757"/>
          </a:xfrm>
          <a:prstGeom prst="rect">
            <a:avLst/>
          </a:prstGeom>
          <a:solidFill>
            <a:schemeClr val="accent5">
              <a:lumMod val="50000"/>
            </a:schemeClr>
          </a:solidFill>
          <a:ln w="98425" cmpd="dbl">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chemeClr val="tx1">
                    <a:lumMod val="50000"/>
                    <a:lumOff val="50000"/>
                  </a:schemeClr>
                </a:solidFill>
              </a:ln>
              <a:solidFill>
                <a:schemeClr val="tx1">
                  <a:lumMod val="65000"/>
                  <a:lumOff val="35000"/>
                </a:schemeClr>
              </a:solidFill>
            </a:endParaRPr>
          </a:p>
        </p:txBody>
      </p:sp>
      <p:sp>
        <p:nvSpPr>
          <p:cNvPr id="2" name="タイトル 1">
            <a:extLst>
              <a:ext uri="{FF2B5EF4-FFF2-40B4-BE49-F238E27FC236}">
                <a16:creationId xmlns:a16="http://schemas.microsoft.com/office/drawing/2014/main" id="{87D6A97D-F1C3-44DA-BF1B-90B9303A9CBF}"/>
              </a:ext>
            </a:extLst>
          </p:cNvPr>
          <p:cNvSpPr>
            <a:spLocks noGrp="1"/>
          </p:cNvSpPr>
          <p:nvPr>
            <p:ph type="title"/>
          </p:nvPr>
        </p:nvSpPr>
        <p:spPr>
          <a:xfrm>
            <a:off x="155859" y="5434329"/>
            <a:ext cx="11576319" cy="1363413"/>
          </a:xfrm>
        </p:spPr>
        <p:txBody>
          <a:bodyPr vert="horz" lIns="91440" tIns="45720" rIns="91440" bIns="45720" rtlCol="0" anchor="b">
            <a:normAutofit fontScale="90000"/>
          </a:bodyPr>
          <a:lstStyle/>
          <a:p>
            <a:pPr algn="ctr"/>
            <a:r>
              <a:rPr kumimoji="1" lang="ja-JP" altLang="en-US" sz="4600" b="1" kern="1200" dirty="0">
                <a:solidFill>
                  <a:schemeClr val="bg1"/>
                </a:solidFill>
                <a:latin typeface="+mj-lt"/>
                <a:ea typeface="+mj-ea"/>
                <a:cs typeface="+mj-cs"/>
              </a:rPr>
              <a:t>大切なのは、「知識を得る」だけでなく、</a:t>
            </a:r>
            <a:br>
              <a:rPr kumimoji="1" lang="en-US" altLang="ja-JP" sz="4600" b="1" kern="1200" dirty="0">
                <a:solidFill>
                  <a:schemeClr val="bg1"/>
                </a:solidFill>
                <a:latin typeface="+mj-lt"/>
                <a:ea typeface="+mj-ea"/>
                <a:cs typeface="+mj-cs"/>
              </a:rPr>
            </a:br>
            <a:r>
              <a:rPr kumimoji="1" lang="ja-JP" altLang="en-US" sz="4600" b="1" kern="1200" dirty="0">
                <a:solidFill>
                  <a:schemeClr val="bg1"/>
                </a:solidFill>
                <a:latin typeface="+mj-lt"/>
                <a:ea typeface="+mj-ea"/>
                <a:cs typeface="+mj-cs"/>
              </a:rPr>
              <a:t>教養を得て、知恵をつけ、人生を豊かにすること</a:t>
            </a:r>
            <a:endParaRPr kumimoji="1" lang="en-US" altLang="ja-JP" sz="4000" kern="1200" dirty="0">
              <a:solidFill>
                <a:srgbClr val="FFFFFF"/>
              </a:solidFill>
              <a:latin typeface="+mj-lt"/>
              <a:ea typeface="+mj-ea"/>
              <a:cs typeface="+mj-cs"/>
            </a:endParaRPr>
          </a:p>
        </p:txBody>
      </p:sp>
      <p:pic>
        <p:nvPicPr>
          <p:cNvPr id="15" name="図 14" descr="テキスト&#10;&#10;自動的に生成された説明">
            <a:extLst>
              <a:ext uri="{FF2B5EF4-FFF2-40B4-BE49-F238E27FC236}">
                <a16:creationId xmlns:a16="http://schemas.microsoft.com/office/drawing/2014/main" id="{CA0BD41F-22D6-4673-9355-F511506008E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102"/>
          <a:stretch/>
        </p:blipFill>
        <p:spPr>
          <a:xfrm>
            <a:off x="7653466" y="2385283"/>
            <a:ext cx="3808829" cy="854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図 7" descr="テキスト, ホワイトボード&#10;&#10;自動的に生成された説明">
            <a:extLst>
              <a:ext uri="{FF2B5EF4-FFF2-40B4-BE49-F238E27FC236}">
                <a16:creationId xmlns:a16="http://schemas.microsoft.com/office/drawing/2014/main" id="{389FF582-4899-408B-878D-21C4B48241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0872" y="2033789"/>
            <a:ext cx="2105638" cy="11844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図 11" descr="ダイアグラム&#10;&#10;自動的に生成された説明">
            <a:extLst>
              <a:ext uri="{FF2B5EF4-FFF2-40B4-BE49-F238E27FC236}">
                <a16:creationId xmlns:a16="http://schemas.microsoft.com/office/drawing/2014/main" id="{3BF8C35F-5CB0-41BB-AD7F-9A617D580EA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7362" t="4535" r="1012" b="4535"/>
          <a:stretch/>
        </p:blipFill>
        <p:spPr>
          <a:xfrm>
            <a:off x="9938753" y="3000163"/>
            <a:ext cx="1908512" cy="1868422"/>
          </a:xfrm>
          <a:prstGeom prst="diamond">
            <a:avLst/>
          </a:prstGeom>
        </p:spPr>
      </p:pic>
      <p:sp>
        <p:nvSpPr>
          <p:cNvPr id="4" name="四角形: 角を丸くする 3">
            <a:extLst>
              <a:ext uri="{FF2B5EF4-FFF2-40B4-BE49-F238E27FC236}">
                <a16:creationId xmlns:a16="http://schemas.microsoft.com/office/drawing/2014/main" id="{A5958BEF-1379-45E6-AF3C-09F38400C1F0}"/>
              </a:ext>
            </a:extLst>
          </p:cNvPr>
          <p:cNvSpPr/>
          <p:nvPr/>
        </p:nvSpPr>
        <p:spPr>
          <a:xfrm>
            <a:off x="2711027" y="3016854"/>
            <a:ext cx="6465981" cy="6764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u="sng" kern="1200" dirty="0">
                <a:solidFill>
                  <a:schemeClr val="bg1"/>
                </a:solidFill>
                <a:effectLst>
                  <a:outerShdw blurRad="38100" dist="38100" dir="2700000" algn="tl">
                    <a:srgbClr val="000000">
                      <a:alpha val="43137"/>
                    </a:srgbClr>
                  </a:outerShdw>
                </a:effectLst>
                <a:latin typeface="+mj-lt"/>
                <a:ea typeface="+mj-ea"/>
                <a:cs typeface="+mj-cs"/>
              </a:rPr>
              <a:t>国際人としての教養講座</a:t>
            </a:r>
            <a:endParaRPr kumimoji="1" lang="ja-JP" altLang="en-US" sz="3600" u="sng" dirty="0">
              <a:effectLst>
                <a:outerShdw blurRad="38100" dist="38100" dir="2700000" algn="tl">
                  <a:srgbClr val="000000">
                    <a:alpha val="43137"/>
                  </a:srgbClr>
                </a:outerShdw>
              </a:effectLst>
            </a:endParaRPr>
          </a:p>
        </p:txBody>
      </p:sp>
      <p:sp>
        <p:nvSpPr>
          <p:cNvPr id="3" name="コンテンツ プレースホルダー 2">
            <a:extLst>
              <a:ext uri="{FF2B5EF4-FFF2-40B4-BE49-F238E27FC236}">
                <a16:creationId xmlns:a16="http://schemas.microsoft.com/office/drawing/2014/main" id="{68111B5D-E5ED-7850-E8FA-99C99185F0D7}"/>
              </a:ext>
            </a:extLst>
          </p:cNvPr>
          <p:cNvSpPr txBox="1">
            <a:spLocks/>
          </p:cNvSpPr>
          <p:nvPr/>
        </p:nvSpPr>
        <p:spPr>
          <a:xfrm>
            <a:off x="8616895" y="113423"/>
            <a:ext cx="3560103" cy="599090"/>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Font typeface="Arial" panose="020B0604020202020204" pitchFamily="34" charset="0"/>
              <a:buNone/>
            </a:pPr>
            <a:r>
              <a:rPr lang="ja-JP" altLang="en-US" sz="4000" b="1" kern="100" dirty="0">
                <a:solidFill>
                  <a:srgbClr val="FF0000"/>
                </a:solidFill>
              </a:rPr>
              <a:t>特別講座とは？</a:t>
            </a:r>
          </a:p>
        </p:txBody>
      </p:sp>
    </p:spTree>
    <p:extLst>
      <p:ext uri="{BB962C8B-B14F-4D97-AF65-F5344CB8AC3E}">
        <p14:creationId xmlns:p14="http://schemas.microsoft.com/office/powerpoint/2010/main" val="13621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4A689-A460-12D2-896B-18432399AFE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F1CE51A-BE13-FAC5-769E-B524FED83E75}"/>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DD450875-D75B-B1C2-1887-7792632E5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5" name="タイトル 1">
            <a:extLst>
              <a:ext uri="{FF2B5EF4-FFF2-40B4-BE49-F238E27FC236}">
                <a16:creationId xmlns:a16="http://schemas.microsoft.com/office/drawing/2014/main" id="{EAD6A5B8-1B3B-39D8-F425-2CB3CA49DA2F}"/>
              </a:ext>
            </a:extLst>
          </p:cNvPr>
          <p:cNvSpPr txBox="1">
            <a:spLocks/>
          </p:cNvSpPr>
          <p:nvPr/>
        </p:nvSpPr>
        <p:spPr>
          <a:xfrm>
            <a:off x="649515" y="230187"/>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b="1" dirty="0">
                <a:solidFill>
                  <a:schemeClr val="bg1"/>
                </a:solidFill>
              </a:rPr>
              <a:t>よくある質問集：</a:t>
            </a:r>
            <a:endParaRPr lang="en-US" altLang="ja-JP" sz="4800" b="1" dirty="0">
              <a:solidFill>
                <a:schemeClr val="bg1"/>
              </a:solidFill>
            </a:endParaRPr>
          </a:p>
          <a:p>
            <a:r>
              <a:rPr lang="en-US" altLang="ja-JP" sz="4800" b="1" dirty="0">
                <a:solidFill>
                  <a:schemeClr val="bg1"/>
                </a:solidFill>
              </a:rPr>
              <a:t>AJ</a:t>
            </a:r>
            <a:r>
              <a:rPr lang="ja-JP" altLang="en-US" sz="4800" b="1" dirty="0">
                <a:solidFill>
                  <a:schemeClr val="bg1"/>
                </a:solidFill>
              </a:rPr>
              <a:t>インターナショナルアカデミー編</a:t>
            </a:r>
            <a:endParaRPr lang="en-US" altLang="ja-JP" sz="4800" b="1" dirty="0">
              <a:solidFill>
                <a:schemeClr val="bg1"/>
              </a:solidFill>
            </a:endParaRPr>
          </a:p>
        </p:txBody>
      </p:sp>
      <p:sp>
        <p:nvSpPr>
          <p:cNvPr id="7" name="タイトル 1">
            <a:extLst>
              <a:ext uri="{FF2B5EF4-FFF2-40B4-BE49-F238E27FC236}">
                <a16:creationId xmlns:a16="http://schemas.microsoft.com/office/drawing/2014/main" id="{CDCA7FCE-9175-FFD0-98BF-7A3AC0C38AC4}"/>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pic>
        <p:nvPicPr>
          <p:cNvPr id="4098" name="Picture 2" descr="はてなマーク・クエスチョンマーク | かわいいフリー素材集 ...">
            <a:extLst>
              <a:ext uri="{FF2B5EF4-FFF2-40B4-BE49-F238E27FC236}">
                <a16:creationId xmlns:a16="http://schemas.microsoft.com/office/drawing/2014/main" id="{16ED3823-712D-3C34-E447-D2E58949E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958" y="1384765"/>
            <a:ext cx="4430713" cy="5644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303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265438D-D901-812C-E6C9-4AABEFC11697}"/>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8556" b="16466"/>
          <a:stretch/>
        </p:blipFill>
        <p:spPr>
          <a:xfrm>
            <a:off x="0" y="2042"/>
            <a:ext cx="12192000" cy="6855958"/>
          </a:xfrm>
          <a:prstGeom prst="rect">
            <a:avLst/>
          </a:prstGeom>
        </p:spPr>
      </p:pic>
      <p:sp>
        <p:nvSpPr>
          <p:cNvPr id="2" name="タイトル 1">
            <a:extLst>
              <a:ext uri="{FF2B5EF4-FFF2-40B4-BE49-F238E27FC236}">
                <a16:creationId xmlns:a16="http://schemas.microsoft.com/office/drawing/2014/main" id="{DF444CE7-6EC3-F7C9-2DC3-00978965997D}"/>
              </a:ext>
            </a:extLst>
          </p:cNvPr>
          <p:cNvSpPr>
            <a:spLocks noGrp="1"/>
          </p:cNvSpPr>
          <p:nvPr>
            <p:ph type="ctrTitle"/>
          </p:nvPr>
        </p:nvSpPr>
        <p:spPr>
          <a:xfrm>
            <a:off x="801098" y="1396289"/>
            <a:ext cx="5734174" cy="1325563"/>
          </a:xfrm>
        </p:spPr>
        <p:txBody>
          <a:bodyPr vert="horz" lIns="91440" tIns="45720" rIns="91440" bIns="45720" rtlCol="0" anchor="ctr">
            <a:normAutofit/>
          </a:bodyPr>
          <a:lstStyle/>
          <a:p>
            <a:pPr algn="l"/>
            <a:r>
              <a:rPr kumimoji="1" lang="ja-JP" altLang="en-US" sz="4400" kern="1200" dirty="0">
                <a:solidFill>
                  <a:schemeClr val="tx1"/>
                </a:solidFill>
                <a:latin typeface="+mj-lt"/>
                <a:ea typeface="+mj-ea"/>
                <a:cs typeface="+mj-cs"/>
              </a:rPr>
              <a:t>自己紹介</a:t>
            </a:r>
          </a:p>
        </p:txBody>
      </p:sp>
      <p:sp>
        <p:nvSpPr>
          <p:cNvPr id="12" name="Rectangle 3">
            <a:extLst>
              <a:ext uri="{FF2B5EF4-FFF2-40B4-BE49-F238E27FC236}">
                <a16:creationId xmlns:a16="http://schemas.microsoft.com/office/drawing/2014/main" id="{11A8F1E9-0925-6411-58FA-3EFA50C3DCB1}"/>
              </a:ext>
            </a:extLst>
          </p:cNvPr>
          <p:cNvSpPr txBox="1">
            <a:spLocks noChangeArrowheads="1"/>
          </p:cNvSpPr>
          <p:nvPr/>
        </p:nvSpPr>
        <p:spPr>
          <a:xfrm>
            <a:off x="248793" y="2990317"/>
            <a:ext cx="5512150" cy="318168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228600" algn="l">
              <a:buFont typeface="Arial" panose="020B0604020202020204" pitchFamily="34" charset="0"/>
              <a:buChar char="•"/>
            </a:pPr>
            <a:r>
              <a:rPr lang="ja-JP" altLang="en-US" sz="1800" dirty="0"/>
              <a:t>バックパッカーとして世界</a:t>
            </a:r>
            <a:r>
              <a:rPr lang="en-US" altLang="ja-JP" sz="1800" dirty="0"/>
              <a:t>20</a:t>
            </a:r>
            <a:r>
              <a:rPr lang="ja-JP" altLang="en-US" sz="1800" dirty="0"/>
              <a:t>数か国を一人旅</a:t>
            </a:r>
          </a:p>
          <a:p>
            <a:pPr indent="-228600" algn="l">
              <a:buFont typeface="Arial" panose="020B0604020202020204" pitchFamily="34" charset="0"/>
              <a:buChar char="•"/>
            </a:pPr>
            <a:r>
              <a:rPr lang="ja-JP" altLang="en-US" sz="1800" dirty="0"/>
              <a:t>世界で貧困や紛争、差別や虐待問題を見聞きし、学校とは何か？教育とは何か？を問い、「人と社会を繋ぐ」「人と世界を繋ぐ」べく、</a:t>
            </a:r>
            <a:r>
              <a:rPr lang="en-US" altLang="ja-JP" sz="1800" dirty="0"/>
              <a:t>25</a:t>
            </a:r>
            <a:r>
              <a:rPr lang="ja-JP" altLang="en-US" sz="1800" dirty="0"/>
              <a:t>歳で起業。</a:t>
            </a:r>
          </a:p>
          <a:p>
            <a:pPr indent="-228600" algn="l">
              <a:buFont typeface="Arial" panose="020B0604020202020204" pitchFamily="34" charset="0"/>
              <a:buChar char="•"/>
            </a:pPr>
            <a:r>
              <a:rPr lang="ja-JP" altLang="en-US" sz="1800" dirty="0"/>
              <a:t>国際教育コンサルタントとして約</a:t>
            </a:r>
            <a:r>
              <a:rPr lang="en-US" altLang="ja-JP" sz="1800" dirty="0"/>
              <a:t>21</a:t>
            </a:r>
            <a:r>
              <a:rPr lang="ja-JP" altLang="en-US" sz="1800" dirty="0"/>
              <a:t>年のキャリア</a:t>
            </a:r>
          </a:p>
          <a:p>
            <a:pPr indent="-228600" algn="l">
              <a:buFont typeface="Arial" panose="020B0604020202020204" pitchFamily="34" charset="0"/>
              <a:buChar char="•"/>
            </a:pPr>
            <a:r>
              <a:rPr lang="ja-JP" altLang="en-US" sz="1800" dirty="0"/>
              <a:t>現在</a:t>
            </a:r>
            <a:r>
              <a:rPr lang="en-US" altLang="ja-JP" sz="1800" dirty="0"/>
              <a:t>AJ</a:t>
            </a:r>
            <a:r>
              <a:rPr lang="ja-JP" altLang="en-US" sz="1800" dirty="0"/>
              <a:t>国際留学支援センター／</a:t>
            </a:r>
            <a:r>
              <a:rPr lang="en-US" altLang="ja-JP" sz="1800" dirty="0"/>
              <a:t>AJ</a:t>
            </a:r>
            <a:r>
              <a:rPr lang="ja-JP" altLang="en-US" sz="1800" dirty="0"/>
              <a:t>インターナショナルアカデミー代表</a:t>
            </a:r>
            <a:endParaRPr lang="en-US" altLang="ja-JP" sz="1800" dirty="0"/>
          </a:p>
        </p:txBody>
      </p:sp>
      <p:pic>
        <p:nvPicPr>
          <p:cNvPr id="5" name="図 4">
            <a:extLst>
              <a:ext uri="{FF2B5EF4-FFF2-40B4-BE49-F238E27FC236}">
                <a16:creationId xmlns:a16="http://schemas.microsoft.com/office/drawing/2014/main" id="{590827CB-D851-B6F9-F545-658AD48F0CC3}"/>
              </a:ext>
            </a:extLst>
          </p:cNvPr>
          <p:cNvPicPr>
            <a:picLocks noChangeAspect="1"/>
          </p:cNvPicPr>
          <p:nvPr/>
        </p:nvPicPr>
        <p:blipFill rotWithShape="1">
          <a:blip r:embed="rId4">
            <a:extLst>
              <a:ext uri="{28A0092B-C50C-407E-A947-70E740481C1C}">
                <a14:useLocalDpi xmlns:a14="http://schemas.microsoft.com/office/drawing/2010/main" val="0"/>
              </a:ext>
            </a:extLst>
          </a:blip>
          <a:srcRect l="25000"/>
          <a:stretch/>
        </p:blipFill>
        <p:spPr>
          <a:xfrm>
            <a:off x="5925809" y="2837001"/>
            <a:ext cx="2743200" cy="27432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 name="図 10">
            <a:extLst>
              <a:ext uri="{FF2B5EF4-FFF2-40B4-BE49-F238E27FC236}">
                <a16:creationId xmlns:a16="http://schemas.microsoft.com/office/drawing/2014/main" id="{1162E94B-3611-F656-F819-B5985C567B80}"/>
              </a:ext>
            </a:extLst>
          </p:cNvPr>
          <p:cNvPicPr>
            <a:picLocks noChangeAspect="1"/>
          </p:cNvPicPr>
          <p:nvPr/>
        </p:nvPicPr>
        <p:blipFill rotWithShape="1">
          <a:blip r:embed="rId5">
            <a:extLst>
              <a:ext uri="{28A0092B-C50C-407E-A947-70E740481C1C}">
                <a14:useLocalDpi xmlns:a14="http://schemas.microsoft.com/office/drawing/2010/main" val="0"/>
              </a:ext>
            </a:extLst>
          </a:blip>
          <a:srcRect l="10533" r="2686"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7" name="図 6">
            <a:extLst>
              <a:ext uri="{FF2B5EF4-FFF2-40B4-BE49-F238E27FC236}">
                <a16:creationId xmlns:a16="http://schemas.microsoft.com/office/drawing/2014/main" id="{71724F76-00E3-DFD2-765B-83D0D6CCE9AA}"/>
              </a:ext>
            </a:extLst>
          </p:cNvPr>
          <p:cNvPicPr>
            <a:picLocks noChangeAspect="1"/>
          </p:cNvPicPr>
          <p:nvPr/>
        </p:nvPicPr>
        <p:blipFill rotWithShape="1">
          <a:blip r:embed="rId6">
            <a:extLst>
              <a:ext uri="{28A0092B-C50C-407E-A947-70E740481C1C}">
                <a14:useLocalDpi xmlns:a14="http://schemas.microsoft.com/office/drawing/2010/main" val="0"/>
              </a:ext>
            </a:extLst>
          </a:blip>
          <a:srcRect l="7794" r="5874" b="-4"/>
          <a:stretch/>
        </p:blipFill>
        <p:spPr>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38" name="タイトル 1">
            <a:extLst>
              <a:ext uri="{FF2B5EF4-FFF2-40B4-BE49-F238E27FC236}">
                <a16:creationId xmlns:a16="http://schemas.microsoft.com/office/drawing/2014/main" id="{DEBEC1C0-A219-4440-BBA6-AC449E41D32B}"/>
              </a:ext>
            </a:extLst>
          </p:cNvPr>
          <p:cNvSpPr txBox="1">
            <a:spLocks/>
          </p:cNvSpPr>
          <p:nvPr/>
        </p:nvSpPr>
        <p:spPr>
          <a:xfrm>
            <a:off x="2417946" y="5637591"/>
            <a:ext cx="334034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400" dirty="0"/>
              <a:t>岩﨑宗仁</a:t>
            </a:r>
          </a:p>
        </p:txBody>
      </p:sp>
      <p:sp>
        <p:nvSpPr>
          <p:cNvPr id="39" name="タイトル 1">
            <a:extLst>
              <a:ext uri="{FF2B5EF4-FFF2-40B4-BE49-F238E27FC236}">
                <a16:creationId xmlns:a16="http://schemas.microsoft.com/office/drawing/2014/main" id="{911B9364-7672-4071-B529-88669A16E698}"/>
              </a:ext>
            </a:extLst>
          </p:cNvPr>
          <p:cNvSpPr txBox="1">
            <a:spLocks/>
          </p:cNvSpPr>
          <p:nvPr/>
        </p:nvSpPr>
        <p:spPr>
          <a:xfrm>
            <a:off x="2483313" y="5047345"/>
            <a:ext cx="334034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400" dirty="0"/>
              <a:t>いわさきむねと</a:t>
            </a:r>
          </a:p>
        </p:txBody>
      </p:sp>
      <p:pic>
        <p:nvPicPr>
          <p:cNvPr id="4" name="図 3">
            <a:extLst>
              <a:ext uri="{FF2B5EF4-FFF2-40B4-BE49-F238E27FC236}">
                <a16:creationId xmlns:a16="http://schemas.microsoft.com/office/drawing/2014/main" id="{82DB3239-CA61-BBC1-3BB8-BEC54963D2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図 7">
            <a:extLst>
              <a:ext uri="{FF2B5EF4-FFF2-40B4-BE49-F238E27FC236}">
                <a16:creationId xmlns:a16="http://schemas.microsoft.com/office/drawing/2014/main" id="{14EE0B97-AE71-A60C-2A1D-1736096BC2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図 9">
            <a:extLst>
              <a:ext uri="{FF2B5EF4-FFF2-40B4-BE49-F238E27FC236}">
                <a16:creationId xmlns:a16="http://schemas.microsoft.com/office/drawing/2014/main" id="{5E7EC6DE-386A-E013-2E7D-0455692D2B43}"/>
              </a:ext>
            </a:extLst>
          </p:cNvPr>
          <p:cNvPicPr>
            <a:picLocks noChangeAspect="1"/>
          </p:cNvPicPr>
          <p:nvPr/>
        </p:nvPicPr>
        <p:blipFill>
          <a:blip r:embed="rId9"/>
          <a:stretch>
            <a:fillRect/>
          </a:stretch>
        </p:blipFill>
        <p:spPr>
          <a:xfrm>
            <a:off x="4016188" y="4288315"/>
            <a:ext cx="224123" cy="263543"/>
          </a:xfrm>
          <a:prstGeom prst="rect">
            <a:avLst/>
          </a:prstGeom>
        </p:spPr>
      </p:pic>
      <p:sp>
        <p:nvSpPr>
          <p:cNvPr id="13" name="コンテンツ プレースホルダー 2">
            <a:extLst>
              <a:ext uri="{FF2B5EF4-FFF2-40B4-BE49-F238E27FC236}">
                <a16:creationId xmlns:a16="http://schemas.microsoft.com/office/drawing/2014/main" id="{DAA10B56-AB86-C8D2-3065-B2396D69E046}"/>
              </a:ext>
            </a:extLst>
          </p:cNvPr>
          <p:cNvSpPr txBox="1">
            <a:spLocks/>
          </p:cNvSpPr>
          <p:nvPr/>
        </p:nvSpPr>
        <p:spPr>
          <a:xfrm>
            <a:off x="3446469" y="4232180"/>
            <a:ext cx="1309770" cy="563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lvl="1" indent="0">
              <a:buNone/>
            </a:pPr>
            <a:r>
              <a:rPr lang="en-US" altLang="ja-JP" sz="1800" dirty="0">
                <a:solidFill>
                  <a:schemeClr val="bg1"/>
                </a:solidFill>
              </a:rPr>
              <a:t>24</a:t>
            </a:r>
          </a:p>
        </p:txBody>
      </p:sp>
    </p:spTree>
    <p:extLst>
      <p:ext uri="{BB962C8B-B14F-4D97-AF65-F5344CB8AC3E}">
        <p14:creationId xmlns:p14="http://schemas.microsoft.com/office/powerpoint/2010/main" val="354773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9AEC19F-E827-7EAD-984D-74793A6D8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タイトル 1">
            <a:extLst>
              <a:ext uri="{FF2B5EF4-FFF2-40B4-BE49-F238E27FC236}">
                <a16:creationId xmlns:a16="http://schemas.microsoft.com/office/drawing/2014/main" id="{0B6C8852-1AA9-A1D7-9B22-8223F923A2A4}"/>
              </a:ext>
            </a:extLst>
          </p:cNvPr>
          <p:cNvSpPr>
            <a:spLocks noGrp="1"/>
          </p:cNvSpPr>
          <p:nvPr>
            <p:ph type="title"/>
          </p:nvPr>
        </p:nvSpPr>
        <p:spPr>
          <a:xfrm>
            <a:off x="138223" y="145127"/>
            <a:ext cx="12053777" cy="1325563"/>
          </a:xfrm>
        </p:spPr>
        <p:txBody>
          <a:bodyPr vert="horz" lIns="91440" tIns="45720" rIns="91440" bIns="45720" rtlCol="0" anchor="ctr">
            <a:normAutofit/>
          </a:bodyPr>
          <a:lstStyle/>
          <a:p>
            <a:r>
              <a:rPr lang="ja-JP" altLang="en-US" sz="4300" b="1" dirty="0">
                <a:solidFill>
                  <a:schemeClr val="bg1"/>
                </a:solidFill>
              </a:rPr>
              <a:t>推薦状は書いてもらえますか？</a:t>
            </a:r>
            <a:endParaRPr lang="en-US" altLang="ja-JP" sz="4300" b="1" dirty="0">
              <a:solidFill>
                <a:schemeClr val="bg1"/>
              </a:solidFill>
            </a:endParaRPr>
          </a:p>
        </p:txBody>
      </p:sp>
      <p:sp>
        <p:nvSpPr>
          <p:cNvPr id="5" name="タイトル 1">
            <a:extLst>
              <a:ext uri="{FF2B5EF4-FFF2-40B4-BE49-F238E27FC236}">
                <a16:creationId xmlns:a16="http://schemas.microsoft.com/office/drawing/2014/main" id="{781C9752-BD0D-A84F-3F88-517DF856737F}"/>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sp>
        <p:nvSpPr>
          <p:cNvPr id="9" name="四角形: 角を丸くする 8">
            <a:extLst>
              <a:ext uri="{FF2B5EF4-FFF2-40B4-BE49-F238E27FC236}">
                <a16:creationId xmlns:a16="http://schemas.microsoft.com/office/drawing/2014/main" id="{B86789EB-52DC-0423-AED8-D23BB80C3FD4}"/>
              </a:ext>
            </a:extLst>
          </p:cNvPr>
          <p:cNvSpPr/>
          <p:nvPr/>
        </p:nvSpPr>
        <p:spPr>
          <a:xfrm>
            <a:off x="9254359" y="230188"/>
            <a:ext cx="2443655" cy="778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よくある質問</a:t>
            </a:r>
          </a:p>
        </p:txBody>
      </p:sp>
      <p:grpSp>
        <p:nvGrpSpPr>
          <p:cNvPr id="11" name="グループ化 10">
            <a:extLst>
              <a:ext uri="{FF2B5EF4-FFF2-40B4-BE49-F238E27FC236}">
                <a16:creationId xmlns:a16="http://schemas.microsoft.com/office/drawing/2014/main" id="{4F742141-BCAF-99DD-2F05-DDCEA637D4F0}"/>
              </a:ext>
            </a:extLst>
          </p:cNvPr>
          <p:cNvGrpSpPr/>
          <p:nvPr/>
        </p:nvGrpSpPr>
        <p:grpSpPr>
          <a:xfrm>
            <a:off x="243887" y="1627392"/>
            <a:ext cx="6703014" cy="5217188"/>
            <a:chOff x="1805986" y="-25400"/>
            <a:chExt cx="9682609" cy="6883400"/>
          </a:xfrm>
        </p:grpSpPr>
        <p:pic>
          <p:nvPicPr>
            <p:cNvPr id="6" name="図 5">
              <a:extLst>
                <a:ext uri="{FF2B5EF4-FFF2-40B4-BE49-F238E27FC236}">
                  <a16:creationId xmlns:a16="http://schemas.microsoft.com/office/drawing/2014/main" id="{4250CD35-C1E9-B487-B355-AD5A024BA856}"/>
                </a:ext>
              </a:extLst>
            </p:cNvPr>
            <p:cNvPicPr>
              <a:picLocks noChangeAspect="1"/>
            </p:cNvPicPr>
            <p:nvPr/>
          </p:nvPicPr>
          <p:blipFill>
            <a:blip r:embed="rId4"/>
            <a:stretch>
              <a:fillRect/>
            </a:stretch>
          </p:blipFill>
          <p:spPr>
            <a:xfrm>
              <a:off x="1805986" y="0"/>
              <a:ext cx="4874627" cy="6858000"/>
            </a:xfrm>
            <a:prstGeom prst="rect">
              <a:avLst/>
            </a:prstGeom>
          </p:spPr>
        </p:pic>
        <p:pic>
          <p:nvPicPr>
            <p:cNvPr id="10" name="図 9">
              <a:extLst>
                <a:ext uri="{FF2B5EF4-FFF2-40B4-BE49-F238E27FC236}">
                  <a16:creationId xmlns:a16="http://schemas.microsoft.com/office/drawing/2014/main" id="{31A38246-7B61-5112-C3BF-12628CF8407F}"/>
                </a:ext>
              </a:extLst>
            </p:cNvPr>
            <p:cNvPicPr>
              <a:picLocks noChangeAspect="1"/>
            </p:cNvPicPr>
            <p:nvPr/>
          </p:nvPicPr>
          <p:blipFill>
            <a:blip r:embed="rId5"/>
            <a:stretch>
              <a:fillRect/>
            </a:stretch>
          </p:blipFill>
          <p:spPr>
            <a:xfrm>
              <a:off x="6643570" y="-25400"/>
              <a:ext cx="4845025" cy="6858000"/>
            </a:xfrm>
            <a:prstGeom prst="rect">
              <a:avLst/>
            </a:prstGeom>
          </p:spPr>
        </p:pic>
      </p:grpSp>
      <p:sp>
        <p:nvSpPr>
          <p:cNvPr id="12" name="タイトル 1">
            <a:extLst>
              <a:ext uri="{FF2B5EF4-FFF2-40B4-BE49-F238E27FC236}">
                <a16:creationId xmlns:a16="http://schemas.microsoft.com/office/drawing/2014/main" id="{EA514458-7DF9-9684-2633-2AA7D298A82F}"/>
              </a:ext>
            </a:extLst>
          </p:cNvPr>
          <p:cNvSpPr txBox="1">
            <a:spLocks/>
          </p:cNvSpPr>
          <p:nvPr/>
        </p:nvSpPr>
        <p:spPr>
          <a:xfrm>
            <a:off x="7550793" y="1508790"/>
            <a:ext cx="4394419" cy="27440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solidFill>
                  <a:srgbClr val="FF0000"/>
                </a:solidFill>
              </a:rPr>
              <a:t>1</a:t>
            </a:r>
            <a:r>
              <a:rPr lang="ja-JP" altLang="en-US" sz="4000" b="1" dirty="0">
                <a:solidFill>
                  <a:srgbClr val="FF0000"/>
                </a:solidFill>
              </a:rPr>
              <a:t>通：</a:t>
            </a:r>
            <a:r>
              <a:rPr lang="en-US" altLang="ja-JP" sz="4000" b="1" dirty="0">
                <a:solidFill>
                  <a:srgbClr val="FF0000"/>
                </a:solidFill>
              </a:rPr>
              <a:t>5,500</a:t>
            </a:r>
            <a:r>
              <a:rPr lang="ja-JP" altLang="en-US" sz="4000" b="1" dirty="0">
                <a:solidFill>
                  <a:srgbClr val="FF0000"/>
                </a:solidFill>
              </a:rPr>
              <a:t>円</a:t>
            </a:r>
            <a:endParaRPr lang="en-US" altLang="ja-JP" sz="4000" b="1" dirty="0">
              <a:solidFill>
                <a:srgbClr val="FF0000"/>
              </a:solidFill>
            </a:endParaRPr>
          </a:p>
          <a:p>
            <a:r>
              <a:rPr lang="ja-JP" altLang="en-US" sz="2400" b="1" dirty="0"/>
              <a:t>同じ内容で提出先が違う場合は、一通あたり</a:t>
            </a:r>
            <a:r>
              <a:rPr lang="en-US" altLang="ja-JP" sz="2400" b="1" dirty="0"/>
              <a:t>500</a:t>
            </a:r>
            <a:r>
              <a:rPr lang="ja-JP" altLang="en-US" sz="2400" b="1" dirty="0"/>
              <a:t>円</a:t>
            </a:r>
            <a:endParaRPr lang="en-US" altLang="ja-JP" sz="2400" b="1" dirty="0"/>
          </a:p>
          <a:p>
            <a:r>
              <a:rPr lang="ja-JP" altLang="en-US" sz="2400" b="1" dirty="0"/>
              <a:t>志望校へ直接</a:t>
            </a:r>
            <a:r>
              <a:rPr lang="en-US" altLang="ja-JP" sz="2400" b="1" dirty="0"/>
              <a:t>AJ</a:t>
            </a:r>
            <a:r>
              <a:rPr lang="ja-JP" altLang="en-US" sz="2400" b="1" dirty="0"/>
              <a:t>から郵送する場合は、別途郵送費要。</a:t>
            </a:r>
            <a:endParaRPr lang="en-US" altLang="ja-JP" sz="2400" b="1" dirty="0"/>
          </a:p>
        </p:txBody>
      </p:sp>
      <p:sp>
        <p:nvSpPr>
          <p:cNvPr id="13" name="タイトル 1">
            <a:extLst>
              <a:ext uri="{FF2B5EF4-FFF2-40B4-BE49-F238E27FC236}">
                <a16:creationId xmlns:a16="http://schemas.microsoft.com/office/drawing/2014/main" id="{FDCCE33E-54BA-4477-EEAF-68B30263E96E}"/>
              </a:ext>
            </a:extLst>
          </p:cNvPr>
          <p:cNvSpPr txBox="1">
            <a:spLocks/>
          </p:cNvSpPr>
          <p:nvPr/>
        </p:nvSpPr>
        <p:spPr>
          <a:xfrm>
            <a:off x="7550793" y="3883719"/>
            <a:ext cx="4394419" cy="27440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t>自分のアピールポイントや書いてほしい内容などを、まとめてください。</a:t>
            </a:r>
            <a:endParaRPr lang="en-US" altLang="ja-JP" sz="2800" b="1" dirty="0"/>
          </a:p>
          <a:p>
            <a:r>
              <a:rPr lang="ja-JP" altLang="en-US" sz="2800" b="1" dirty="0"/>
              <a:t>納品は</a:t>
            </a:r>
            <a:r>
              <a:rPr lang="en-US" altLang="ja-JP" sz="2800" b="1" dirty="0"/>
              <a:t>4</a:t>
            </a:r>
            <a:r>
              <a:rPr lang="ja-JP" altLang="en-US" sz="2800" b="1" dirty="0"/>
              <a:t>週間以内となりますので、必要な方はお早めにお申し出ください。</a:t>
            </a:r>
            <a:endParaRPr lang="en-US" altLang="ja-JP" sz="1600" b="1" dirty="0"/>
          </a:p>
        </p:txBody>
      </p:sp>
      <p:pic>
        <p:nvPicPr>
          <p:cNvPr id="8" name="図 7">
            <a:extLst>
              <a:ext uri="{FF2B5EF4-FFF2-40B4-BE49-F238E27FC236}">
                <a16:creationId xmlns:a16="http://schemas.microsoft.com/office/drawing/2014/main" id="{6C0ABBF6-8726-B39B-B7EE-41325853AFEE}"/>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Lst>
          </a:blip>
          <a:srcRect l="5949" t="31350" r="10331" b="12813"/>
          <a:stretch/>
        </p:blipFill>
        <p:spPr>
          <a:xfrm>
            <a:off x="488853" y="3300420"/>
            <a:ext cx="2825169" cy="2902353"/>
          </a:xfrm>
          <a:prstGeom prst="rect">
            <a:avLst/>
          </a:prstGeom>
        </p:spPr>
      </p:pic>
      <p:pic>
        <p:nvPicPr>
          <p:cNvPr id="14" name="図 13">
            <a:extLst>
              <a:ext uri="{FF2B5EF4-FFF2-40B4-BE49-F238E27FC236}">
                <a16:creationId xmlns:a16="http://schemas.microsoft.com/office/drawing/2014/main" id="{943AF504-BDC5-27C7-E587-1F127B63D0F1}"/>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t="23657" r="8056" b="33166"/>
          <a:stretch/>
        </p:blipFill>
        <p:spPr>
          <a:xfrm>
            <a:off x="3845653" y="2880836"/>
            <a:ext cx="3083845" cy="2244341"/>
          </a:xfrm>
          <a:prstGeom prst="rect">
            <a:avLst/>
          </a:prstGeom>
        </p:spPr>
      </p:pic>
    </p:spTree>
    <p:extLst>
      <p:ext uri="{BB962C8B-B14F-4D97-AF65-F5344CB8AC3E}">
        <p14:creationId xmlns:p14="http://schemas.microsoft.com/office/powerpoint/2010/main" val="1826360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9AEC19F-E827-7EAD-984D-74793A6D8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5" name="タイトル 1">
            <a:extLst>
              <a:ext uri="{FF2B5EF4-FFF2-40B4-BE49-F238E27FC236}">
                <a16:creationId xmlns:a16="http://schemas.microsoft.com/office/drawing/2014/main" id="{781C9752-BD0D-A84F-3F88-517DF856737F}"/>
              </a:ext>
            </a:extLst>
          </p:cNvPr>
          <p:cNvSpPr txBox="1">
            <a:spLocks/>
          </p:cNvSpPr>
          <p:nvPr/>
        </p:nvSpPr>
        <p:spPr>
          <a:xfrm>
            <a:off x="87084" y="1774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b="1" dirty="0">
                <a:solidFill>
                  <a:schemeClr val="bg1"/>
                </a:solidFill>
              </a:rPr>
              <a:t>学生証・在籍証明書は出るか？</a:t>
            </a:r>
            <a:endParaRPr lang="en-US" altLang="ja-JP" sz="4800" b="1" dirty="0">
              <a:solidFill>
                <a:schemeClr val="bg1"/>
              </a:solidFill>
            </a:endParaRPr>
          </a:p>
        </p:txBody>
      </p:sp>
      <p:pic>
        <p:nvPicPr>
          <p:cNvPr id="12" name="図 11">
            <a:extLst>
              <a:ext uri="{FF2B5EF4-FFF2-40B4-BE49-F238E27FC236}">
                <a16:creationId xmlns:a16="http://schemas.microsoft.com/office/drawing/2014/main" id="{612627CF-EA78-5D93-6753-EEA6361194BA}"/>
              </a:ext>
            </a:extLst>
          </p:cNvPr>
          <p:cNvPicPr>
            <a:picLocks noChangeAspect="1"/>
          </p:cNvPicPr>
          <p:nvPr/>
        </p:nvPicPr>
        <p:blipFill>
          <a:blip r:embed="rId3"/>
          <a:stretch>
            <a:fillRect/>
          </a:stretch>
        </p:blipFill>
        <p:spPr>
          <a:xfrm>
            <a:off x="7794171" y="1751950"/>
            <a:ext cx="4133886" cy="5106049"/>
          </a:xfrm>
          <a:prstGeom prst="rect">
            <a:avLst/>
          </a:prstGeom>
        </p:spPr>
      </p:pic>
      <p:sp>
        <p:nvSpPr>
          <p:cNvPr id="13" name="正方形/長方形 12">
            <a:extLst>
              <a:ext uri="{FF2B5EF4-FFF2-40B4-BE49-F238E27FC236}">
                <a16:creationId xmlns:a16="http://schemas.microsoft.com/office/drawing/2014/main" id="{FA656474-7BFC-A321-61C7-861F93F18069}"/>
              </a:ext>
            </a:extLst>
          </p:cNvPr>
          <p:cNvSpPr/>
          <p:nvPr/>
        </p:nvSpPr>
        <p:spPr>
          <a:xfrm>
            <a:off x="8055429" y="2989944"/>
            <a:ext cx="1277257" cy="317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E45BF411-A2C8-D22E-5CE5-F00DFC4B6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84" y="4503660"/>
            <a:ext cx="4133886" cy="2325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図 6">
            <a:extLst>
              <a:ext uri="{FF2B5EF4-FFF2-40B4-BE49-F238E27FC236}">
                <a16:creationId xmlns:a16="http://schemas.microsoft.com/office/drawing/2014/main" id="{CA975782-A4B1-0488-F5D4-AE5F5D185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950" y="1632634"/>
            <a:ext cx="5224849" cy="3287710"/>
          </a:xfrm>
          <a:prstGeom prst="rect">
            <a:avLst/>
          </a:prstGeom>
        </p:spPr>
      </p:pic>
      <p:sp>
        <p:nvSpPr>
          <p:cNvPr id="16" name="正方形/長方形 15">
            <a:extLst>
              <a:ext uri="{FF2B5EF4-FFF2-40B4-BE49-F238E27FC236}">
                <a16:creationId xmlns:a16="http://schemas.microsoft.com/office/drawing/2014/main" id="{8CD48CD9-C7E2-3874-578D-5F93F61C6FDA}"/>
              </a:ext>
            </a:extLst>
          </p:cNvPr>
          <p:cNvSpPr/>
          <p:nvPr/>
        </p:nvSpPr>
        <p:spPr>
          <a:xfrm>
            <a:off x="2364486" y="6444342"/>
            <a:ext cx="1277257" cy="154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ACA92BF-74C4-FB60-3C3B-51C7AE859BF9}"/>
              </a:ext>
            </a:extLst>
          </p:cNvPr>
          <p:cNvSpPr/>
          <p:nvPr/>
        </p:nvSpPr>
        <p:spPr>
          <a:xfrm>
            <a:off x="1072715" y="6088440"/>
            <a:ext cx="2120428" cy="301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5BAF3D5C-C371-596D-BD55-0F2D2635857F}"/>
              </a:ext>
            </a:extLst>
          </p:cNvPr>
          <p:cNvSpPr/>
          <p:nvPr/>
        </p:nvSpPr>
        <p:spPr>
          <a:xfrm>
            <a:off x="9573336" y="667768"/>
            <a:ext cx="2443655" cy="778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よくある質問</a:t>
            </a:r>
          </a:p>
        </p:txBody>
      </p:sp>
    </p:spTree>
    <p:extLst>
      <p:ext uri="{BB962C8B-B14F-4D97-AF65-F5344CB8AC3E}">
        <p14:creationId xmlns:p14="http://schemas.microsoft.com/office/powerpoint/2010/main" val="1262862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B6F4-6A87-EBC1-22E6-75FDC924436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CF4DF81-ECD2-AF3C-A1BD-814EBA564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275181"/>
            <a:ext cx="12192000" cy="6858000"/>
          </a:xfrm>
          <a:prstGeom prst="rect">
            <a:avLst/>
          </a:prstGeom>
        </p:spPr>
      </p:pic>
      <p:sp>
        <p:nvSpPr>
          <p:cNvPr id="2" name="タイトル 1">
            <a:extLst>
              <a:ext uri="{FF2B5EF4-FFF2-40B4-BE49-F238E27FC236}">
                <a16:creationId xmlns:a16="http://schemas.microsoft.com/office/drawing/2014/main" id="{6AC60D92-E39C-2E5A-4406-9F0264BD7151}"/>
              </a:ext>
            </a:extLst>
          </p:cNvPr>
          <p:cNvSpPr>
            <a:spLocks noGrp="1"/>
          </p:cNvSpPr>
          <p:nvPr>
            <p:ph type="title"/>
          </p:nvPr>
        </p:nvSpPr>
        <p:spPr>
          <a:xfrm>
            <a:off x="321278" y="406128"/>
            <a:ext cx="11382827" cy="1325563"/>
          </a:xfrm>
        </p:spPr>
        <p:txBody>
          <a:bodyPr>
            <a:normAutofit/>
          </a:bodyPr>
          <a:lstStyle/>
          <a:p>
            <a:r>
              <a:rPr lang="ja-JP" altLang="en-US" sz="4800" b="1" dirty="0">
                <a:solidFill>
                  <a:schemeClr val="bg1"/>
                </a:solidFill>
              </a:rPr>
              <a:t>課外活動はあるか？</a:t>
            </a:r>
            <a:endParaRPr lang="en-US" altLang="ja-JP" sz="4800" b="1" dirty="0">
              <a:solidFill>
                <a:schemeClr val="bg1"/>
              </a:solidFill>
            </a:endParaRPr>
          </a:p>
        </p:txBody>
      </p:sp>
      <p:sp>
        <p:nvSpPr>
          <p:cNvPr id="5" name="タイトル 1">
            <a:extLst>
              <a:ext uri="{FF2B5EF4-FFF2-40B4-BE49-F238E27FC236}">
                <a16:creationId xmlns:a16="http://schemas.microsoft.com/office/drawing/2014/main" id="{5E633A5F-8067-25A2-7008-BEFEC096419F}"/>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sp>
        <p:nvSpPr>
          <p:cNvPr id="8" name="コンテンツ プレースホルダー 2">
            <a:extLst>
              <a:ext uri="{FF2B5EF4-FFF2-40B4-BE49-F238E27FC236}">
                <a16:creationId xmlns:a16="http://schemas.microsoft.com/office/drawing/2014/main" id="{81ADBB38-671B-779D-3DE2-DF8B32D5FEC8}"/>
              </a:ext>
            </a:extLst>
          </p:cNvPr>
          <p:cNvSpPr txBox="1">
            <a:spLocks/>
          </p:cNvSpPr>
          <p:nvPr/>
        </p:nvSpPr>
        <p:spPr>
          <a:xfrm>
            <a:off x="915329" y="5283434"/>
            <a:ext cx="10515600" cy="11479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必ずしも、今の高校を辞める必要はありません</a:t>
            </a:r>
            <a:endParaRPr lang="en-US" altLang="ja-JP"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a:p>
            <a:pPr marL="0" indent="0" algn="ctr">
              <a:buFont typeface="Arial" panose="020B0604020202020204" pitchFamily="34" charset="0"/>
              <a:buNone/>
            </a:pPr>
            <a:r>
              <a:rPr lang="ja-JP" altLang="en-US"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二重学籍は出来ます</a:t>
            </a:r>
            <a:endParaRPr lang="en-US" altLang="ja-JP" sz="4400" b="1"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四角形: 角を丸くする 5">
            <a:extLst>
              <a:ext uri="{FF2B5EF4-FFF2-40B4-BE49-F238E27FC236}">
                <a16:creationId xmlns:a16="http://schemas.microsoft.com/office/drawing/2014/main" id="{C4727D34-56AC-60BC-A6A8-FD3D3229A7EF}"/>
              </a:ext>
            </a:extLst>
          </p:cNvPr>
          <p:cNvSpPr/>
          <p:nvPr/>
        </p:nvSpPr>
        <p:spPr>
          <a:xfrm>
            <a:off x="9637081" y="1005233"/>
            <a:ext cx="2443655" cy="778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よくある質問</a:t>
            </a:r>
          </a:p>
        </p:txBody>
      </p:sp>
      <p:sp>
        <p:nvSpPr>
          <p:cNvPr id="12" name="Title 1">
            <a:extLst>
              <a:ext uri="{FF2B5EF4-FFF2-40B4-BE49-F238E27FC236}">
                <a16:creationId xmlns:a16="http://schemas.microsoft.com/office/drawing/2014/main" id="{A601B3CC-69FD-DCF4-CF39-CBD40E1688C7}"/>
              </a:ext>
            </a:extLst>
          </p:cNvPr>
          <p:cNvSpPr txBox="1">
            <a:spLocks/>
          </p:cNvSpPr>
          <p:nvPr/>
        </p:nvSpPr>
        <p:spPr>
          <a:xfrm>
            <a:off x="1376104" y="2419814"/>
            <a:ext cx="7969451" cy="32594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10000"/>
              </a:lnSpc>
            </a:pPr>
            <a:r>
              <a:rPr lang="en-US" altLang="ja-JP" sz="3600" b="1" dirty="0">
                <a:solidFill>
                  <a:srgbClr val="002060"/>
                </a:solidFill>
                <a:latin typeface="HGP教科書体" panose="02020600000000000000" pitchFamily="18" charset="-128"/>
                <a:ea typeface="HGP教科書体" panose="02020600000000000000" pitchFamily="18" charset="-128"/>
              </a:rPr>
              <a:t>AJ</a:t>
            </a:r>
            <a:r>
              <a:rPr lang="ja-JP" altLang="en-US" sz="3600" b="1" dirty="0">
                <a:solidFill>
                  <a:srgbClr val="002060"/>
                </a:solidFill>
                <a:latin typeface="HGP教科書体" panose="02020600000000000000" pitchFamily="18" charset="-128"/>
                <a:ea typeface="HGP教科書体" panose="02020600000000000000" pitchFamily="18" charset="-128"/>
              </a:rPr>
              <a:t>インターナショナルアカデミーは</a:t>
            </a:r>
            <a:endParaRPr lang="en-US" altLang="ja-JP" sz="3600" b="1" dirty="0">
              <a:solidFill>
                <a:srgbClr val="002060"/>
              </a:solidFill>
              <a:latin typeface="HGP教科書体" panose="02020600000000000000" pitchFamily="18" charset="-128"/>
              <a:ea typeface="HGP教科書体" panose="02020600000000000000" pitchFamily="18" charset="-128"/>
            </a:endParaRPr>
          </a:p>
          <a:p>
            <a:pPr>
              <a:lnSpc>
                <a:spcPct val="110000"/>
              </a:lnSpc>
            </a:pPr>
            <a:r>
              <a:rPr lang="ja-JP" altLang="en-US" sz="3600" b="1" dirty="0">
                <a:solidFill>
                  <a:srgbClr val="002060"/>
                </a:solidFill>
                <a:latin typeface="HGP教科書体" panose="02020600000000000000" pitchFamily="18" charset="-128"/>
                <a:ea typeface="HGP教科書体" panose="02020600000000000000" pitchFamily="18" charset="-128"/>
              </a:rPr>
              <a:t>日本赤十字社・青少年赤十字に</a:t>
            </a:r>
            <a:endParaRPr lang="en-US" altLang="ja-JP" sz="3600" b="1" dirty="0">
              <a:solidFill>
                <a:srgbClr val="002060"/>
              </a:solidFill>
              <a:latin typeface="HGP教科書体" panose="02020600000000000000" pitchFamily="18" charset="-128"/>
              <a:ea typeface="HGP教科書体" panose="02020600000000000000" pitchFamily="18" charset="-128"/>
            </a:endParaRPr>
          </a:p>
          <a:p>
            <a:pPr>
              <a:lnSpc>
                <a:spcPct val="110000"/>
              </a:lnSpc>
            </a:pPr>
            <a:r>
              <a:rPr lang="ja-JP" altLang="en-US" sz="3600" b="1" dirty="0">
                <a:solidFill>
                  <a:srgbClr val="002060"/>
                </a:solidFill>
                <a:latin typeface="HGP教科書体" panose="02020600000000000000" pitchFamily="18" charset="-128"/>
                <a:ea typeface="HGP教科書体" panose="02020600000000000000" pitchFamily="18" charset="-128"/>
              </a:rPr>
              <a:t>加盟しています！</a:t>
            </a:r>
            <a:endParaRPr lang="en-US" altLang="ja-JP" sz="3600" b="1" dirty="0">
              <a:solidFill>
                <a:srgbClr val="002060"/>
              </a:solidFill>
              <a:latin typeface="HGP教科書体" panose="02020600000000000000" pitchFamily="18" charset="-128"/>
              <a:ea typeface="HGP教科書体" panose="02020600000000000000" pitchFamily="18" charset="-128"/>
            </a:endParaRPr>
          </a:p>
          <a:p>
            <a:pPr>
              <a:lnSpc>
                <a:spcPct val="110000"/>
              </a:lnSpc>
            </a:pPr>
            <a:r>
              <a:rPr lang="ja-JP" altLang="en-US" sz="3600" b="1" dirty="0">
                <a:solidFill>
                  <a:srgbClr val="002060"/>
                </a:solidFill>
                <a:latin typeface="HGP教科書体" panose="02020600000000000000" pitchFamily="18" charset="-128"/>
                <a:ea typeface="HGP教科書体" panose="02020600000000000000" pitchFamily="18" charset="-128"/>
              </a:rPr>
              <a:t>是非一緒にボランティア活動に</a:t>
            </a:r>
            <a:endParaRPr lang="en-US" altLang="ja-JP" sz="3600" b="1" dirty="0">
              <a:solidFill>
                <a:srgbClr val="002060"/>
              </a:solidFill>
              <a:latin typeface="HGP教科書体" panose="02020600000000000000" pitchFamily="18" charset="-128"/>
              <a:ea typeface="HGP教科書体" panose="02020600000000000000" pitchFamily="18" charset="-128"/>
            </a:endParaRPr>
          </a:p>
          <a:p>
            <a:pPr>
              <a:lnSpc>
                <a:spcPct val="110000"/>
              </a:lnSpc>
            </a:pPr>
            <a:r>
              <a:rPr lang="ja-JP" altLang="en-US" sz="3600" b="1" dirty="0">
                <a:solidFill>
                  <a:srgbClr val="002060"/>
                </a:solidFill>
                <a:latin typeface="HGP教科書体" panose="02020600000000000000" pitchFamily="18" charset="-128"/>
                <a:ea typeface="HGP教科書体" panose="02020600000000000000" pitchFamily="18" charset="-128"/>
              </a:rPr>
              <a:t>取り組んでいきましょう！</a:t>
            </a:r>
            <a:endParaRPr lang="en-US" altLang="ja-JP" sz="3600" b="1" dirty="0">
              <a:solidFill>
                <a:srgbClr val="002060"/>
              </a:solidFill>
              <a:latin typeface="HGP教科書体" panose="02020600000000000000" pitchFamily="18" charset="-128"/>
              <a:ea typeface="HGP教科書体" panose="02020600000000000000" pitchFamily="18" charset="-128"/>
            </a:endParaRPr>
          </a:p>
          <a:p>
            <a:pPr>
              <a:lnSpc>
                <a:spcPct val="110000"/>
              </a:lnSpc>
            </a:pPr>
            <a:r>
              <a:rPr lang="ja-JP" altLang="en-US" sz="4400" b="1" dirty="0">
                <a:solidFill>
                  <a:srgbClr val="002060"/>
                </a:solidFill>
                <a:latin typeface="HGP教科書体" panose="02020600000000000000" pitchFamily="18" charset="-128"/>
                <a:ea typeface="HGP教科書体" panose="02020600000000000000" pitchFamily="18" charset="-128"/>
              </a:rPr>
              <a:t>ＪＲＣ</a:t>
            </a:r>
            <a:r>
              <a:rPr lang="en-US" altLang="ja-JP" sz="4400" b="1" dirty="0">
                <a:solidFill>
                  <a:srgbClr val="002060"/>
                </a:solidFill>
                <a:latin typeface="HGP教科書体" panose="02020600000000000000" pitchFamily="18" charset="-128"/>
                <a:ea typeface="HGP教科書体" panose="02020600000000000000" pitchFamily="18" charset="-128"/>
              </a:rPr>
              <a:t>(Junior Red Cross)</a:t>
            </a:r>
            <a:r>
              <a:rPr lang="ja-JP" altLang="en-US" sz="4400" b="1" dirty="0">
                <a:solidFill>
                  <a:srgbClr val="002060"/>
                </a:solidFill>
                <a:latin typeface="HGP教科書体" panose="02020600000000000000" pitchFamily="18" charset="-128"/>
                <a:ea typeface="HGP教科書体" panose="02020600000000000000" pitchFamily="18" charset="-128"/>
              </a:rPr>
              <a:t>部 </a:t>
            </a:r>
          </a:p>
        </p:txBody>
      </p:sp>
      <p:pic>
        <p:nvPicPr>
          <p:cNvPr id="13" name="Picture 7">
            <a:extLst>
              <a:ext uri="{FF2B5EF4-FFF2-40B4-BE49-F238E27FC236}">
                <a16:creationId xmlns:a16="http://schemas.microsoft.com/office/drawing/2014/main" id="{99F4DE47-65A9-5D8C-470D-F7040E5E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78" y="2784234"/>
            <a:ext cx="1797400" cy="1797400"/>
          </a:xfrm>
          <a:prstGeom prst="rect">
            <a:avLst/>
          </a:prstGeom>
        </p:spPr>
      </p:pic>
      <p:sp>
        <p:nvSpPr>
          <p:cNvPr id="3" name="コンテンツ プレースホルダー 2">
            <a:extLst>
              <a:ext uri="{FF2B5EF4-FFF2-40B4-BE49-F238E27FC236}">
                <a16:creationId xmlns:a16="http://schemas.microsoft.com/office/drawing/2014/main" id="{9A8706B3-CA72-91C6-442B-D1B536BDFFF6}"/>
              </a:ext>
            </a:extLst>
          </p:cNvPr>
          <p:cNvSpPr>
            <a:spLocks noGrp="1"/>
          </p:cNvSpPr>
          <p:nvPr>
            <p:ph idx="1"/>
          </p:nvPr>
        </p:nvSpPr>
        <p:spPr>
          <a:xfrm>
            <a:off x="500076" y="5791618"/>
            <a:ext cx="7969451" cy="1279525"/>
          </a:xfrm>
        </p:spPr>
        <p:txBody>
          <a:bodyPr>
            <a:normAutofit/>
          </a:bodyPr>
          <a:lstStyle/>
          <a:p>
            <a:pPr marL="0" indent="0">
              <a:buNone/>
            </a:pPr>
            <a:r>
              <a:rPr lang="ja-JP" altLang="en-US" sz="4000" dirty="0">
                <a:solidFill>
                  <a:srgbClr val="FF0000"/>
                </a:solidFill>
              </a:rPr>
              <a:t>国際交流を軸に活動していきます</a:t>
            </a:r>
            <a:endParaRPr kumimoji="1" lang="ja-JP" altLang="en-US" sz="4000" dirty="0">
              <a:solidFill>
                <a:srgbClr val="FF0000"/>
              </a:solidFill>
            </a:endParaRPr>
          </a:p>
        </p:txBody>
      </p:sp>
      <p:pic>
        <p:nvPicPr>
          <p:cNvPr id="7" name="図 6">
            <a:extLst>
              <a:ext uri="{FF2B5EF4-FFF2-40B4-BE49-F238E27FC236}">
                <a16:creationId xmlns:a16="http://schemas.microsoft.com/office/drawing/2014/main" id="{723F6025-5831-AC3E-B6DC-63EFCA942726}"/>
              </a:ext>
            </a:extLst>
          </p:cNvPr>
          <p:cNvPicPr>
            <a:picLocks noChangeAspect="1"/>
          </p:cNvPicPr>
          <p:nvPr/>
        </p:nvPicPr>
        <p:blipFill>
          <a:blip r:embed="rId5"/>
          <a:stretch>
            <a:fillRect/>
          </a:stretch>
        </p:blipFill>
        <p:spPr>
          <a:xfrm>
            <a:off x="8580791" y="3179032"/>
            <a:ext cx="3499945" cy="3631038"/>
          </a:xfrm>
          <a:prstGeom prst="rect">
            <a:avLst/>
          </a:prstGeom>
        </p:spPr>
      </p:pic>
      <p:pic>
        <p:nvPicPr>
          <p:cNvPr id="10" name="図 9">
            <a:extLst>
              <a:ext uri="{FF2B5EF4-FFF2-40B4-BE49-F238E27FC236}">
                <a16:creationId xmlns:a16="http://schemas.microsoft.com/office/drawing/2014/main" id="{93E26C57-E4D5-0366-B64D-A47DA789074A}"/>
              </a:ext>
            </a:extLst>
          </p:cNvPr>
          <p:cNvPicPr>
            <a:picLocks noChangeAspect="1"/>
          </p:cNvPicPr>
          <p:nvPr/>
        </p:nvPicPr>
        <p:blipFill>
          <a:blip r:embed="rId6"/>
          <a:stretch>
            <a:fillRect/>
          </a:stretch>
        </p:blipFill>
        <p:spPr>
          <a:xfrm>
            <a:off x="8630278" y="2129168"/>
            <a:ext cx="3499945" cy="917669"/>
          </a:xfrm>
          <a:prstGeom prst="rect">
            <a:avLst/>
          </a:prstGeom>
        </p:spPr>
      </p:pic>
    </p:spTree>
    <p:extLst>
      <p:ext uri="{BB962C8B-B14F-4D97-AF65-F5344CB8AC3E}">
        <p14:creationId xmlns:p14="http://schemas.microsoft.com/office/powerpoint/2010/main" val="667464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B6F4-6A87-EBC1-22E6-75FDC924436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CF4DF81-ECD2-AF3C-A1BD-814EBA564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04172" y="0"/>
            <a:ext cx="12313490" cy="6858000"/>
          </a:xfrm>
          <a:prstGeom prst="rect">
            <a:avLst/>
          </a:prstGeom>
        </p:spPr>
      </p:pic>
      <p:sp>
        <p:nvSpPr>
          <p:cNvPr id="2" name="タイトル 1">
            <a:extLst>
              <a:ext uri="{FF2B5EF4-FFF2-40B4-BE49-F238E27FC236}">
                <a16:creationId xmlns:a16="http://schemas.microsoft.com/office/drawing/2014/main" id="{6AC60D92-E39C-2E5A-4406-9F0264BD7151}"/>
              </a:ext>
            </a:extLst>
          </p:cNvPr>
          <p:cNvSpPr>
            <a:spLocks noGrp="1"/>
          </p:cNvSpPr>
          <p:nvPr>
            <p:ph type="title"/>
          </p:nvPr>
        </p:nvSpPr>
        <p:spPr>
          <a:xfrm>
            <a:off x="215901" y="151879"/>
            <a:ext cx="11382827" cy="1325563"/>
          </a:xfrm>
        </p:spPr>
        <p:txBody>
          <a:bodyPr>
            <a:normAutofit/>
          </a:bodyPr>
          <a:lstStyle/>
          <a:p>
            <a:r>
              <a:rPr lang="ja-JP" altLang="en-US" sz="4800" b="1" dirty="0">
                <a:solidFill>
                  <a:schemeClr val="bg1"/>
                </a:solidFill>
              </a:rPr>
              <a:t>課外活動　－青少年赤十字－</a:t>
            </a:r>
            <a:endParaRPr lang="en-US" altLang="ja-JP" sz="4800" b="1" dirty="0">
              <a:solidFill>
                <a:schemeClr val="bg1"/>
              </a:solidFill>
            </a:endParaRPr>
          </a:p>
        </p:txBody>
      </p:sp>
      <p:sp>
        <p:nvSpPr>
          <p:cNvPr id="5" name="タイトル 1">
            <a:extLst>
              <a:ext uri="{FF2B5EF4-FFF2-40B4-BE49-F238E27FC236}">
                <a16:creationId xmlns:a16="http://schemas.microsoft.com/office/drawing/2014/main" id="{5E633A5F-8067-25A2-7008-BEFEC096419F}"/>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sp>
        <p:nvSpPr>
          <p:cNvPr id="8" name="コンテンツ プレースホルダー 2">
            <a:extLst>
              <a:ext uri="{FF2B5EF4-FFF2-40B4-BE49-F238E27FC236}">
                <a16:creationId xmlns:a16="http://schemas.microsoft.com/office/drawing/2014/main" id="{81ADBB38-671B-779D-3DE2-DF8B32D5FEC8}"/>
              </a:ext>
            </a:extLst>
          </p:cNvPr>
          <p:cNvSpPr txBox="1">
            <a:spLocks/>
          </p:cNvSpPr>
          <p:nvPr/>
        </p:nvSpPr>
        <p:spPr>
          <a:xfrm>
            <a:off x="915329" y="5283434"/>
            <a:ext cx="10515600" cy="11479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必ずしも、今の高校を辞める必要はありません</a:t>
            </a:r>
            <a:endParaRPr lang="en-US" altLang="ja-JP"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a:p>
            <a:pPr marL="0" indent="0" algn="ctr">
              <a:buFont typeface="Arial" panose="020B0604020202020204" pitchFamily="34" charset="0"/>
              <a:buNone/>
            </a:pPr>
            <a:r>
              <a:rPr lang="ja-JP" altLang="en-US"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二重学籍は出来ます</a:t>
            </a:r>
            <a:endParaRPr lang="en-US" altLang="ja-JP" sz="4400" b="1"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3" name="Picture 7">
            <a:extLst>
              <a:ext uri="{FF2B5EF4-FFF2-40B4-BE49-F238E27FC236}">
                <a16:creationId xmlns:a16="http://schemas.microsoft.com/office/drawing/2014/main" id="{99F4DE47-65A9-5D8C-470D-F7040E5E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840" y="273107"/>
            <a:ext cx="1149623" cy="1149623"/>
          </a:xfrm>
          <a:prstGeom prst="rect">
            <a:avLst/>
          </a:prstGeom>
        </p:spPr>
      </p:pic>
      <p:pic>
        <p:nvPicPr>
          <p:cNvPr id="3" name="コンテンツ プレースホルダー 12" descr="屋内, 天井, 部屋, 民衆 が含まれている画像&#10;&#10;自動的に生成された説明">
            <a:extLst>
              <a:ext uri="{FF2B5EF4-FFF2-40B4-BE49-F238E27FC236}">
                <a16:creationId xmlns:a16="http://schemas.microsoft.com/office/drawing/2014/main" id="{492771B4-9D94-120E-8F70-4C24FC281D5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153928" y="1832252"/>
            <a:ext cx="4914588" cy="3685942"/>
          </a:xfrm>
          <a:prstGeom prst="rect">
            <a:avLst/>
          </a:prstGeom>
          <a:ln>
            <a:noFill/>
          </a:ln>
          <a:effectLst>
            <a:softEdge rad="112500"/>
          </a:effectLst>
        </p:spPr>
      </p:pic>
      <p:pic>
        <p:nvPicPr>
          <p:cNvPr id="6" name="図 5" descr="部屋に集まっている人たち&#10;&#10;自動的に生成された説明">
            <a:extLst>
              <a:ext uri="{FF2B5EF4-FFF2-40B4-BE49-F238E27FC236}">
                <a16:creationId xmlns:a16="http://schemas.microsoft.com/office/drawing/2014/main" id="{7A2E0CBC-A786-B6C8-B36A-9D0B10017E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17645"/>
            <a:ext cx="7177548" cy="4037371"/>
          </a:xfrm>
          <a:prstGeom prst="rect">
            <a:avLst/>
          </a:prstGeom>
          <a:ln>
            <a:noFill/>
          </a:ln>
          <a:effectLst>
            <a:softEdge rad="112500"/>
          </a:effectLst>
        </p:spPr>
      </p:pic>
      <p:sp>
        <p:nvSpPr>
          <p:cNvPr id="14" name="楕円 13">
            <a:extLst>
              <a:ext uri="{FF2B5EF4-FFF2-40B4-BE49-F238E27FC236}">
                <a16:creationId xmlns:a16="http://schemas.microsoft.com/office/drawing/2014/main" id="{D6C53197-F7B7-79B1-F8B9-232D8663859A}"/>
              </a:ext>
            </a:extLst>
          </p:cNvPr>
          <p:cNvSpPr/>
          <p:nvPr/>
        </p:nvSpPr>
        <p:spPr>
          <a:xfrm>
            <a:off x="3588774" y="3001678"/>
            <a:ext cx="351099" cy="36590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楕円 14">
            <a:extLst>
              <a:ext uri="{FF2B5EF4-FFF2-40B4-BE49-F238E27FC236}">
                <a16:creationId xmlns:a16="http://schemas.microsoft.com/office/drawing/2014/main" id="{1677AD89-15F7-040F-31B0-0B9FA06147ED}"/>
              </a:ext>
            </a:extLst>
          </p:cNvPr>
          <p:cNvSpPr/>
          <p:nvPr/>
        </p:nvSpPr>
        <p:spPr>
          <a:xfrm>
            <a:off x="5731764" y="3444064"/>
            <a:ext cx="252347" cy="24826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楕円 15">
            <a:extLst>
              <a:ext uri="{FF2B5EF4-FFF2-40B4-BE49-F238E27FC236}">
                <a16:creationId xmlns:a16="http://schemas.microsoft.com/office/drawing/2014/main" id="{449286F3-9211-CD5A-49D2-F8C37D2370DB}"/>
              </a:ext>
            </a:extLst>
          </p:cNvPr>
          <p:cNvSpPr/>
          <p:nvPr/>
        </p:nvSpPr>
        <p:spPr>
          <a:xfrm>
            <a:off x="5097086" y="3631188"/>
            <a:ext cx="252347" cy="24826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051BCE63-A548-C255-CB74-82D116C455F4}"/>
              </a:ext>
            </a:extLst>
          </p:cNvPr>
          <p:cNvSpPr/>
          <p:nvPr/>
        </p:nvSpPr>
        <p:spPr>
          <a:xfrm>
            <a:off x="6454656" y="3544924"/>
            <a:ext cx="252347" cy="24826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 name="図 19">
            <a:extLst>
              <a:ext uri="{FF2B5EF4-FFF2-40B4-BE49-F238E27FC236}">
                <a16:creationId xmlns:a16="http://schemas.microsoft.com/office/drawing/2014/main" id="{0EB88D30-AD1E-E39A-74F9-DC193DAC9C3F}"/>
              </a:ext>
            </a:extLst>
          </p:cNvPr>
          <p:cNvPicPr>
            <a:picLocks noChangeAspect="1"/>
          </p:cNvPicPr>
          <p:nvPr/>
        </p:nvPicPr>
        <p:blipFill rotWithShape="1">
          <a:blip r:embed="rId7"/>
          <a:srcRect l="14753" t="16550" r="75791" b="25986"/>
          <a:stretch/>
        </p:blipFill>
        <p:spPr>
          <a:xfrm>
            <a:off x="0" y="5912427"/>
            <a:ext cx="12192000" cy="952413"/>
          </a:xfrm>
          <a:prstGeom prst="rect">
            <a:avLst/>
          </a:prstGeom>
        </p:spPr>
      </p:pic>
      <p:pic>
        <p:nvPicPr>
          <p:cNvPr id="19" name="図 18">
            <a:extLst>
              <a:ext uri="{FF2B5EF4-FFF2-40B4-BE49-F238E27FC236}">
                <a16:creationId xmlns:a16="http://schemas.microsoft.com/office/drawing/2014/main" id="{623CB384-F277-2C93-7BD7-FFADBB65A05A}"/>
              </a:ext>
            </a:extLst>
          </p:cNvPr>
          <p:cNvPicPr>
            <a:picLocks noChangeAspect="1"/>
          </p:cNvPicPr>
          <p:nvPr/>
        </p:nvPicPr>
        <p:blipFill>
          <a:blip r:embed="rId8"/>
          <a:srcRect t="85077"/>
          <a:stretch/>
        </p:blipFill>
        <p:spPr>
          <a:xfrm>
            <a:off x="8224707" y="5142219"/>
            <a:ext cx="3586758" cy="767343"/>
          </a:xfrm>
          <a:prstGeom prst="rect">
            <a:avLst/>
          </a:prstGeom>
          <a:ln>
            <a:noFill/>
          </a:ln>
          <a:effectLst>
            <a:softEdge rad="112500"/>
          </a:effectLst>
        </p:spPr>
      </p:pic>
      <p:pic>
        <p:nvPicPr>
          <p:cNvPr id="7" name="図 6">
            <a:extLst>
              <a:ext uri="{FF2B5EF4-FFF2-40B4-BE49-F238E27FC236}">
                <a16:creationId xmlns:a16="http://schemas.microsoft.com/office/drawing/2014/main" id="{9C6692E9-097A-8E78-28F2-87769620FD7E}"/>
              </a:ext>
            </a:extLst>
          </p:cNvPr>
          <p:cNvPicPr>
            <a:picLocks noChangeAspect="1"/>
          </p:cNvPicPr>
          <p:nvPr/>
        </p:nvPicPr>
        <p:blipFill>
          <a:blip r:embed="rId9"/>
          <a:stretch>
            <a:fillRect/>
          </a:stretch>
        </p:blipFill>
        <p:spPr>
          <a:xfrm>
            <a:off x="4844463" y="3257400"/>
            <a:ext cx="3328158" cy="3519249"/>
          </a:xfrm>
          <a:prstGeom prst="rect">
            <a:avLst/>
          </a:prstGeom>
          <a:ln>
            <a:noFill/>
          </a:ln>
          <a:effectLst>
            <a:softEdge rad="112500"/>
          </a:effectLst>
        </p:spPr>
      </p:pic>
    </p:spTree>
    <p:extLst>
      <p:ext uri="{BB962C8B-B14F-4D97-AF65-F5344CB8AC3E}">
        <p14:creationId xmlns:p14="http://schemas.microsoft.com/office/powerpoint/2010/main" val="3194358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1C1C2FFD-A4C8-7773-11D9-43E109A7E1FF}"/>
              </a:ext>
            </a:extLst>
          </p:cNvPr>
          <p:cNvPicPr>
            <a:picLocks noChangeAspect="1"/>
          </p:cNvPicPr>
          <p:nvPr/>
        </p:nvPicPr>
        <p:blipFill>
          <a:blip r:embed="rId2"/>
          <a:stretch>
            <a:fillRect/>
          </a:stretch>
        </p:blipFill>
        <p:spPr>
          <a:xfrm>
            <a:off x="2726422" y="-6955"/>
            <a:ext cx="7715435" cy="6871910"/>
          </a:xfrm>
          <a:prstGeom prst="rect">
            <a:avLst/>
          </a:prstGeom>
        </p:spPr>
      </p:pic>
    </p:spTree>
    <p:extLst>
      <p:ext uri="{BB962C8B-B14F-4D97-AF65-F5344CB8AC3E}">
        <p14:creationId xmlns:p14="http://schemas.microsoft.com/office/powerpoint/2010/main" val="2117797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B6F4-6A87-EBC1-22E6-75FDC924436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CF4DF81-ECD2-AF3C-A1BD-814EBA564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275181"/>
            <a:ext cx="12192000" cy="6858000"/>
          </a:xfrm>
          <a:prstGeom prst="rect">
            <a:avLst/>
          </a:prstGeom>
        </p:spPr>
      </p:pic>
      <p:sp>
        <p:nvSpPr>
          <p:cNvPr id="2" name="タイトル 1">
            <a:extLst>
              <a:ext uri="{FF2B5EF4-FFF2-40B4-BE49-F238E27FC236}">
                <a16:creationId xmlns:a16="http://schemas.microsoft.com/office/drawing/2014/main" id="{6AC60D92-E39C-2E5A-4406-9F0264BD7151}"/>
              </a:ext>
            </a:extLst>
          </p:cNvPr>
          <p:cNvSpPr>
            <a:spLocks noGrp="1"/>
          </p:cNvSpPr>
          <p:nvPr>
            <p:ph type="title"/>
          </p:nvPr>
        </p:nvSpPr>
        <p:spPr>
          <a:xfrm>
            <a:off x="321278" y="406128"/>
            <a:ext cx="11382827" cy="1325563"/>
          </a:xfrm>
        </p:spPr>
        <p:txBody>
          <a:bodyPr>
            <a:normAutofit/>
          </a:bodyPr>
          <a:lstStyle/>
          <a:p>
            <a:r>
              <a:rPr lang="ja-JP" altLang="en-US" sz="4800" b="1" dirty="0">
                <a:solidFill>
                  <a:schemeClr val="bg1"/>
                </a:solidFill>
              </a:rPr>
              <a:t>課外活動はあるか？</a:t>
            </a:r>
            <a:endParaRPr lang="en-US" altLang="ja-JP" sz="4800" b="1" dirty="0">
              <a:solidFill>
                <a:schemeClr val="bg1"/>
              </a:solidFill>
            </a:endParaRPr>
          </a:p>
        </p:txBody>
      </p:sp>
      <p:sp>
        <p:nvSpPr>
          <p:cNvPr id="5" name="タイトル 1">
            <a:extLst>
              <a:ext uri="{FF2B5EF4-FFF2-40B4-BE49-F238E27FC236}">
                <a16:creationId xmlns:a16="http://schemas.microsoft.com/office/drawing/2014/main" id="{5E633A5F-8067-25A2-7008-BEFEC096419F}"/>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sp>
        <p:nvSpPr>
          <p:cNvPr id="8" name="コンテンツ プレースホルダー 2">
            <a:extLst>
              <a:ext uri="{FF2B5EF4-FFF2-40B4-BE49-F238E27FC236}">
                <a16:creationId xmlns:a16="http://schemas.microsoft.com/office/drawing/2014/main" id="{81ADBB38-671B-779D-3DE2-DF8B32D5FEC8}"/>
              </a:ext>
            </a:extLst>
          </p:cNvPr>
          <p:cNvSpPr txBox="1">
            <a:spLocks/>
          </p:cNvSpPr>
          <p:nvPr/>
        </p:nvSpPr>
        <p:spPr>
          <a:xfrm>
            <a:off x="915329" y="5283434"/>
            <a:ext cx="10515600" cy="11479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必ずしも、今の高校を辞める必要はありません</a:t>
            </a:r>
            <a:endParaRPr lang="en-US" altLang="ja-JP"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a:p>
            <a:pPr marL="0" indent="0" algn="ctr">
              <a:buFont typeface="Arial" panose="020B0604020202020204" pitchFamily="34" charset="0"/>
              <a:buNone/>
            </a:pPr>
            <a:r>
              <a:rPr lang="ja-JP" altLang="en-US" sz="4400" b="1"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二重学籍は出来ます</a:t>
            </a:r>
            <a:endParaRPr lang="en-US" altLang="ja-JP" sz="4400" b="1"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3" name="Picture 7">
            <a:extLst>
              <a:ext uri="{FF2B5EF4-FFF2-40B4-BE49-F238E27FC236}">
                <a16:creationId xmlns:a16="http://schemas.microsoft.com/office/drawing/2014/main" id="{99F4DE47-65A9-5D8C-470D-F7040E5E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793" y="340654"/>
            <a:ext cx="1456510" cy="1456510"/>
          </a:xfrm>
          <a:prstGeom prst="rect">
            <a:avLst/>
          </a:prstGeom>
        </p:spPr>
      </p:pic>
      <p:pic>
        <p:nvPicPr>
          <p:cNvPr id="17" name="図 16">
            <a:extLst>
              <a:ext uri="{FF2B5EF4-FFF2-40B4-BE49-F238E27FC236}">
                <a16:creationId xmlns:a16="http://schemas.microsoft.com/office/drawing/2014/main" id="{77ECF1B3-B6E5-3442-C60E-0203BFB4B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968" y="2988473"/>
            <a:ext cx="3347151" cy="4109480"/>
          </a:xfrm>
          <a:prstGeom prst="rect">
            <a:avLst/>
          </a:prstGeom>
          <a:ln>
            <a:noFill/>
          </a:ln>
          <a:effectLst>
            <a:softEdge rad="112500"/>
          </a:effectLst>
        </p:spPr>
      </p:pic>
      <p:pic>
        <p:nvPicPr>
          <p:cNvPr id="18" name="図 17">
            <a:extLst>
              <a:ext uri="{FF2B5EF4-FFF2-40B4-BE49-F238E27FC236}">
                <a16:creationId xmlns:a16="http://schemas.microsoft.com/office/drawing/2014/main" id="{6AD19784-CED8-31CE-15A8-DE4856662909}"/>
              </a:ext>
            </a:extLst>
          </p:cNvPr>
          <p:cNvPicPr>
            <a:picLocks noChangeAspect="1"/>
          </p:cNvPicPr>
          <p:nvPr/>
        </p:nvPicPr>
        <p:blipFill rotWithShape="1">
          <a:blip r:embed="rId6">
            <a:extLst>
              <a:ext uri="{28A0092B-C50C-407E-A947-70E740481C1C}">
                <a14:useLocalDpi xmlns:a14="http://schemas.microsoft.com/office/drawing/2010/main" val="0"/>
              </a:ext>
            </a:extLst>
          </a:blip>
          <a:srcRect t="16168"/>
          <a:stretch/>
        </p:blipFill>
        <p:spPr>
          <a:xfrm>
            <a:off x="17920" y="1918113"/>
            <a:ext cx="4734295" cy="2976626"/>
          </a:xfrm>
          <a:prstGeom prst="rect">
            <a:avLst/>
          </a:prstGeom>
          <a:ln>
            <a:noFill/>
          </a:ln>
          <a:effectLst>
            <a:softEdge rad="112500"/>
          </a:effectLst>
        </p:spPr>
      </p:pic>
      <p:pic>
        <p:nvPicPr>
          <p:cNvPr id="22" name="図 21">
            <a:extLst>
              <a:ext uri="{FF2B5EF4-FFF2-40B4-BE49-F238E27FC236}">
                <a16:creationId xmlns:a16="http://schemas.microsoft.com/office/drawing/2014/main" id="{21E5BEF9-9198-CFAE-0BFF-FC9BD04FD5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9341" y="4185029"/>
            <a:ext cx="2210616" cy="2948152"/>
          </a:xfrm>
          <a:prstGeom prst="rect">
            <a:avLst/>
          </a:prstGeom>
          <a:ln>
            <a:noFill/>
          </a:ln>
          <a:effectLst>
            <a:softEdge rad="112500"/>
          </a:effectLst>
        </p:spPr>
      </p:pic>
      <p:pic>
        <p:nvPicPr>
          <p:cNvPr id="24" name="図 23">
            <a:extLst>
              <a:ext uri="{FF2B5EF4-FFF2-40B4-BE49-F238E27FC236}">
                <a16:creationId xmlns:a16="http://schemas.microsoft.com/office/drawing/2014/main" id="{3B025557-A121-46F6-D177-228879963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9403" y="2055541"/>
            <a:ext cx="3830182" cy="4802459"/>
          </a:xfrm>
          <a:prstGeom prst="rect">
            <a:avLst/>
          </a:prstGeom>
          <a:ln>
            <a:noFill/>
          </a:ln>
          <a:effectLst>
            <a:softEdge rad="112500"/>
          </a:effectLst>
        </p:spPr>
      </p:pic>
      <p:pic>
        <p:nvPicPr>
          <p:cNvPr id="25" name="図 24">
            <a:extLst>
              <a:ext uri="{FF2B5EF4-FFF2-40B4-BE49-F238E27FC236}">
                <a16:creationId xmlns:a16="http://schemas.microsoft.com/office/drawing/2014/main" id="{E0ABC17C-6B62-E8A6-AD6C-C73C3B6529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54344">
            <a:off x="8124024" y="1371272"/>
            <a:ext cx="4294539" cy="5722747"/>
          </a:xfrm>
          <a:prstGeom prst="rect">
            <a:avLst/>
          </a:prstGeom>
        </p:spPr>
      </p:pic>
      <p:sp>
        <p:nvSpPr>
          <p:cNvPr id="26" name="Title 1">
            <a:extLst>
              <a:ext uri="{FF2B5EF4-FFF2-40B4-BE49-F238E27FC236}">
                <a16:creationId xmlns:a16="http://schemas.microsoft.com/office/drawing/2014/main" id="{7A393728-1E26-BCD7-0FA8-FDB0F61A2D7B}"/>
              </a:ext>
            </a:extLst>
          </p:cNvPr>
          <p:cNvSpPr txBox="1">
            <a:spLocks/>
          </p:cNvSpPr>
          <p:nvPr/>
        </p:nvSpPr>
        <p:spPr>
          <a:xfrm>
            <a:off x="207538" y="1232744"/>
            <a:ext cx="7969451" cy="6608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10000"/>
              </a:lnSpc>
            </a:pPr>
            <a:r>
              <a:rPr lang="ja-JP" altLang="en-US" sz="3600" b="1" dirty="0">
                <a:solidFill>
                  <a:schemeClr val="bg1"/>
                </a:solidFill>
                <a:latin typeface="HGP教科書体" panose="02020600000000000000" pitchFamily="18" charset="-128"/>
                <a:ea typeface="HGP教科書体" panose="02020600000000000000" pitchFamily="18" charset="-128"/>
              </a:rPr>
              <a:t>海外ボランティアを紹介</a:t>
            </a:r>
            <a:endParaRPr lang="en-US" altLang="ja-JP" sz="3600" b="1" dirty="0">
              <a:solidFill>
                <a:schemeClr val="bg1"/>
              </a:solidFill>
              <a:latin typeface="HGP教科書体" panose="02020600000000000000" pitchFamily="18" charset="-128"/>
              <a:ea typeface="HGP教科書体" panose="02020600000000000000" pitchFamily="18" charset="-128"/>
            </a:endParaRPr>
          </a:p>
        </p:txBody>
      </p:sp>
    </p:spTree>
    <p:extLst>
      <p:ext uri="{BB962C8B-B14F-4D97-AF65-F5344CB8AC3E}">
        <p14:creationId xmlns:p14="http://schemas.microsoft.com/office/powerpoint/2010/main" val="1678266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AD47E-445C-8F99-EF57-35558518BC8E}"/>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37DB6DF-23A6-B845-8E49-9F2CED857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275181"/>
            <a:ext cx="12192000" cy="6858000"/>
          </a:xfrm>
          <a:prstGeom prst="rect">
            <a:avLst/>
          </a:prstGeom>
        </p:spPr>
      </p:pic>
      <p:sp>
        <p:nvSpPr>
          <p:cNvPr id="2" name="タイトル 1">
            <a:extLst>
              <a:ext uri="{FF2B5EF4-FFF2-40B4-BE49-F238E27FC236}">
                <a16:creationId xmlns:a16="http://schemas.microsoft.com/office/drawing/2014/main" id="{E425C92C-6DB5-86CB-0DB4-8AEBB25F3FAF}"/>
              </a:ext>
            </a:extLst>
          </p:cNvPr>
          <p:cNvSpPr>
            <a:spLocks noGrp="1"/>
          </p:cNvSpPr>
          <p:nvPr>
            <p:ph type="title"/>
          </p:nvPr>
        </p:nvSpPr>
        <p:spPr>
          <a:xfrm>
            <a:off x="321278" y="406128"/>
            <a:ext cx="11382827" cy="1325563"/>
          </a:xfrm>
        </p:spPr>
        <p:txBody>
          <a:bodyPr>
            <a:normAutofit/>
          </a:bodyPr>
          <a:lstStyle/>
          <a:p>
            <a:r>
              <a:rPr lang="ja-JP" altLang="en-US" sz="4800" b="1" dirty="0">
                <a:solidFill>
                  <a:schemeClr val="bg1"/>
                </a:solidFill>
              </a:rPr>
              <a:t>留学生交流会</a:t>
            </a:r>
            <a:endParaRPr lang="en-US" altLang="ja-JP" sz="4800" b="1" dirty="0">
              <a:solidFill>
                <a:schemeClr val="bg1"/>
              </a:solidFill>
            </a:endParaRPr>
          </a:p>
        </p:txBody>
      </p:sp>
      <p:sp>
        <p:nvSpPr>
          <p:cNvPr id="5" name="タイトル 1">
            <a:extLst>
              <a:ext uri="{FF2B5EF4-FFF2-40B4-BE49-F238E27FC236}">
                <a16:creationId xmlns:a16="http://schemas.microsoft.com/office/drawing/2014/main" id="{40F53CC3-FF03-0439-FF4A-BE329BD228C8}"/>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sp>
        <p:nvSpPr>
          <p:cNvPr id="26" name="Title 1">
            <a:extLst>
              <a:ext uri="{FF2B5EF4-FFF2-40B4-BE49-F238E27FC236}">
                <a16:creationId xmlns:a16="http://schemas.microsoft.com/office/drawing/2014/main" id="{D04C02E9-463C-8E2F-7354-3DA94C51D643}"/>
              </a:ext>
            </a:extLst>
          </p:cNvPr>
          <p:cNvSpPr txBox="1">
            <a:spLocks/>
          </p:cNvSpPr>
          <p:nvPr/>
        </p:nvSpPr>
        <p:spPr>
          <a:xfrm>
            <a:off x="207538" y="1232744"/>
            <a:ext cx="7969451" cy="6608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10000"/>
              </a:lnSpc>
            </a:pPr>
            <a:r>
              <a:rPr lang="en-US" altLang="ja-JP" sz="3600" b="1" dirty="0">
                <a:solidFill>
                  <a:schemeClr val="bg1"/>
                </a:solidFill>
                <a:latin typeface="HGP教科書体" panose="02020600000000000000" pitchFamily="18" charset="-128"/>
                <a:ea typeface="HGP教科書体" panose="02020600000000000000" pitchFamily="18" charset="-128"/>
              </a:rPr>
              <a:t>NPO</a:t>
            </a:r>
            <a:r>
              <a:rPr lang="ja-JP" altLang="en-US" sz="3600" b="1" dirty="0">
                <a:solidFill>
                  <a:schemeClr val="bg1"/>
                </a:solidFill>
                <a:latin typeface="HGP教科書体" panose="02020600000000000000" pitchFamily="18" charset="-128"/>
                <a:ea typeface="HGP教科書体" panose="02020600000000000000" pitchFamily="18" charset="-128"/>
              </a:rPr>
              <a:t>留学協会主催</a:t>
            </a:r>
            <a:endParaRPr lang="en-US" altLang="ja-JP" sz="3600" b="1" dirty="0">
              <a:solidFill>
                <a:schemeClr val="bg1"/>
              </a:solidFill>
              <a:latin typeface="HGP教科書体" panose="02020600000000000000" pitchFamily="18" charset="-128"/>
              <a:ea typeface="HGP教科書体" panose="02020600000000000000" pitchFamily="18" charset="-128"/>
            </a:endParaRPr>
          </a:p>
        </p:txBody>
      </p:sp>
      <p:pic>
        <p:nvPicPr>
          <p:cNvPr id="3" name="図 2" descr="写真, 人, ポーズ, 男 が含まれている画像&#10;&#10;自動的に生成された説明">
            <a:extLst>
              <a:ext uri="{FF2B5EF4-FFF2-40B4-BE49-F238E27FC236}">
                <a16:creationId xmlns:a16="http://schemas.microsoft.com/office/drawing/2014/main" id="{392E5EEE-BCA1-E4F6-F13C-601F7DFFF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02" y="2144774"/>
            <a:ext cx="4923119" cy="3118813"/>
          </a:xfrm>
          <a:prstGeom prst="rect">
            <a:avLst/>
          </a:prstGeom>
        </p:spPr>
      </p:pic>
      <p:pic>
        <p:nvPicPr>
          <p:cNvPr id="6" name="図 5" descr="レストランにいる人々&#10;&#10;中程度の精度で自動的に生成された説明">
            <a:extLst>
              <a:ext uri="{FF2B5EF4-FFF2-40B4-BE49-F238E27FC236}">
                <a16:creationId xmlns:a16="http://schemas.microsoft.com/office/drawing/2014/main" id="{57FFE811-F87D-0DE2-4992-521FB7FE3C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859" y="1893616"/>
            <a:ext cx="6634603" cy="4975952"/>
          </a:xfrm>
          <a:prstGeom prst="rect">
            <a:avLst/>
          </a:prstGeom>
        </p:spPr>
      </p:pic>
      <p:sp>
        <p:nvSpPr>
          <p:cNvPr id="7" name="テキスト ボックス 6">
            <a:extLst>
              <a:ext uri="{FF2B5EF4-FFF2-40B4-BE49-F238E27FC236}">
                <a16:creationId xmlns:a16="http://schemas.microsoft.com/office/drawing/2014/main" id="{B4E6DBF4-EC6A-EE14-5B6E-4E85BB6E271B}"/>
              </a:ext>
            </a:extLst>
          </p:cNvPr>
          <p:cNvSpPr txBox="1"/>
          <p:nvPr/>
        </p:nvSpPr>
        <p:spPr>
          <a:xfrm>
            <a:off x="743127" y="5533961"/>
            <a:ext cx="4235273" cy="1354217"/>
          </a:xfrm>
          <a:prstGeom prst="rect">
            <a:avLst/>
          </a:prstGeom>
          <a:noFill/>
        </p:spPr>
        <p:txBody>
          <a:bodyPr wrap="square">
            <a:spAutoFit/>
          </a:bodyPr>
          <a:lstStyle/>
          <a:p>
            <a:pPr marL="0" indent="0">
              <a:buFont typeface="Arial" panose="020B0604020202020204" pitchFamily="34" charset="0"/>
              <a:buNone/>
            </a:pPr>
            <a:r>
              <a:rPr lang="ja-JP" altLang="en-US" sz="2200" dirty="0">
                <a:solidFill>
                  <a:srgbClr val="002060"/>
                </a:solidFill>
              </a:rPr>
              <a:t>外国人留学生との交流の様子</a:t>
            </a:r>
            <a:endParaRPr lang="en-US" altLang="ja-JP" sz="2200" dirty="0">
              <a:solidFill>
                <a:srgbClr val="002060"/>
              </a:solidFill>
            </a:endParaRPr>
          </a:p>
          <a:p>
            <a:pPr marL="0" indent="0">
              <a:buFont typeface="Arial" panose="020B0604020202020204" pitchFamily="34" charset="0"/>
              <a:buNone/>
            </a:pPr>
            <a:endParaRPr lang="en-US" altLang="ja-JP" sz="2200" dirty="0">
              <a:solidFill>
                <a:srgbClr val="002060"/>
              </a:solidFill>
            </a:endParaRPr>
          </a:p>
          <a:p>
            <a:pPr marL="0" indent="0">
              <a:buFont typeface="Arial" panose="020B0604020202020204" pitchFamily="34" charset="0"/>
              <a:buNone/>
            </a:pPr>
            <a:r>
              <a:rPr lang="ja-JP" altLang="en-US" sz="2200" dirty="0">
                <a:solidFill>
                  <a:srgbClr val="002060"/>
                </a:solidFill>
              </a:rPr>
              <a:t>東京湾屋形船クルージング</a:t>
            </a:r>
            <a:endParaRPr lang="en-US" altLang="ja-JP" sz="2200" dirty="0">
              <a:solidFill>
                <a:srgbClr val="002060"/>
              </a:solidFill>
            </a:endParaRPr>
          </a:p>
          <a:p>
            <a:pPr marL="0" indent="0">
              <a:buFont typeface="Arial" panose="020B0604020202020204" pitchFamily="34" charset="0"/>
              <a:buNone/>
            </a:pPr>
            <a:endParaRPr lang="en-US" altLang="ja-JP" sz="1600" dirty="0">
              <a:solidFill>
                <a:srgbClr val="002060"/>
              </a:solidFill>
            </a:endParaRPr>
          </a:p>
        </p:txBody>
      </p:sp>
    </p:spTree>
    <p:extLst>
      <p:ext uri="{BB962C8B-B14F-4D97-AF65-F5344CB8AC3E}">
        <p14:creationId xmlns:p14="http://schemas.microsoft.com/office/powerpoint/2010/main" val="1635937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1464C-8A63-874D-ADE2-E43BFF40373D}"/>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2511DA8-0A25-41B5-5DBB-FB32CF820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35723"/>
            <a:ext cx="12192000" cy="6858000"/>
          </a:xfrm>
          <a:prstGeom prst="rect">
            <a:avLst/>
          </a:prstGeom>
        </p:spPr>
      </p:pic>
      <p:sp>
        <p:nvSpPr>
          <p:cNvPr id="2" name="タイトル 1">
            <a:extLst>
              <a:ext uri="{FF2B5EF4-FFF2-40B4-BE49-F238E27FC236}">
                <a16:creationId xmlns:a16="http://schemas.microsoft.com/office/drawing/2014/main" id="{CE421553-F183-CC1F-9211-29ADFC73EC3D}"/>
              </a:ext>
            </a:extLst>
          </p:cNvPr>
          <p:cNvSpPr>
            <a:spLocks noGrp="1"/>
          </p:cNvSpPr>
          <p:nvPr>
            <p:ph type="title"/>
          </p:nvPr>
        </p:nvSpPr>
        <p:spPr>
          <a:xfrm>
            <a:off x="186542" y="44238"/>
            <a:ext cx="11818916" cy="1325563"/>
          </a:xfrm>
        </p:spPr>
        <p:txBody>
          <a:bodyPr>
            <a:noAutofit/>
          </a:bodyPr>
          <a:lstStyle/>
          <a:p>
            <a:r>
              <a:rPr lang="ja-JP" altLang="en-US" sz="4800" dirty="0">
                <a:solidFill>
                  <a:schemeClr val="bg1"/>
                </a:solidFill>
                <a:effectLst/>
                <a:ea typeface="游明朝" panose="02020400000000000000" pitchFamily="18" charset="-128"/>
                <a:cs typeface="Times New Roman" panose="02020603050405020304" pitchFamily="18" charset="0"/>
              </a:rPr>
              <a:t>第一回：</a:t>
            </a:r>
            <a:r>
              <a:rPr lang="ja-JP" altLang="ja-JP" sz="4800" dirty="0">
                <a:solidFill>
                  <a:schemeClr val="bg1"/>
                </a:solidFill>
                <a:effectLst/>
                <a:ea typeface="游明朝" panose="02020400000000000000" pitchFamily="18" charset="-128"/>
                <a:cs typeface="Times New Roman" panose="02020603050405020304" pitchFamily="18" charset="0"/>
              </a:rPr>
              <a:t>君が紡ぐ未来</a:t>
            </a:r>
            <a:r>
              <a:rPr lang="ja-JP" altLang="en-US" sz="4800" dirty="0">
                <a:solidFill>
                  <a:schemeClr val="bg1"/>
                </a:solidFill>
                <a:effectLst/>
                <a:ea typeface="游明朝" panose="02020400000000000000" pitchFamily="18" charset="-128"/>
                <a:cs typeface="Times New Roman" panose="02020603050405020304" pitchFamily="18" charset="0"/>
              </a:rPr>
              <a:t>・未来共創アワード</a:t>
            </a:r>
            <a:endParaRPr lang="en-US" altLang="ja-JP" sz="10300" b="1" dirty="0">
              <a:solidFill>
                <a:schemeClr val="bg1"/>
              </a:solidFill>
            </a:endParaRPr>
          </a:p>
        </p:txBody>
      </p:sp>
      <p:sp>
        <p:nvSpPr>
          <p:cNvPr id="5" name="タイトル 1">
            <a:extLst>
              <a:ext uri="{FF2B5EF4-FFF2-40B4-BE49-F238E27FC236}">
                <a16:creationId xmlns:a16="http://schemas.microsoft.com/office/drawing/2014/main" id="{9DE8CDF0-2973-683C-DC36-D714DFCC97B4}"/>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sp>
        <p:nvSpPr>
          <p:cNvPr id="26" name="Title 1">
            <a:extLst>
              <a:ext uri="{FF2B5EF4-FFF2-40B4-BE49-F238E27FC236}">
                <a16:creationId xmlns:a16="http://schemas.microsoft.com/office/drawing/2014/main" id="{42F168B3-074D-E285-D422-6A917488FCCE}"/>
              </a:ext>
            </a:extLst>
          </p:cNvPr>
          <p:cNvSpPr txBox="1">
            <a:spLocks/>
          </p:cNvSpPr>
          <p:nvPr/>
        </p:nvSpPr>
        <p:spPr>
          <a:xfrm>
            <a:off x="1448860" y="885393"/>
            <a:ext cx="7969451" cy="6608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10000"/>
              </a:lnSpc>
            </a:pPr>
            <a:r>
              <a:rPr lang="en-US" altLang="ja-JP" sz="3600" b="1" dirty="0">
                <a:solidFill>
                  <a:schemeClr val="bg1"/>
                </a:solidFill>
                <a:latin typeface="HGP教科書体" panose="02020600000000000000" pitchFamily="18" charset="-128"/>
                <a:ea typeface="HGP教科書体" panose="02020600000000000000" pitchFamily="18" charset="-128"/>
              </a:rPr>
              <a:t>NPO</a:t>
            </a:r>
            <a:r>
              <a:rPr lang="ja-JP" altLang="en-US" sz="3600" b="1" dirty="0">
                <a:solidFill>
                  <a:schemeClr val="bg1"/>
                </a:solidFill>
                <a:latin typeface="HGP教科書体" panose="02020600000000000000" pitchFamily="18" charset="-128"/>
                <a:ea typeface="HGP教科書体" panose="02020600000000000000" pitchFamily="18" charset="-128"/>
              </a:rPr>
              <a:t>留学協会主催</a:t>
            </a:r>
            <a:endParaRPr lang="en-US" altLang="ja-JP" sz="3600" b="1" dirty="0">
              <a:solidFill>
                <a:schemeClr val="bg1"/>
              </a:solidFill>
              <a:latin typeface="HGP教科書体" panose="02020600000000000000" pitchFamily="18" charset="-128"/>
              <a:ea typeface="HGP教科書体" panose="02020600000000000000" pitchFamily="18" charset="-128"/>
            </a:endParaRPr>
          </a:p>
        </p:txBody>
      </p:sp>
      <p:sp>
        <p:nvSpPr>
          <p:cNvPr id="9" name="テキスト ボックス 8">
            <a:extLst>
              <a:ext uri="{FF2B5EF4-FFF2-40B4-BE49-F238E27FC236}">
                <a16:creationId xmlns:a16="http://schemas.microsoft.com/office/drawing/2014/main" id="{7B9C4BE7-EE81-F684-4817-A11AB330F8C1}"/>
              </a:ext>
            </a:extLst>
          </p:cNvPr>
          <p:cNvSpPr txBox="1"/>
          <p:nvPr/>
        </p:nvSpPr>
        <p:spPr>
          <a:xfrm>
            <a:off x="153296" y="2146603"/>
            <a:ext cx="6816720" cy="3970318"/>
          </a:xfrm>
          <a:prstGeom prst="rect">
            <a:avLst/>
          </a:prstGeom>
          <a:noFill/>
        </p:spPr>
        <p:txBody>
          <a:bodyPr wrap="square">
            <a:spAutoFit/>
          </a:bodyPr>
          <a:lstStyle/>
          <a:p>
            <a:r>
              <a:rPr lang="ja-JP" altLang="ja-JP" sz="2800" dirty="0">
                <a:ea typeface="游明朝" panose="02020400000000000000" pitchFamily="18" charset="-128"/>
                <a:cs typeface="Times New Roman" panose="02020603050405020304" pitchFamily="18" charset="0"/>
              </a:rPr>
              <a:t>高校生が自らの海外体験を通じて、世界や地域が抱える課題にどのように向き合い、どのように貢献しているのかを映像を通して発表するコンペティション</a:t>
            </a:r>
            <a:endParaRPr lang="en-US" altLang="ja-JP" sz="2800" dirty="0">
              <a:ea typeface="游明朝" panose="02020400000000000000" pitchFamily="18" charset="-128"/>
              <a:cs typeface="Times New Roman" panose="02020603050405020304" pitchFamily="18" charset="0"/>
            </a:endParaRPr>
          </a:p>
          <a:p>
            <a:endParaRPr lang="en-US" altLang="ja-JP" sz="2800" dirty="0">
              <a:ea typeface="游明朝" panose="02020400000000000000" pitchFamily="18" charset="-128"/>
              <a:cs typeface="Times New Roman" panose="02020603050405020304" pitchFamily="18" charset="0"/>
            </a:endParaRPr>
          </a:p>
          <a:p>
            <a:r>
              <a:rPr lang="ja-JP" altLang="ja-JP" sz="2800" dirty="0">
                <a:effectLst/>
                <a:ea typeface="游明朝" panose="02020400000000000000" pitchFamily="18" charset="-128"/>
                <a:cs typeface="Times New Roman" panose="02020603050405020304" pitchFamily="18" charset="0"/>
              </a:rPr>
              <a:t>異文化交流、環境問題、経済格差、貧困、世界平和などのテーマに触れながら、自身の経験・行動・学びを</a:t>
            </a:r>
            <a:r>
              <a:rPr lang="en-US" altLang="ja-JP" sz="2800" dirty="0">
                <a:effectLst/>
                <a:ea typeface="游明朝" panose="02020400000000000000" pitchFamily="18" charset="-128"/>
                <a:cs typeface="Times New Roman" panose="02020603050405020304" pitchFamily="18" charset="0"/>
              </a:rPr>
              <a:t>3</a:t>
            </a:r>
            <a:r>
              <a:rPr lang="ja-JP" altLang="ja-JP" sz="2800" dirty="0">
                <a:effectLst/>
                <a:ea typeface="游明朝" panose="02020400000000000000" pitchFamily="18" charset="-128"/>
                <a:cs typeface="Times New Roman" panose="02020603050405020304" pitchFamily="18" charset="0"/>
              </a:rPr>
              <a:t>～</a:t>
            </a:r>
            <a:r>
              <a:rPr lang="en-US" altLang="ja-JP" sz="2800" dirty="0">
                <a:effectLst/>
                <a:ea typeface="游明朝" panose="02020400000000000000" pitchFamily="18" charset="-128"/>
                <a:cs typeface="Times New Roman" panose="02020603050405020304" pitchFamily="18" charset="0"/>
              </a:rPr>
              <a:t>5</a:t>
            </a:r>
            <a:r>
              <a:rPr lang="ja-JP" altLang="ja-JP" sz="2800" dirty="0">
                <a:effectLst/>
                <a:ea typeface="游明朝" panose="02020400000000000000" pitchFamily="18" charset="-128"/>
                <a:cs typeface="Times New Roman" panose="02020603050405020304" pitchFamily="18" charset="0"/>
              </a:rPr>
              <a:t>分の動画にまとめて発信・共有する</a:t>
            </a:r>
            <a:endParaRPr lang="ja-JP" altLang="en-US" sz="2800" dirty="0"/>
          </a:p>
        </p:txBody>
      </p:sp>
      <p:pic>
        <p:nvPicPr>
          <p:cNvPr id="15" name="図 14">
            <a:extLst>
              <a:ext uri="{FF2B5EF4-FFF2-40B4-BE49-F238E27FC236}">
                <a16:creationId xmlns:a16="http://schemas.microsoft.com/office/drawing/2014/main" id="{4DD5C940-4BE6-0058-7E35-D5187862E19A}"/>
              </a:ext>
            </a:extLst>
          </p:cNvPr>
          <p:cNvPicPr>
            <a:picLocks noChangeAspect="1"/>
          </p:cNvPicPr>
          <p:nvPr/>
        </p:nvPicPr>
        <p:blipFill>
          <a:blip r:embed="rId4"/>
          <a:stretch>
            <a:fillRect/>
          </a:stretch>
        </p:blipFill>
        <p:spPr>
          <a:xfrm>
            <a:off x="6692925" y="1670794"/>
            <a:ext cx="5210902" cy="3148452"/>
          </a:xfrm>
          <a:prstGeom prst="rect">
            <a:avLst/>
          </a:prstGeom>
        </p:spPr>
      </p:pic>
      <p:pic>
        <p:nvPicPr>
          <p:cNvPr id="16" name="図 15">
            <a:extLst>
              <a:ext uri="{FF2B5EF4-FFF2-40B4-BE49-F238E27FC236}">
                <a16:creationId xmlns:a16="http://schemas.microsoft.com/office/drawing/2014/main" id="{6DC29618-1E15-D34D-3199-E59FC8AA5133}"/>
              </a:ext>
            </a:extLst>
          </p:cNvPr>
          <p:cNvPicPr>
            <a:picLocks noChangeAspect="1"/>
          </p:cNvPicPr>
          <p:nvPr/>
        </p:nvPicPr>
        <p:blipFill>
          <a:blip r:embed="rId5"/>
          <a:stretch>
            <a:fillRect/>
          </a:stretch>
        </p:blipFill>
        <p:spPr>
          <a:xfrm>
            <a:off x="7466708" y="3822228"/>
            <a:ext cx="4730833" cy="2935703"/>
          </a:xfrm>
          <a:prstGeom prst="rect">
            <a:avLst/>
          </a:prstGeom>
        </p:spPr>
      </p:pic>
      <p:pic>
        <p:nvPicPr>
          <p:cNvPr id="18" name="図 17" descr="ポーズをとる女性たち&#10;&#10;AI によって生成されたコンテンツは間違っている可能性があります。">
            <a:extLst>
              <a:ext uri="{FF2B5EF4-FFF2-40B4-BE49-F238E27FC236}">
                <a16:creationId xmlns:a16="http://schemas.microsoft.com/office/drawing/2014/main" id="{FCD24463-4E0B-D3DB-4C49-319072705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1018" y="1896151"/>
            <a:ext cx="3133785" cy="2350339"/>
          </a:xfrm>
          <a:prstGeom prst="rect">
            <a:avLst/>
          </a:prstGeom>
        </p:spPr>
      </p:pic>
      <p:pic>
        <p:nvPicPr>
          <p:cNvPr id="22" name="図 21" descr="人, テーブル, 少年, 子供 が含まれている画像&#10;&#10;AI によって生成されたコンテンツは間違っている可能性があります。">
            <a:extLst>
              <a:ext uri="{FF2B5EF4-FFF2-40B4-BE49-F238E27FC236}">
                <a16:creationId xmlns:a16="http://schemas.microsoft.com/office/drawing/2014/main" id="{166BB32D-A36F-1947-7726-2FE4CBC629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5945" y="3937271"/>
            <a:ext cx="2028958" cy="2705615"/>
          </a:xfrm>
          <a:prstGeom prst="rect">
            <a:avLst/>
          </a:prstGeom>
        </p:spPr>
      </p:pic>
      <p:pic>
        <p:nvPicPr>
          <p:cNvPr id="24" name="図 23" descr="人, 男, 座る, 窓 が含まれている画像&#10;&#10;AI によって生成されたコンテンツは間違っている可能性があります。">
            <a:extLst>
              <a:ext uri="{FF2B5EF4-FFF2-40B4-BE49-F238E27FC236}">
                <a16:creationId xmlns:a16="http://schemas.microsoft.com/office/drawing/2014/main" id="{74BEC59B-3D18-42E8-489B-CBD590116C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6138" y="4305624"/>
            <a:ext cx="3116348" cy="2337261"/>
          </a:xfrm>
          <a:prstGeom prst="rect">
            <a:avLst/>
          </a:prstGeom>
        </p:spPr>
      </p:pic>
    </p:spTree>
    <p:extLst>
      <p:ext uri="{BB962C8B-B14F-4D97-AF65-F5344CB8AC3E}">
        <p14:creationId xmlns:p14="http://schemas.microsoft.com/office/powerpoint/2010/main" val="4109246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29689" y="3854069"/>
            <a:ext cx="10987994" cy="2674306"/>
          </a:xfrm>
        </p:spPr>
        <p:txBody>
          <a:bodyPr>
            <a:normAutofit/>
          </a:bodyPr>
          <a:lstStyle/>
          <a:p>
            <a:pPr algn="ctr"/>
            <a:r>
              <a:rPr lang="ja-JP" altLang="en-US" sz="8800" b="1" dirty="0">
                <a:solidFill>
                  <a:srgbClr val="002060"/>
                </a:solidFill>
                <a:effectLst>
                  <a:outerShdw blurRad="38100" dist="38100" dir="2700000" algn="tl">
                    <a:srgbClr val="000000">
                      <a:alpha val="43137"/>
                    </a:srgbClr>
                  </a:outerShdw>
                </a:effectLst>
              </a:rPr>
              <a:t>出 願 方 法</a:t>
            </a:r>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pic>
        <p:nvPicPr>
          <p:cNvPr id="8" name="Picture 4">
            <a:extLst>
              <a:ext uri="{FF2B5EF4-FFF2-40B4-BE49-F238E27FC236}">
                <a16:creationId xmlns:a16="http://schemas.microsoft.com/office/drawing/2014/main" id="{644F7A95-0E8E-B62E-CAF6-7A7053BFF2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1" r="2427" b="-3"/>
          <a:stretch/>
        </p:blipFill>
        <p:spPr bwMode="auto">
          <a:xfrm>
            <a:off x="3752890" y="186328"/>
            <a:ext cx="4941592" cy="40363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912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lstStyle/>
          <a:p>
            <a:r>
              <a:rPr lang="ja-JP" altLang="en-US" b="1" dirty="0">
                <a:solidFill>
                  <a:srgbClr val="002060"/>
                </a:solidFill>
                <a:effectLst>
                  <a:outerShdw blurRad="38100" dist="38100" dir="2700000" algn="tl">
                    <a:srgbClr val="000000">
                      <a:alpha val="43137"/>
                    </a:srgbClr>
                  </a:outerShdw>
                </a:effectLst>
              </a:rPr>
              <a:t>出願にあたり：英文成績証明書（出願後）</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481891" y="1093076"/>
            <a:ext cx="11363162" cy="2093877"/>
          </a:xfrm>
        </p:spPr>
        <p:txBody>
          <a:bodyPr>
            <a:normAutofit/>
          </a:bodyPr>
          <a:lstStyle/>
          <a:p>
            <a:pPr marL="0" indent="0" algn="ctr">
              <a:buNone/>
            </a:pPr>
            <a:r>
              <a:rPr kumimoji="1" lang="ja-JP" altLang="en-US" dirty="0"/>
              <a:t>中学の単位をお持ちの方</a:t>
            </a:r>
            <a:endParaRPr kumimoji="1" lang="en-US" altLang="ja-JP" dirty="0"/>
          </a:p>
          <a:p>
            <a:pPr marL="0" indent="0" algn="ctr">
              <a:buNone/>
            </a:pPr>
            <a:r>
              <a:rPr kumimoji="1" lang="ja-JP" altLang="en-US" dirty="0"/>
              <a:t>日本の高校の単位をお持ちの方</a:t>
            </a:r>
            <a:endParaRPr lang="en-US" altLang="ja-JP" dirty="0"/>
          </a:p>
          <a:p>
            <a:pPr marL="0" indent="0" algn="ctr">
              <a:buNone/>
            </a:pPr>
            <a:r>
              <a:rPr kumimoji="1" lang="ja-JP" altLang="en-US" dirty="0"/>
              <a:t>高卒認定試験に合格（科目合格含む）されている方</a:t>
            </a:r>
            <a:endParaRPr kumimoji="1" lang="en-US" altLang="ja-JP" dirty="0"/>
          </a:p>
          <a:p>
            <a:pPr marL="0" indent="0" algn="ctr">
              <a:buNone/>
            </a:pPr>
            <a:endParaRPr lang="en-US" altLang="ja-JP" dirty="0"/>
          </a:p>
          <a:p>
            <a:pPr marL="0" indent="0" algn="ctr">
              <a:buNone/>
            </a:pPr>
            <a:endParaRPr kumimoji="1" lang="en-US" altLang="ja-JP" dirty="0"/>
          </a:p>
          <a:p>
            <a:pPr marL="0" indent="0" algn="ctr">
              <a:buNone/>
            </a:pPr>
            <a:endParaRPr kumimoji="1" lang="en-US" altLang="ja-JP" dirty="0"/>
          </a:p>
          <a:p>
            <a:pPr marL="0" indent="0" algn="ctr">
              <a:buNone/>
            </a:pPr>
            <a:endParaRPr kumimoji="1" lang="en-US" altLang="ja-JP" dirty="0"/>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sp>
        <p:nvSpPr>
          <p:cNvPr id="5" name="フローチャート: 代替処理 4">
            <a:extLst>
              <a:ext uri="{FF2B5EF4-FFF2-40B4-BE49-F238E27FC236}">
                <a16:creationId xmlns:a16="http://schemas.microsoft.com/office/drawing/2014/main" id="{DA2F8C3C-D8C2-4774-88C2-966A61D0C13F}"/>
              </a:ext>
            </a:extLst>
          </p:cNvPr>
          <p:cNvSpPr/>
          <p:nvPr/>
        </p:nvSpPr>
        <p:spPr>
          <a:xfrm>
            <a:off x="333500" y="2639579"/>
            <a:ext cx="11363162" cy="155784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kumimoji="1" lang="ja-JP" altLang="en-US" sz="2800" dirty="0"/>
              <a:t>ご出身の中学、在籍していた（いる）高校、高卒認定試験団体に、英文成績証明書の発行をご依頼ください</a:t>
            </a:r>
            <a:endParaRPr kumimoji="1" lang="en-US" altLang="ja-JP" sz="2800" dirty="0"/>
          </a:p>
        </p:txBody>
      </p:sp>
      <p:sp>
        <p:nvSpPr>
          <p:cNvPr id="9" name="テキスト ボックス 8">
            <a:extLst>
              <a:ext uri="{FF2B5EF4-FFF2-40B4-BE49-F238E27FC236}">
                <a16:creationId xmlns:a16="http://schemas.microsoft.com/office/drawing/2014/main" id="{3CA52DF3-FC63-4835-8E2E-1D168A09425E}"/>
              </a:ext>
            </a:extLst>
          </p:cNvPr>
          <p:cNvSpPr txBox="1"/>
          <p:nvPr/>
        </p:nvSpPr>
        <p:spPr>
          <a:xfrm>
            <a:off x="1124723" y="4255300"/>
            <a:ext cx="9742973" cy="1938992"/>
          </a:xfrm>
          <a:prstGeom prst="rect">
            <a:avLst/>
          </a:prstGeom>
          <a:noFill/>
        </p:spPr>
        <p:txBody>
          <a:bodyPr wrap="square">
            <a:spAutoFit/>
          </a:bodyPr>
          <a:lstStyle/>
          <a:p>
            <a:r>
              <a:rPr kumimoji="1" lang="ja-JP" altLang="en-US" sz="2400" b="1" dirty="0">
                <a:solidFill>
                  <a:srgbClr val="FF0000"/>
                </a:solidFill>
                <a:effectLst>
                  <a:outerShdw blurRad="38100" dist="38100" dir="2700000" algn="tl">
                    <a:srgbClr val="000000">
                      <a:alpha val="43137"/>
                    </a:srgbClr>
                  </a:outerShdw>
                </a:effectLst>
              </a:rPr>
              <a:t>中学校へご依頼される方は、</a:t>
            </a:r>
            <a:r>
              <a:rPr kumimoji="1" lang="en-US" altLang="ja-JP" sz="2400" b="1" dirty="0">
                <a:solidFill>
                  <a:srgbClr val="FF0000"/>
                </a:solidFill>
                <a:effectLst>
                  <a:outerShdw blurRad="38100" dist="38100" dir="2700000" algn="tl">
                    <a:srgbClr val="000000">
                      <a:alpha val="43137"/>
                    </a:srgbClr>
                  </a:outerShdw>
                </a:effectLst>
              </a:rPr>
              <a:t>AJ</a:t>
            </a:r>
            <a:r>
              <a:rPr kumimoji="1" lang="ja-JP" altLang="en-US" sz="2400" b="1" dirty="0">
                <a:solidFill>
                  <a:srgbClr val="FF0000"/>
                </a:solidFill>
                <a:effectLst>
                  <a:outerShdw blurRad="38100" dist="38100" dir="2700000" algn="tl">
                    <a:srgbClr val="000000">
                      <a:alpha val="43137"/>
                    </a:srgbClr>
                  </a:outerShdw>
                </a:effectLst>
              </a:rPr>
              <a:t>インターナショナルアカデミーから「米国通信制高校入学にあたり」という、「英文成績証明書　発行依頼書」をお渡しいたします。</a:t>
            </a:r>
            <a:endParaRPr kumimoji="1" lang="en-US" altLang="ja-JP" sz="2400" b="1" dirty="0">
              <a:solidFill>
                <a:srgbClr val="FF0000"/>
              </a:solidFill>
              <a:effectLst>
                <a:outerShdw blurRad="38100" dist="38100" dir="2700000" algn="tl">
                  <a:srgbClr val="000000">
                    <a:alpha val="43137"/>
                  </a:srgbClr>
                </a:outerShdw>
              </a:effectLst>
            </a:endParaRPr>
          </a:p>
          <a:p>
            <a:r>
              <a:rPr lang="ja-JP" altLang="en-US" sz="2400" b="1" dirty="0">
                <a:solidFill>
                  <a:srgbClr val="FF0000"/>
                </a:solidFill>
                <a:effectLst>
                  <a:outerShdw blurRad="38100" dist="38100" dir="2700000" algn="tl">
                    <a:srgbClr val="000000">
                      <a:alpha val="43137"/>
                    </a:srgbClr>
                  </a:outerShdw>
                </a:effectLst>
              </a:rPr>
              <a:t>出身校にお渡し頂ければ、あとは中学校と</a:t>
            </a:r>
            <a:r>
              <a:rPr lang="en-US" altLang="ja-JP" sz="2400" b="1" dirty="0">
                <a:solidFill>
                  <a:srgbClr val="FF0000"/>
                </a:solidFill>
                <a:effectLst>
                  <a:outerShdw blurRad="38100" dist="38100" dir="2700000" algn="tl">
                    <a:srgbClr val="000000">
                      <a:alpha val="43137"/>
                    </a:srgbClr>
                  </a:outerShdw>
                </a:effectLst>
              </a:rPr>
              <a:t>AJ</a:t>
            </a:r>
            <a:r>
              <a:rPr lang="ja-JP" altLang="en-US" sz="2400" b="1" dirty="0">
                <a:solidFill>
                  <a:srgbClr val="FF0000"/>
                </a:solidFill>
                <a:effectLst>
                  <a:outerShdw blurRad="38100" dist="38100" dir="2700000" algn="tl">
                    <a:srgbClr val="000000">
                      <a:alpha val="43137"/>
                    </a:srgbClr>
                  </a:outerShdw>
                </a:effectLst>
              </a:rPr>
              <a:t>インターナショナルアカデミーとのやりとりで、完結いたします。</a:t>
            </a:r>
            <a:endParaRPr lang="ja-JP" altLang="en-US" sz="2400" dirty="0"/>
          </a:p>
        </p:txBody>
      </p:sp>
    </p:spTree>
    <p:extLst>
      <p:ext uri="{BB962C8B-B14F-4D97-AF65-F5344CB8AC3E}">
        <p14:creationId xmlns:p14="http://schemas.microsoft.com/office/powerpoint/2010/main" val="1610671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49496A-38DD-4000-AEAB-3AEB4CF9AC0E}"/>
              </a:ext>
            </a:extLst>
          </p:cNvPr>
          <p:cNvSpPr>
            <a:spLocks noGrp="1"/>
          </p:cNvSpPr>
          <p:nvPr>
            <p:ph type="title"/>
          </p:nvPr>
        </p:nvSpPr>
        <p:spPr>
          <a:xfrm>
            <a:off x="7527223" y="557189"/>
            <a:ext cx="3826577" cy="1671566"/>
          </a:xfrm>
        </p:spPr>
        <p:txBody>
          <a:bodyPr>
            <a:normAutofit/>
          </a:bodyPr>
          <a:lstStyle/>
          <a:p>
            <a:r>
              <a:rPr kumimoji="1" lang="ja-JP" altLang="en-US" sz="2800" dirty="0"/>
              <a:t>アジア各国で講演活動</a:t>
            </a:r>
          </a:p>
        </p:txBody>
      </p:sp>
      <p:pic>
        <p:nvPicPr>
          <p:cNvPr id="8" name="Picture 3" descr="レストランにいる人々&#10;&#10;中程度の精度で自動的に生成された説明">
            <a:extLst>
              <a:ext uri="{FF2B5EF4-FFF2-40B4-BE49-F238E27FC236}">
                <a16:creationId xmlns:a16="http://schemas.microsoft.com/office/drawing/2014/main" id="{8A9C0254-68EC-453B-91B4-190440D7DA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35" r="15275" b="-1"/>
          <a:stretch/>
        </p:blipFill>
        <p:spPr bwMode="auto">
          <a:xfrm>
            <a:off x="20" y="-1"/>
            <a:ext cx="3997732" cy="44691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aj200\Desktop\会社紹介\ベトナム講演中.JPG">
            <a:extLst>
              <a:ext uri="{FF2B5EF4-FFF2-40B4-BE49-F238E27FC236}">
                <a16:creationId xmlns:a16="http://schemas.microsoft.com/office/drawing/2014/main" id="{8461B651-57B1-4031-B8D5-5A5237FE7E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30" r="2878" b="-3"/>
          <a:stretch/>
        </p:blipFill>
        <p:spPr bwMode="auto">
          <a:xfrm>
            <a:off x="4184069" y="-2"/>
            <a:ext cx="3027239" cy="2226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レストランのテーブルに座っている人たち&#10;&#10;低い精度で自動的に生成された説明">
            <a:extLst>
              <a:ext uri="{FF2B5EF4-FFF2-40B4-BE49-F238E27FC236}">
                <a16:creationId xmlns:a16="http://schemas.microsoft.com/office/drawing/2014/main" id="{9B47E250-7E32-421E-AC85-F6F805F6C5E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43" r="-1" b="4622"/>
          <a:stretch/>
        </p:blipFill>
        <p:spPr bwMode="auto">
          <a:xfrm>
            <a:off x="4184069" y="2406570"/>
            <a:ext cx="3027239" cy="205094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descr="C:\Users\aj200\Desktop\会社紹介\ベトナムテレビ出演教育討論.jpg">
            <a:extLst>
              <a:ext uri="{FF2B5EF4-FFF2-40B4-BE49-F238E27FC236}">
                <a16:creationId xmlns:a16="http://schemas.microsoft.com/office/drawing/2014/main" id="{8AEFC605-4D25-4423-92AA-905DB4F4A4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 b="2026"/>
          <a:stretch/>
        </p:blipFill>
        <p:spPr bwMode="auto">
          <a:xfrm>
            <a:off x="-3717" y="4638290"/>
            <a:ext cx="3020892" cy="22197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aj200\Desktop\会社紹介\P1110898.JPG">
            <a:extLst>
              <a:ext uri="{FF2B5EF4-FFF2-40B4-BE49-F238E27FC236}">
                <a16:creationId xmlns:a16="http://schemas.microsoft.com/office/drawing/2014/main" id="{28595DAB-EDA3-4152-BFD9-A8CF461454F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142" r="3" b="4060"/>
          <a:stretch/>
        </p:blipFill>
        <p:spPr bwMode="auto">
          <a:xfrm>
            <a:off x="3200984" y="4638288"/>
            <a:ext cx="4010323" cy="2219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a:extLst>
              <a:ext uri="{FF2B5EF4-FFF2-40B4-BE49-F238E27FC236}">
                <a16:creationId xmlns:a16="http://schemas.microsoft.com/office/drawing/2014/main" id="{B333BF21-F9DF-4D68-A1D2-015F6FF246FB}"/>
              </a:ext>
            </a:extLst>
          </p:cNvPr>
          <p:cNvSpPr>
            <a:spLocks noGrp="1"/>
          </p:cNvSpPr>
          <p:nvPr>
            <p:ph idx="1"/>
          </p:nvPr>
        </p:nvSpPr>
        <p:spPr>
          <a:xfrm>
            <a:off x="7944798" y="2067966"/>
            <a:ext cx="3826578" cy="3776488"/>
          </a:xfrm>
        </p:spPr>
        <p:txBody>
          <a:bodyPr>
            <a:normAutofit/>
          </a:bodyPr>
          <a:lstStyle/>
          <a:p>
            <a:r>
              <a:rPr lang="ja-JP" altLang="en-US" sz="2000" dirty="0"/>
              <a:t>タイ</a:t>
            </a:r>
            <a:endParaRPr lang="en-US" altLang="ja-JP" sz="2000" dirty="0"/>
          </a:p>
          <a:p>
            <a:r>
              <a:rPr kumimoji="1" lang="ja-JP" altLang="en-US" sz="2000" dirty="0"/>
              <a:t>ベトナム</a:t>
            </a:r>
            <a:endParaRPr kumimoji="1" lang="en-US" altLang="ja-JP" sz="2000" dirty="0"/>
          </a:p>
          <a:p>
            <a:r>
              <a:rPr kumimoji="1" lang="ja-JP" altLang="en-US" sz="2000" dirty="0"/>
              <a:t>ネパール</a:t>
            </a:r>
            <a:endParaRPr kumimoji="1" lang="en-US" altLang="ja-JP" sz="2000" dirty="0"/>
          </a:p>
          <a:p>
            <a:r>
              <a:rPr lang="ja-JP" altLang="en-US" sz="2000" dirty="0"/>
              <a:t>インドネシア</a:t>
            </a:r>
            <a:endParaRPr lang="en-US" altLang="ja-JP" sz="2000" dirty="0"/>
          </a:p>
          <a:p>
            <a:r>
              <a:rPr kumimoji="1" lang="ja-JP" altLang="en-US" sz="2000" dirty="0"/>
              <a:t>カンボジア</a:t>
            </a:r>
          </a:p>
        </p:txBody>
      </p:sp>
      <p:sp>
        <p:nvSpPr>
          <p:cNvPr id="57" name="コンテンツ プレースホルダー 2">
            <a:extLst>
              <a:ext uri="{FF2B5EF4-FFF2-40B4-BE49-F238E27FC236}">
                <a16:creationId xmlns:a16="http://schemas.microsoft.com/office/drawing/2014/main" id="{89FF8C8A-A4E1-4646-A240-DE12B4626D5B}"/>
              </a:ext>
            </a:extLst>
          </p:cNvPr>
          <p:cNvSpPr txBox="1">
            <a:spLocks/>
          </p:cNvSpPr>
          <p:nvPr/>
        </p:nvSpPr>
        <p:spPr>
          <a:xfrm>
            <a:off x="-48185" y="6445457"/>
            <a:ext cx="4045937" cy="5726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b="1" i="1" dirty="0">
                <a:solidFill>
                  <a:schemeClr val="bg1"/>
                </a:solidFill>
                <a:effectLst>
                  <a:outerShdw blurRad="38100" dist="38100" dir="2700000" algn="tl">
                    <a:srgbClr val="000000">
                      <a:alpha val="43137"/>
                    </a:srgbClr>
                  </a:outerShdw>
                </a:effectLst>
              </a:rPr>
              <a:t>テレビ討論会も　於：ベトナム</a:t>
            </a:r>
          </a:p>
        </p:txBody>
      </p:sp>
      <p:sp>
        <p:nvSpPr>
          <p:cNvPr id="59" name="タイトル 1">
            <a:extLst>
              <a:ext uri="{FF2B5EF4-FFF2-40B4-BE49-F238E27FC236}">
                <a16:creationId xmlns:a16="http://schemas.microsoft.com/office/drawing/2014/main" id="{274961B4-8004-4ABF-AB90-8B19CC529EDA}"/>
              </a:ext>
            </a:extLst>
          </p:cNvPr>
          <p:cNvSpPr txBox="1">
            <a:spLocks/>
          </p:cNvSpPr>
          <p:nvPr/>
        </p:nvSpPr>
        <p:spPr>
          <a:xfrm>
            <a:off x="7378760" y="4638289"/>
            <a:ext cx="4637749" cy="20950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　</a:t>
            </a:r>
            <a:r>
              <a:rPr lang="ja-JP" altLang="en-US" sz="2800" b="1" dirty="0">
                <a:effectLst>
                  <a:outerShdw blurRad="38100" dist="38100" dir="2700000" algn="tl">
                    <a:srgbClr val="000000">
                      <a:alpha val="43137"/>
                    </a:srgbClr>
                  </a:outerShdw>
                </a:effectLst>
              </a:rPr>
              <a:t>差別・偏見・戦争・・・</a:t>
            </a:r>
            <a:endParaRPr lang="en-US" altLang="ja-JP" sz="2800" b="1" dirty="0">
              <a:effectLst>
                <a:outerShdw blurRad="38100" dist="38100" dir="2700000" algn="tl">
                  <a:srgbClr val="000000">
                    <a:alpha val="43137"/>
                  </a:srgbClr>
                </a:outerShdw>
              </a:effectLst>
            </a:endParaRPr>
          </a:p>
          <a:p>
            <a:endParaRPr lang="en-US" altLang="ja-JP" sz="2800" dirty="0"/>
          </a:p>
          <a:p>
            <a:pPr algn="ctr"/>
            <a:r>
              <a:rPr lang="ja-JP" altLang="en-US" sz="2800" b="1" dirty="0">
                <a:solidFill>
                  <a:srgbClr val="002060"/>
                </a:solidFill>
                <a:effectLst>
                  <a:outerShdw blurRad="38100" dist="38100" dir="2700000" algn="tl">
                    <a:srgbClr val="000000">
                      <a:alpha val="43137"/>
                    </a:srgbClr>
                  </a:outerShdw>
                </a:effectLst>
              </a:rPr>
              <a:t>平和な世界の形成には、「教育」が大切だ</a:t>
            </a:r>
            <a:endParaRPr lang="en-US" altLang="ja-JP" sz="2800" b="1" dirty="0">
              <a:solidFill>
                <a:srgbClr val="002060"/>
              </a:solidFill>
              <a:effectLst>
                <a:outerShdw blurRad="38100" dist="38100" dir="2700000" algn="tl">
                  <a:srgbClr val="000000">
                    <a:alpha val="43137"/>
                  </a:srgbClr>
                </a:outerShdw>
              </a:effectLst>
            </a:endParaRPr>
          </a:p>
          <a:p>
            <a:endParaRPr lang="ja-JP" altLang="en-US" sz="2800" dirty="0"/>
          </a:p>
        </p:txBody>
      </p:sp>
    </p:spTree>
    <p:extLst>
      <p:ext uri="{BB962C8B-B14F-4D97-AF65-F5344CB8AC3E}">
        <p14:creationId xmlns:p14="http://schemas.microsoft.com/office/powerpoint/2010/main" val="1065459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lstStyle/>
          <a:p>
            <a:r>
              <a:rPr lang="ja-JP" altLang="en-US" b="1" dirty="0">
                <a:solidFill>
                  <a:srgbClr val="002060"/>
                </a:solidFill>
                <a:effectLst>
                  <a:outerShdw blurRad="38100" dist="38100" dir="2700000" algn="tl">
                    <a:srgbClr val="000000">
                      <a:alpha val="43137"/>
                    </a:srgbClr>
                  </a:outerShdw>
                </a:effectLst>
              </a:rPr>
              <a:t>入学後：英語能力証明書</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481891" y="1093076"/>
            <a:ext cx="11363162" cy="2093877"/>
          </a:xfrm>
        </p:spPr>
        <p:txBody>
          <a:bodyPr>
            <a:normAutofit/>
          </a:bodyPr>
          <a:lstStyle/>
          <a:p>
            <a:pPr marL="0" indent="0">
              <a:buNone/>
            </a:pPr>
            <a:r>
              <a:rPr kumimoji="1" lang="ja-JP" altLang="en-US" dirty="0"/>
              <a:t>英検や</a:t>
            </a:r>
            <a:r>
              <a:rPr kumimoji="1" lang="en-US" altLang="ja-JP" dirty="0"/>
              <a:t>TOEFL</a:t>
            </a:r>
            <a:r>
              <a:rPr kumimoji="1" lang="ja-JP" altLang="en-US" dirty="0"/>
              <a:t>、</a:t>
            </a:r>
            <a:r>
              <a:rPr kumimoji="1" lang="en-US" altLang="ja-JP" dirty="0"/>
              <a:t>TOEIC</a:t>
            </a:r>
            <a:r>
              <a:rPr kumimoji="1" lang="ja-JP" altLang="en-US" dirty="0"/>
              <a:t>などの英語能力試験を受けたことがある方、英検に合格（級を問わず）している方は、証明書をお取りください。</a:t>
            </a:r>
            <a:endParaRPr kumimoji="1" lang="en-US" altLang="ja-JP" dirty="0"/>
          </a:p>
          <a:p>
            <a:pPr marL="0" indent="0">
              <a:buNone/>
            </a:pPr>
            <a:r>
              <a:rPr lang="ja-JP" altLang="en-US" dirty="0"/>
              <a:t>入学後、</a:t>
            </a:r>
            <a:r>
              <a:rPr lang="en-US" altLang="ja-JP" dirty="0"/>
              <a:t>90</a:t>
            </a:r>
            <a:r>
              <a:rPr lang="ja-JP" altLang="en-US" dirty="0"/>
              <a:t>日以内に提出してください。</a:t>
            </a:r>
            <a:endParaRPr kumimoji="1" lang="en-US" altLang="ja-JP" dirty="0"/>
          </a:p>
          <a:p>
            <a:pPr marL="0" indent="0">
              <a:buNone/>
            </a:pPr>
            <a:endParaRPr kumimoji="1" lang="en-US" altLang="ja-JP" dirty="0"/>
          </a:p>
          <a:p>
            <a:pPr marL="0" indent="0">
              <a:buNone/>
            </a:pPr>
            <a:endParaRPr kumimoji="1" lang="en-US" altLang="ja-JP" dirty="0"/>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sp>
        <p:nvSpPr>
          <p:cNvPr id="5" name="フローチャート: 代替処理 4">
            <a:extLst>
              <a:ext uri="{FF2B5EF4-FFF2-40B4-BE49-F238E27FC236}">
                <a16:creationId xmlns:a16="http://schemas.microsoft.com/office/drawing/2014/main" id="{DA2F8C3C-D8C2-4774-88C2-966A61D0C13F}"/>
              </a:ext>
            </a:extLst>
          </p:cNvPr>
          <p:cNvSpPr/>
          <p:nvPr/>
        </p:nvSpPr>
        <p:spPr>
          <a:xfrm>
            <a:off x="333500" y="2639579"/>
            <a:ext cx="11363162" cy="155784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kumimoji="1" lang="ja-JP" altLang="en-US" sz="2800" dirty="0"/>
              <a:t>現在は任意ですが、今後、点数や級に係わらず、なんらかの「英語能力証明書」の提出が義務付けられるかもしれません</a:t>
            </a:r>
            <a:endParaRPr kumimoji="1" lang="en-US" altLang="ja-JP" sz="2800" dirty="0"/>
          </a:p>
        </p:txBody>
      </p:sp>
      <p:sp>
        <p:nvSpPr>
          <p:cNvPr id="9" name="テキスト ボックス 8">
            <a:extLst>
              <a:ext uri="{FF2B5EF4-FFF2-40B4-BE49-F238E27FC236}">
                <a16:creationId xmlns:a16="http://schemas.microsoft.com/office/drawing/2014/main" id="{3CA52DF3-FC63-4835-8E2E-1D168A09425E}"/>
              </a:ext>
            </a:extLst>
          </p:cNvPr>
          <p:cNvSpPr txBox="1"/>
          <p:nvPr/>
        </p:nvSpPr>
        <p:spPr>
          <a:xfrm>
            <a:off x="1224513" y="4405799"/>
            <a:ext cx="9742973" cy="1569660"/>
          </a:xfrm>
          <a:prstGeom prst="rect">
            <a:avLst/>
          </a:prstGeom>
          <a:noFill/>
        </p:spPr>
        <p:txBody>
          <a:bodyPr wrap="square">
            <a:spAutoFit/>
          </a:bodyPr>
          <a:lstStyle/>
          <a:p>
            <a:r>
              <a:rPr kumimoji="1" lang="ja-JP" altLang="en-US" sz="2400" b="1" dirty="0">
                <a:solidFill>
                  <a:srgbClr val="FF0000"/>
                </a:solidFill>
                <a:effectLst>
                  <a:outerShdw blurRad="38100" dist="38100" dir="2700000" algn="tl">
                    <a:srgbClr val="000000">
                      <a:alpha val="43137"/>
                    </a:srgbClr>
                  </a:outerShdw>
                </a:effectLst>
              </a:rPr>
              <a:t>その場合、自宅で安価で受けられる「</a:t>
            </a:r>
            <a:r>
              <a:rPr kumimoji="1" lang="en-US" altLang="ja-JP" sz="2400" b="1" dirty="0" err="1">
                <a:solidFill>
                  <a:srgbClr val="FF0000"/>
                </a:solidFill>
                <a:effectLst>
                  <a:outerShdw blurRad="38100" dist="38100" dir="2700000" algn="tl">
                    <a:srgbClr val="000000">
                      <a:alpha val="43137"/>
                    </a:srgbClr>
                  </a:outerShdw>
                </a:effectLst>
              </a:rPr>
              <a:t>duolingo</a:t>
            </a:r>
            <a:r>
              <a:rPr kumimoji="1" lang="ja-JP" altLang="en-US" sz="2400" b="1" dirty="0">
                <a:solidFill>
                  <a:srgbClr val="FF0000"/>
                </a:solidFill>
                <a:effectLst>
                  <a:outerShdw blurRad="38100" dist="38100" dir="2700000" algn="tl">
                    <a:srgbClr val="000000">
                      <a:alpha val="43137"/>
                    </a:srgbClr>
                  </a:outerShdw>
                </a:effectLst>
              </a:rPr>
              <a:t>」をお薦めいたし</a:t>
            </a:r>
            <a:r>
              <a:rPr lang="ja-JP" altLang="en-US" sz="2400" b="1" dirty="0">
                <a:solidFill>
                  <a:srgbClr val="FF0000"/>
                </a:solidFill>
                <a:effectLst>
                  <a:outerShdw blurRad="38100" dist="38100" dir="2700000" algn="tl">
                    <a:srgbClr val="000000">
                      <a:alpha val="43137"/>
                    </a:srgbClr>
                  </a:outerShdw>
                </a:effectLst>
              </a:rPr>
              <a:t>ます。</a:t>
            </a:r>
            <a:endParaRPr lang="en-US" altLang="ja-JP" sz="2400" b="1" dirty="0">
              <a:solidFill>
                <a:srgbClr val="FF0000"/>
              </a:solidFill>
              <a:effectLst>
                <a:outerShdw blurRad="38100" dist="38100" dir="2700000" algn="tl">
                  <a:srgbClr val="000000">
                    <a:alpha val="43137"/>
                  </a:srgbClr>
                </a:outerShdw>
              </a:effectLst>
            </a:endParaRPr>
          </a:p>
          <a:p>
            <a:r>
              <a:rPr lang="en-US" altLang="ja-JP" sz="2400" b="1" dirty="0">
                <a:solidFill>
                  <a:srgbClr val="FF0000"/>
                </a:solidFill>
                <a:effectLst>
                  <a:outerShdw blurRad="38100" dist="38100" dir="2700000" algn="tl">
                    <a:srgbClr val="000000">
                      <a:alpha val="43137"/>
                    </a:srgbClr>
                  </a:outerShdw>
                </a:effectLst>
              </a:rPr>
              <a:t>AJ</a:t>
            </a:r>
            <a:r>
              <a:rPr lang="ja-JP" altLang="en-US" sz="2400" b="1" dirty="0">
                <a:solidFill>
                  <a:srgbClr val="FF0000"/>
                </a:solidFill>
                <a:effectLst>
                  <a:outerShdw blurRad="38100" dist="38100" dir="2700000" algn="tl">
                    <a:srgbClr val="000000">
                      <a:alpha val="43137"/>
                    </a:srgbClr>
                  </a:outerShdw>
                </a:effectLst>
              </a:rPr>
              <a:t>インターナショナルアカデミーでは、</a:t>
            </a:r>
            <a:r>
              <a:rPr lang="en-US" altLang="ja-JP" sz="2400" b="1" dirty="0" err="1">
                <a:solidFill>
                  <a:srgbClr val="FF0000"/>
                </a:solidFill>
                <a:effectLst>
                  <a:outerShdw blurRad="38100" dist="38100" dir="2700000" algn="tl">
                    <a:srgbClr val="000000">
                      <a:alpha val="43137"/>
                    </a:srgbClr>
                  </a:outerShdw>
                </a:effectLst>
              </a:rPr>
              <a:t>duolingo</a:t>
            </a:r>
            <a:r>
              <a:rPr lang="ja-JP" altLang="en-US" sz="2400" b="1" dirty="0">
                <a:solidFill>
                  <a:srgbClr val="FF0000"/>
                </a:solidFill>
                <a:effectLst>
                  <a:outerShdw blurRad="38100" dist="38100" dir="2700000" algn="tl">
                    <a:srgbClr val="000000">
                      <a:alpha val="43137"/>
                    </a:srgbClr>
                  </a:outerShdw>
                </a:effectLst>
              </a:rPr>
              <a:t>対策講座も豊富にご用意しております。ぜひご受講ください。</a:t>
            </a:r>
            <a:r>
              <a:rPr lang="en-US" altLang="ja-JP" sz="2400" b="1" dirty="0">
                <a:solidFill>
                  <a:srgbClr val="FF0000"/>
                </a:solidFill>
                <a:effectLst>
                  <a:outerShdw blurRad="38100" dist="38100" dir="2700000" algn="tl">
                    <a:srgbClr val="000000">
                      <a:alpha val="43137"/>
                    </a:srgbClr>
                  </a:outerShdw>
                </a:effectLst>
              </a:rPr>
              <a:t>AJ</a:t>
            </a:r>
            <a:r>
              <a:rPr lang="ja-JP" altLang="en-US" sz="2400" b="1" dirty="0">
                <a:solidFill>
                  <a:srgbClr val="FF0000"/>
                </a:solidFill>
                <a:effectLst>
                  <a:outerShdw blurRad="38100" dist="38100" dir="2700000" algn="tl">
                    <a:srgbClr val="000000">
                      <a:alpha val="43137"/>
                    </a:srgbClr>
                  </a:outerShdw>
                </a:effectLst>
              </a:rPr>
              <a:t>生は追加費用無く、なんどでも受講できます。</a:t>
            </a:r>
            <a:endParaRPr lang="ja-JP" altLang="en-US" sz="2400" dirty="0"/>
          </a:p>
        </p:txBody>
      </p:sp>
    </p:spTree>
    <p:extLst>
      <p:ext uri="{BB962C8B-B14F-4D97-AF65-F5344CB8AC3E}">
        <p14:creationId xmlns:p14="http://schemas.microsoft.com/office/powerpoint/2010/main" val="2667636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lstStyle/>
          <a:p>
            <a:r>
              <a:rPr lang="ja-JP" altLang="en-US" b="1" dirty="0">
                <a:solidFill>
                  <a:srgbClr val="002060"/>
                </a:solidFill>
                <a:effectLst>
                  <a:outerShdw blurRad="38100" dist="38100" dir="2700000" algn="tl">
                    <a:srgbClr val="000000">
                      <a:alpha val="43137"/>
                    </a:srgbClr>
                  </a:outerShdw>
                </a:effectLst>
              </a:rPr>
              <a:t>出願から受講までの流れ</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481891" y="1435120"/>
            <a:ext cx="1452012" cy="1751833"/>
          </a:xfrm>
        </p:spPr>
        <p:txBody>
          <a:bodyPr>
            <a:normAutofit/>
          </a:bodyPr>
          <a:lstStyle/>
          <a:p>
            <a:pPr marL="0" indent="0" algn="ctr">
              <a:buNone/>
            </a:pPr>
            <a:endParaRPr kumimoji="1" lang="en-US" altLang="ja-JP" dirty="0"/>
          </a:p>
          <a:p>
            <a:pPr marL="0" indent="0" algn="ctr">
              <a:buNone/>
            </a:pPr>
            <a:endParaRPr kumimoji="1" lang="en-US" altLang="ja-JP" dirty="0"/>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sp>
        <p:nvSpPr>
          <p:cNvPr id="5" name="フローチャート: 代替処理 4">
            <a:extLst>
              <a:ext uri="{FF2B5EF4-FFF2-40B4-BE49-F238E27FC236}">
                <a16:creationId xmlns:a16="http://schemas.microsoft.com/office/drawing/2014/main" id="{DA2F8C3C-D8C2-4774-88C2-966A61D0C13F}"/>
              </a:ext>
            </a:extLst>
          </p:cNvPr>
          <p:cNvSpPr/>
          <p:nvPr/>
        </p:nvSpPr>
        <p:spPr>
          <a:xfrm>
            <a:off x="333500" y="4467800"/>
            <a:ext cx="11363162" cy="155784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kumimoji="1" lang="ja-JP" altLang="en-US" sz="2800" dirty="0"/>
              <a:t>出願後、学費のご請求書を発行いたします。</a:t>
            </a:r>
            <a:endParaRPr kumimoji="1" lang="en-US" altLang="ja-JP" sz="2800" dirty="0"/>
          </a:p>
          <a:p>
            <a:pPr marL="0" indent="0" algn="ctr">
              <a:buNone/>
            </a:pPr>
            <a:r>
              <a:rPr kumimoji="1" lang="ja-JP" altLang="en-US" sz="2000" dirty="0"/>
              <a:t>（特待の方以外。メール添付及び郵送にて。）</a:t>
            </a:r>
            <a:endParaRPr kumimoji="1" lang="en-US" altLang="ja-JP" sz="2000" dirty="0"/>
          </a:p>
          <a:p>
            <a:pPr marL="0" indent="0" algn="ctr">
              <a:buNone/>
            </a:pPr>
            <a:endParaRPr kumimoji="1" lang="en-US" altLang="ja-JP" sz="2000" dirty="0"/>
          </a:p>
          <a:p>
            <a:pPr marL="0" indent="0" algn="ctr">
              <a:buNone/>
            </a:pPr>
            <a:r>
              <a:rPr lang="en-US" altLang="ja-JP" sz="2800" dirty="0"/>
              <a:t>2</a:t>
            </a:r>
            <a:r>
              <a:rPr lang="ja-JP" altLang="en-US" sz="2800" dirty="0"/>
              <a:t>週間以内にご納付ください。</a:t>
            </a:r>
            <a:endParaRPr kumimoji="1" lang="en-US" altLang="ja-JP" sz="2800" dirty="0"/>
          </a:p>
        </p:txBody>
      </p:sp>
      <p:sp>
        <p:nvSpPr>
          <p:cNvPr id="8" name="テキスト ボックス 7">
            <a:extLst>
              <a:ext uri="{FF2B5EF4-FFF2-40B4-BE49-F238E27FC236}">
                <a16:creationId xmlns:a16="http://schemas.microsoft.com/office/drawing/2014/main" id="{7D0C757C-4AA7-4A5F-A55A-8BAFD44F74CB}"/>
              </a:ext>
            </a:extLst>
          </p:cNvPr>
          <p:cNvSpPr txBox="1"/>
          <p:nvPr/>
        </p:nvSpPr>
        <p:spPr>
          <a:xfrm>
            <a:off x="547750" y="2432252"/>
            <a:ext cx="10934662" cy="369332"/>
          </a:xfrm>
          <a:prstGeom prst="rect">
            <a:avLst/>
          </a:prstGeom>
          <a:noFill/>
        </p:spPr>
        <p:txBody>
          <a:bodyPr wrap="square">
            <a:spAutoFit/>
          </a:bodyPr>
          <a:lstStyle/>
          <a:p>
            <a:pPr marL="0" indent="0">
              <a:buNone/>
            </a:pPr>
            <a:r>
              <a:rPr kumimoji="1" lang="ja-JP" altLang="en-US" b="1" dirty="0">
                <a:solidFill>
                  <a:srgbClr val="FF0000"/>
                </a:solidFill>
                <a:effectLst>
                  <a:outerShdw blurRad="38100" dist="38100" dir="2700000" algn="tl">
                    <a:srgbClr val="000000">
                      <a:alpha val="43137"/>
                    </a:srgbClr>
                  </a:outerShdw>
                </a:effectLst>
              </a:rPr>
              <a:t>　　　　　　　　　　　出願から</a:t>
            </a:r>
            <a:r>
              <a:rPr kumimoji="1" lang="en-US" altLang="ja-JP" b="1" dirty="0">
                <a:solidFill>
                  <a:srgbClr val="FF0000"/>
                </a:solidFill>
                <a:effectLst>
                  <a:outerShdw blurRad="38100" dist="38100" dir="2700000" algn="tl">
                    <a:srgbClr val="000000">
                      <a:alpha val="43137"/>
                    </a:srgbClr>
                  </a:outerShdw>
                </a:effectLst>
              </a:rPr>
              <a:t>2</a:t>
            </a:r>
            <a:r>
              <a:rPr kumimoji="1" lang="ja-JP" altLang="en-US" b="1" dirty="0">
                <a:solidFill>
                  <a:srgbClr val="FF0000"/>
                </a:solidFill>
                <a:effectLst>
                  <a:outerShdw blurRad="38100" dist="38100" dir="2700000" algn="tl">
                    <a:srgbClr val="000000">
                      <a:alpha val="43137"/>
                    </a:srgbClr>
                  </a:outerShdw>
                </a:effectLst>
              </a:rPr>
              <a:t>週間以内　　　 出願から</a:t>
            </a:r>
            <a:r>
              <a:rPr kumimoji="1" lang="en-US" altLang="ja-JP" b="1" dirty="0">
                <a:solidFill>
                  <a:srgbClr val="FF0000"/>
                </a:solidFill>
                <a:effectLst>
                  <a:outerShdw blurRad="38100" dist="38100" dir="2700000" algn="tl">
                    <a:srgbClr val="000000">
                      <a:alpha val="43137"/>
                    </a:srgbClr>
                  </a:outerShdw>
                </a:effectLst>
              </a:rPr>
              <a:t>2</a:t>
            </a:r>
            <a:r>
              <a:rPr kumimoji="1" lang="ja-JP" altLang="en-US" b="1" dirty="0">
                <a:solidFill>
                  <a:srgbClr val="FF0000"/>
                </a:solidFill>
                <a:effectLst>
                  <a:outerShdw blurRad="38100" dist="38100" dir="2700000" algn="tl">
                    <a:srgbClr val="000000">
                      <a:alpha val="43137"/>
                    </a:srgbClr>
                  </a:outerShdw>
                </a:effectLst>
              </a:rPr>
              <a:t>週間以内　  　　学費納付</a:t>
            </a:r>
            <a:r>
              <a:rPr kumimoji="1" lang="en-US" altLang="ja-JP" b="1" dirty="0">
                <a:solidFill>
                  <a:srgbClr val="FF0000"/>
                </a:solidFill>
                <a:effectLst>
                  <a:outerShdw blurRad="38100" dist="38100" dir="2700000" algn="tl">
                    <a:srgbClr val="000000">
                      <a:alpha val="43137"/>
                    </a:srgbClr>
                  </a:outerShdw>
                </a:effectLst>
              </a:rPr>
              <a:t>2-3</a:t>
            </a:r>
            <a:r>
              <a:rPr kumimoji="1" lang="ja-JP" altLang="en-US" b="1" dirty="0">
                <a:solidFill>
                  <a:srgbClr val="FF0000"/>
                </a:solidFill>
                <a:effectLst>
                  <a:outerShdw blurRad="38100" dist="38100" dir="2700000" algn="tl">
                    <a:srgbClr val="000000">
                      <a:alpha val="43137"/>
                    </a:srgbClr>
                  </a:outerShdw>
                </a:effectLst>
              </a:rPr>
              <a:t>週間以内 </a:t>
            </a:r>
            <a:endParaRPr kumimoji="1" lang="en-US" altLang="ja-JP" b="1" dirty="0">
              <a:solidFill>
                <a:srgbClr val="FF0000"/>
              </a:solidFill>
              <a:effectLst>
                <a:outerShdw blurRad="38100" dist="38100" dir="2700000" algn="tl">
                  <a:srgbClr val="000000">
                    <a:alpha val="43137"/>
                  </a:srgbClr>
                </a:outerShdw>
              </a:effectLst>
            </a:endParaRPr>
          </a:p>
        </p:txBody>
      </p:sp>
      <p:grpSp>
        <p:nvGrpSpPr>
          <p:cNvPr id="12" name="グループ化 11">
            <a:extLst>
              <a:ext uri="{FF2B5EF4-FFF2-40B4-BE49-F238E27FC236}">
                <a16:creationId xmlns:a16="http://schemas.microsoft.com/office/drawing/2014/main" id="{6B98D568-381E-612E-2753-DAC8B42BA590}"/>
              </a:ext>
            </a:extLst>
          </p:cNvPr>
          <p:cNvGrpSpPr/>
          <p:nvPr/>
        </p:nvGrpSpPr>
        <p:grpSpPr>
          <a:xfrm>
            <a:off x="2469990" y="1785607"/>
            <a:ext cx="557048" cy="494351"/>
            <a:chOff x="5675645" y="1327098"/>
            <a:chExt cx="557048" cy="494351"/>
          </a:xfrm>
        </p:grpSpPr>
        <p:sp>
          <p:nvSpPr>
            <p:cNvPr id="4" name="二等辺三角形 3">
              <a:extLst>
                <a:ext uri="{FF2B5EF4-FFF2-40B4-BE49-F238E27FC236}">
                  <a16:creationId xmlns:a16="http://schemas.microsoft.com/office/drawing/2014/main" id="{3C259FDB-9659-4DBE-DF1D-A20CB6064B3F}"/>
                </a:ext>
              </a:extLst>
            </p:cNvPr>
            <p:cNvSpPr/>
            <p:nvPr/>
          </p:nvSpPr>
          <p:spPr>
            <a:xfrm rot="5400000">
              <a:off x="5812221" y="1394457"/>
              <a:ext cx="399393" cy="3580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03FB3F40-A12A-7DEF-E39D-2BD08F9E649A}"/>
                </a:ext>
              </a:extLst>
            </p:cNvPr>
            <p:cNvSpPr/>
            <p:nvPr/>
          </p:nvSpPr>
          <p:spPr>
            <a:xfrm>
              <a:off x="5675645" y="1327098"/>
              <a:ext cx="557048" cy="49435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四角形: 角を丸くする 13">
            <a:extLst>
              <a:ext uri="{FF2B5EF4-FFF2-40B4-BE49-F238E27FC236}">
                <a16:creationId xmlns:a16="http://schemas.microsoft.com/office/drawing/2014/main" id="{B087F524-4BC3-F0B3-8AFC-1931043047AE}"/>
              </a:ext>
            </a:extLst>
          </p:cNvPr>
          <p:cNvSpPr/>
          <p:nvPr/>
        </p:nvSpPr>
        <p:spPr>
          <a:xfrm>
            <a:off x="481891" y="1597572"/>
            <a:ext cx="1819875" cy="827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ネットで出願</a:t>
            </a:r>
          </a:p>
        </p:txBody>
      </p:sp>
      <p:sp>
        <p:nvSpPr>
          <p:cNvPr id="15" name="四角形: 角を丸くする 14">
            <a:extLst>
              <a:ext uri="{FF2B5EF4-FFF2-40B4-BE49-F238E27FC236}">
                <a16:creationId xmlns:a16="http://schemas.microsoft.com/office/drawing/2014/main" id="{4D54A3AE-352B-7734-52D1-ED7D6785D181}"/>
              </a:ext>
            </a:extLst>
          </p:cNvPr>
          <p:cNvSpPr/>
          <p:nvPr/>
        </p:nvSpPr>
        <p:spPr>
          <a:xfrm>
            <a:off x="3184304" y="1585910"/>
            <a:ext cx="1819875" cy="827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AJ</a:t>
            </a:r>
            <a:r>
              <a:rPr kumimoji="1" lang="ja-JP" altLang="en-US" dirty="0"/>
              <a:t>会員登録</a:t>
            </a:r>
          </a:p>
        </p:txBody>
      </p:sp>
      <p:grpSp>
        <p:nvGrpSpPr>
          <p:cNvPr id="16" name="グループ化 15">
            <a:extLst>
              <a:ext uri="{FF2B5EF4-FFF2-40B4-BE49-F238E27FC236}">
                <a16:creationId xmlns:a16="http://schemas.microsoft.com/office/drawing/2014/main" id="{568B3E70-711C-A1C8-6C57-0D64FDA76D84}"/>
              </a:ext>
            </a:extLst>
          </p:cNvPr>
          <p:cNvGrpSpPr/>
          <p:nvPr/>
        </p:nvGrpSpPr>
        <p:grpSpPr>
          <a:xfrm>
            <a:off x="5161445" y="1791072"/>
            <a:ext cx="557048" cy="494351"/>
            <a:chOff x="5675645" y="1327098"/>
            <a:chExt cx="557048" cy="494351"/>
          </a:xfrm>
        </p:grpSpPr>
        <p:sp>
          <p:nvSpPr>
            <p:cNvPr id="17" name="二等辺三角形 16">
              <a:extLst>
                <a:ext uri="{FF2B5EF4-FFF2-40B4-BE49-F238E27FC236}">
                  <a16:creationId xmlns:a16="http://schemas.microsoft.com/office/drawing/2014/main" id="{B268A7D3-6C4C-48EB-BC36-69D1324D26C9}"/>
                </a:ext>
              </a:extLst>
            </p:cNvPr>
            <p:cNvSpPr/>
            <p:nvPr/>
          </p:nvSpPr>
          <p:spPr>
            <a:xfrm rot="5400000">
              <a:off x="5812221" y="1394457"/>
              <a:ext cx="399393" cy="3580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FA16D221-F6BD-77EF-9A22-FC2E44F8228A}"/>
                </a:ext>
              </a:extLst>
            </p:cNvPr>
            <p:cNvSpPr/>
            <p:nvPr/>
          </p:nvSpPr>
          <p:spPr>
            <a:xfrm>
              <a:off x="5675645" y="1327098"/>
              <a:ext cx="557048" cy="49435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四角形: 角を丸くする 18">
            <a:extLst>
              <a:ext uri="{FF2B5EF4-FFF2-40B4-BE49-F238E27FC236}">
                <a16:creationId xmlns:a16="http://schemas.microsoft.com/office/drawing/2014/main" id="{39A318B6-B1F3-7846-B3F4-0F0EED510B6E}"/>
              </a:ext>
            </a:extLst>
          </p:cNvPr>
          <p:cNvSpPr/>
          <p:nvPr/>
        </p:nvSpPr>
        <p:spPr>
          <a:xfrm>
            <a:off x="5886717" y="1594813"/>
            <a:ext cx="1819875" cy="827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実力診断試験</a:t>
            </a:r>
          </a:p>
        </p:txBody>
      </p:sp>
      <p:grpSp>
        <p:nvGrpSpPr>
          <p:cNvPr id="20" name="グループ化 19">
            <a:extLst>
              <a:ext uri="{FF2B5EF4-FFF2-40B4-BE49-F238E27FC236}">
                <a16:creationId xmlns:a16="http://schemas.microsoft.com/office/drawing/2014/main" id="{0124E3E3-3140-4F5D-452D-22278416775F}"/>
              </a:ext>
            </a:extLst>
          </p:cNvPr>
          <p:cNvGrpSpPr/>
          <p:nvPr/>
        </p:nvGrpSpPr>
        <p:grpSpPr>
          <a:xfrm>
            <a:off x="7874816" y="1796872"/>
            <a:ext cx="557048" cy="494351"/>
            <a:chOff x="5675645" y="1327098"/>
            <a:chExt cx="557048" cy="494351"/>
          </a:xfrm>
        </p:grpSpPr>
        <p:sp>
          <p:nvSpPr>
            <p:cNvPr id="21" name="二等辺三角形 20">
              <a:extLst>
                <a:ext uri="{FF2B5EF4-FFF2-40B4-BE49-F238E27FC236}">
                  <a16:creationId xmlns:a16="http://schemas.microsoft.com/office/drawing/2014/main" id="{2DA49102-E1F6-8582-BEA2-D9A762EDAE37}"/>
                </a:ext>
              </a:extLst>
            </p:cNvPr>
            <p:cNvSpPr/>
            <p:nvPr/>
          </p:nvSpPr>
          <p:spPr>
            <a:xfrm rot="5400000">
              <a:off x="5812221" y="1394457"/>
              <a:ext cx="399393" cy="3580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07F418A8-98CF-3BE6-783B-2B97E3480DDC}"/>
                </a:ext>
              </a:extLst>
            </p:cNvPr>
            <p:cNvSpPr/>
            <p:nvPr/>
          </p:nvSpPr>
          <p:spPr>
            <a:xfrm>
              <a:off x="5675645" y="1327098"/>
              <a:ext cx="557048" cy="49435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C9351C18-07D4-3E58-2858-C7DD8E880AC0}"/>
              </a:ext>
            </a:extLst>
          </p:cNvPr>
          <p:cNvGrpSpPr/>
          <p:nvPr/>
        </p:nvGrpSpPr>
        <p:grpSpPr>
          <a:xfrm>
            <a:off x="10697623" y="1832275"/>
            <a:ext cx="557048" cy="494351"/>
            <a:chOff x="5675645" y="1327098"/>
            <a:chExt cx="557048" cy="494351"/>
          </a:xfrm>
        </p:grpSpPr>
        <p:sp>
          <p:nvSpPr>
            <p:cNvPr id="24" name="二等辺三角形 23">
              <a:extLst>
                <a:ext uri="{FF2B5EF4-FFF2-40B4-BE49-F238E27FC236}">
                  <a16:creationId xmlns:a16="http://schemas.microsoft.com/office/drawing/2014/main" id="{2AAC2E96-7A26-8202-FDE0-B4C3DF926A2B}"/>
                </a:ext>
              </a:extLst>
            </p:cNvPr>
            <p:cNvSpPr/>
            <p:nvPr/>
          </p:nvSpPr>
          <p:spPr>
            <a:xfrm rot="5400000">
              <a:off x="5812221" y="1394457"/>
              <a:ext cx="399393" cy="3580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94F2D3A0-2264-609C-5175-EABAAAAB6214}"/>
                </a:ext>
              </a:extLst>
            </p:cNvPr>
            <p:cNvSpPr/>
            <p:nvPr/>
          </p:nvSpPr>
          <p:spPr>
            <a:xfrm>
              <a:off x="5675645" y="1327098"/>
              <a:ext cx="557048" cy="49435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四角形: 角を丸くする 25">
            <a:extLst>
              <a:ext uri="{FF2B5EF4-FFF2-40B4-BE49-F238E27FC236}">
                <a16:creationId xmlns:a16="http://schemas.microsoft.com/office/drawing/2014/main" id="{FC6BF763-3EDB-0048-4056-01AA3291B9E6}"/>
              </a:ext>
            </a:extLst>
          </p:cNvPr>
          <p:cNvSpPr/>
          <p:nvPr/>
        </p:nvSpPr>
        <p:spPr>
          <a:xfrm>
            <a:off x="8654806" y="1603232"/>
            <a:ext cx="1819875" cy="827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入学手続完了</a:t>
            </a:r>
          </a:p>
        </p:txBody>
      </p:sp>
      <p:sp>
        <p:nvSpPr>
          <p:cNvPr id="34" name="四角形: 角を丸くする 33">
            <a:extLst>
              <a:ext uri="{FF2B5EF4-FFF2-40B4-BE49-F238E27FC236}">
                <a16:creationId xmlns:a16="http://schemas.microsoft.com/office/drawing/2014/main" id="{D245E352-7966-9789-05D9-8E4815DE5507}"/>
              </a:ext>
            </a:extLst>
          </p:cNvPr>
          <p:cNvSpPr/>
          <p:nvPr/>
        </p:nvSpPr>
        <p:spPr>
          <a:xfrm>
            <a:off x="3215334" y="2904160"/>
            <a:ext cx="1819875" cy="827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履修開始</a:t>
            </a:r>
          </a:p>
        </p:txBody>
      </p:sp>
      <p:grpSp>
        <p:nvGrpSpPr>
          <p:cNvPr id="35" name="グループ化 34">
            <a:extLst>
              <a:ext uri="{FF2B5EF4-FFF2-40B4-BE49-F238E27FC236}">
                <a16:creationId xmlns:a16="http://schemas.microsoft.com/office/drawing/2014/main" id="{FA630AC4-CABC-4E2A-221A-B55B026DA25D}"/>
              </a:ext>
            </a:extLst>
          </p:cNvPr>
          <p:cNvGrpSpPr/>
          <p:nvPr/>
        </p:nvGrpSpPr>
        <p:grpSpPr>
          <a:xfrm>
            <a:off x="5297189" y="3093850"/>
            <a:ext cx="557048" cy="494351"/>
            <a:chOff x="5675645" y="1327098"/>
            <a:chExt cx="557048" cy="494351"/>
          </a:xfrm>
        </p:grpSpPr>
        <p:sp>
          <p:nvSpPr>
            <p:cNvPr id="36" name="二等辺三角形 35">
              <a:extLst>
                <a:ext uri="{FF2B5EF4-FFF2-40B4-BE49-F238E27FC236}">
                  <a16:creationId xmlns:a16="http://schemas.microsoft.com/office/drawing/2014/main" id="{2D2AE9C3-93BA-A0F6-5EFF-FEF2CC019622}"/>
                </a:ext>
              </a:extLst>
            </p:cNvPr>
            <p:cNvSpPr/>
            <p:nvPr/>
          </p:nvSpPr>
          <p:spPr>
            <a:xfrm rot="5400000">
              <a:off x="5812221" y="1394457"/>
              <a:ext cx="399393" cy="3580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33F57C14-31A2-FE69-5502-A885B59FF641}"/>
                </a:ext>
              </a:extLst>
            </p:cNvPr>
            <p:cNvSpPr/>
            <p:nvPr/>
          </p:nvSpPr>
          <p:spPr>
            <a:xfrm>
              <a:off x="5675645" y="1327098"/>
              <a:ext cx="557048" cy="49435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四角形: 角を丸くする 37">
            <a:extLst>
              <a:ext uri="{FF2B5EF4-FFF2-40B4-BE49-F238E27FC236}">
                <a16:creationId xmlns:a16="http://schemas.microsoft.com/office/drawing/2014/main" id="{01F38492-5522-76D2-9535-60ED98F439B0}"/>
              </a:ext>
            </a:extLst>
          </p:cNvPr>
          <p:cNvSpPr/>
          <p:nvPr/>
        </p:nvSpPr>
        <p:spPr>
          <a:xfrm>
            <a:off x="5950411" y="2955676"/>
            <a:ext cx="1819875" cy="827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成績証明書</a:t>
            </a:r>
            <a:endParaRPr lang="en-US" altLang="ja-JP" dirty="0"/>
          </a:p>
          <a:p>
            <a:pPr algn="ctr"/>
            <a:r>
              <a:rPr lang="ja-JP" altLang="en-US" dirty="0"/>
              <a:t>提出</a:t>
            </a:r>
            <a:endParaRPr kumimoji="1" lang="ja-JP" altLang="en-US" dirty="0"/>
          </a:p>
        </p:txBody>
      </p:sp>
      <p:grpSp>
        <p:nvGrpSpPr>
          <p:cNvPr id="39" name="グループ化 38">
            <a:extLst>
              <a:ext uri="{FF2B5EF4-FFF2-40B4-BE49-F238E27FC236}">
                <a16:creationId xmlns:a16="http://schemas.microsoft.com/office/drawing/2014/main" id="{52EC039B-4896-9D0C-A826-F04C93C2C0E5}"/>
              </a:ext>
            </a:extLst>
          </p:cNvPr>
          <p:cNvGrpSpPr/>
          <p:nvPr/>
        </p:nvGrpSpPr>
        <p:grpSpPr>
          <a:xfrm>
            <a:off x="8000052" y="3083339"/>
            <a:ext cx="557048" cy="494351"/>
            <a:chOff x="5675645" y="1327098"/>
            <a:chExt cx="557048" cy="494351"/>
          </a:xfrm>
        </p:grpSpPr>
        <p:sp>
          <p:nvSpPr>
            <p:cNvPr id="40" name="二等辺三角形 39">
              <a:extLst>
                <a:ext uri="{FF2B5EF4-FFF2-40B4-BE49-F238E27FC236}">
                  <a16:creationId xmlns:a16="http://schemas.microsoft.com/office/drawing/2014/main" id="{4863E4CB-AFD9-1C0F-4415-CA4491E5028D}"/>
                </a:ext>
              </a:extLst>
            </p:cNvPr>
            <p:cNvSpPr/>
            <p:nvPr/>
          </p:nvSpPr>
          <p:spPr>
            <a:xfrm rot="5400000">
              <a:off x="5812221" y="1394457"/>
              <a:ext cx="399393" cy="3580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247F4A11-FD69-29C8-152A-563D046FB07A}"/>
                </a:ext>
              </a:extLst>
            </p:cNvPr>
            <p:cNvSpPr/>
            <p:nvPr/>
          </p:nvSpPr>
          <p:spPr>
            <a:xfrm>
              <a:off x="5675645" y="1327098"/>
              <a:ext cx="557048" cy="49435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四角形: 角を丸くする 42">
            <a:extLst>
              <a:ext uri="{FF2B5EF4-FFF2-40B4-BE49-F238E27FC236}">
                <a16:creationId xmlns:a16="http://schemas.microsoft.com/office/drawing/2014/main" id="{770CA8CE-54D2-1B4F-38E0-65C6880E5BFA}"/>
              </a:ext>
            </a:extLst>
          </p:cNvPr>
          <p:cNvSpPr/>
          <p:nvPr/>
        </p:nvSpPr>
        <p:spPr>
          <a:xfrm>
            <a:off x="8685835" y="2942613"/>
            <a:ext cx="1819875" cy="827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英語能力</a:t>
            </a:r>
            <a:endParaRPr kumimoji="1" lang="en-US" altLang="ja-JP" dirty="0"/>
          </a:p>
          <a:p>
            <a:pPr algn="ctr"/>
            <a:r>
              <a:rPr kumimoji="1" lang="ja-JP" altLang="en-US" dirty="0"/>
              <a:t>証明書提出</a:t>
            </a:r>
          </a:p>
        </p:txBody>
      </p:sp>
      <p:sp>
        <p:nvSpPr>
          <p:cNvPr id="47" name="テキスト ボックス 46">
            <a:extLst>
              <a:ext uri="{FF2B5EF4-FFF2-40B4-BE49-F238E27FC236}">
                <a16:creationId xmlns:a16="http://schemas.microsoft.com/office/drawing/2014/main" id="{CB779392-C723-2461-36F3-536528BB9867}"/>
              </a:ext>
            </a:extLst>
          </p:cNvPr>
          <p:cNvSpPr txBox="1"/>
          <p:nvPr/>
        </p:nvSpPr>
        <p:spPr>
          <a:xfrm>
            <a:off x="547750" y="3845906"/>
            <a:ext cx="10934662" cy="369332"/>
          </a:xfrm>
          <a:prstGeom prst="rect">
            <a:avLst/>
          </a:prstGeom>
          <a:noFill/>
        </p:spPr>
        <p:txBody>
          <a:bodyPr wrap="square">
            <a:spAutoFit/>
          </a:bodyPr>
          <a:lstStyle/>
          <a:p>
            <a:pPr marL="0" indent="0">
              <a:buNone/>
            </a:pPr>
            <a:r>
              <a:rPr kumimoji="1" lang="ja-JP" altLang="en-US" b="1" dirty="0">
                <a:solidFill>
                  <a:srgbClr val="FF0000"/>
                </a:solidFill>
                <a:effectLst>
                  <a:outerShdw blurRad="38100" dist="38100" dir="2700000" algn="tl">
                    <a:srgbClr val="000000">
                      <a:alpha val="43137"/>
                    </a:srgbClr>
                  </a:outerShdw>
                </a:effectLst>
              </a:rPr>
              <a:t>入学手続完了後　　　　　 </a:t>
            </a:r>
            <a:r>
              <a:rPr kumimoji="1" lang="en-US" altLang="ja-JP" b="1" dirty="0">
                <a:solidFill>
                  <a:srgbClr val="FF0000"/>
                </a:solidFill>
                <a:effectLst>
                  <a:outerShdw blurRad="38100" dist="38100" dir="2700000" algn="tl">
                    <a:srgbClr val="000000">
                      <a:alpha val="43137"/>
                    </a:srgbClr>
                  </a:outerShdw>
                </a:effectLst>
              </a:rPr>
              <a:t>ZOOM</a:t>
            </a:r>
            <a:r>
              <a:rPr kumimoji="1" lang="ja-JP" altLang="en-US" b="1" dirty="0">
                <a:solidFill>
                  <a:srgbClr val="FF0000"/>
                </a:solidFill>
                <a:effectLst>
                  <a:outerShdw blurRad="38100" dist="38100" dir="2700000" algn="tl">
                    <a:srgbClr val="000000">
                      <a:alpha val="43137"/>
                    </a:srgbClr>
                  </a:outerShdw>
                </a:effectLst>
              </a:rPr>
              <a:t>面談後　             </a:t>
            </a:r>
            <a:r>
              <a:rPr lang="ja-JP" altLang="en-US" b="1" dirty="0">
                <a:solidFill>
                  <a:srgbClr val="FF0000"/>
                </a:solidFill>
                <a:effectLst>
                  <a:outerShdw blurRad="38100" dist="38100" dir="2700000" algn="tl">
                    <a:srgbClr val="000000">
                      <a:alpha val="43137"/>
                    </a:srgbClr>
                  </a:outerShdw>
                </a:effectLst>
              </a:rPr>
              <a:t>入学</a:t>
            </a:r>
            <a:r>
              <a:rPr kumimoji="1" lang="ja-JP" altLang="en-US" b="1" dirty="0">
                <a:solidFill>
                  <a:srgbClr val="FF0000"/>
                </a:solidFill>
                <a:effectLst>
                  <a:outerShdw blurRad="38100" dist="38100" dir="2700000" algn="tl">
                    <a:srgbClr val="000000">
                      <a:alpha val="43137"/>
                    </a:srgbClr>
                  </a:outerShdw>
                </a:effectLst>
              </a:rPr>
              <a:t>から</a:t>
            </a:r>
            <a:r>
              <a:rPr kumimoji="1" lang="en-US" altLang="ja-JP" b="1" dirty="0">
                <a:solidFill>
                  <a:srgbClr val="FF0000"/>
                </a:solidFill>
                <a:effectLst>
                  <a:outerShdw blurRad="38100" dist="38100" dir="2700000" algn="tl">
                    <a:srgbClr val="000000">
                      <a:alpha val="43137"/>
                    </a:srgbClr>
                  </a:outerShdw>
                </a:effectLst>
              </a:rPr>
              <a:t>60</a:t>
            </a:r>
            <a:r>
              <a:rPr kumimoji="1" lang="ja-JP" altLang="en-US" b="1" dirty="0">
                <a:solidFill>
                  <a:srgbClr val="FF0000"/>
                </a:solidFill>
                <a:effectLst>
                  <a:outerShdw blurRad="38100" dist="38100" dir="2700000" algn="tl">
                    <a:srgbClr val="000000">
                      <a:alpha val="43137"/>
                    </a:srgbClr>
                  </a:outerShdw>
                </a:effectLst>
              </a:rPr>
              <a:t>日以内　　　　</a:t>
            </a:r>
            <a:r>
              <a:rPr lang="ja-JP" altLang="en-US" b="1" dirty="0">
                <a:solidFill>
                  <a:srgbClr val="FF0000"/>
                </a:solidFill>
                <a:effectLst>
                  <a:outerShdw blurRad="38100" dist="38100" dir="2700000" algn="tl">
                    <a:srgbClr val="000000">
                      <a:alpha val="43137"/>
                    </a:srgbClr>
                  </a:outerShdw>
                </a:effectLst>
              </a:rPr>
              <a:t>入学</a:t>
            </a:r>
            <a:r>
              <a:rPr kumimoji="1" lang="ja-JP" altLang="en-US" b="1" dirty="0">
                <a:solidFill>
                  <a:srgbClr val="FF0000"/>
                </a:solidFill>
                <a:effectLst>
                  <a:outerShdw blurRad="38100" dist="38100" dir="2700000" algn="tl">
                    <a:srgbClr val="000000">
                      <a:alpha val="43137"/>
                    </a:srgbClr>
                  </a:outerShdw>
                </a:effectLst>
              </a:rPr>
              <a:t>から</a:t>
            </a:r>
            <a:r>
              <a:rPr kumimoji="1" lang="en-US" altLang="ja-JP" b="1" dirty="0">
                <a:solidFill>
                  <a:srgbClr val="FF0000"/>
                </a:solidFill>
                <a:effectLst>
                  <a:outerShdw blurRad="38100" dist="38100" dir="2700000" algn="tl">
                    <a:srgbClr val="000000">
                      <a:alpha val="43137"/>
                    </a:srgbClr>
                  </a:outerShdw>
                </a:effectLst>
              </a:rPr>
              <a:t>60</a:t>
            </a:r>
            <a:r>
              <a:rPr kumimoji="1" lang="ja-JP" altLang="en-US" b="1" dirty="0">
                <a:solidFill>
                  <a:srgbClr val="FF0000"/>
                </a:solidFill>
                <a:effectLst>
                  <a:outerShdw blurRad="38100" dist="38100" dir="2700000" algn="tl">
                    <a:srgbClr val="000000">
                      <a:alpha val="43137"/>
                    </a:srgbClr>
                  </a:outerShdw>
                </a:effectLst>
              </a:rPr>
              <a:t>日以内</a:t>
            </a:r>
            <a:endParaRPr kumimoji="1" lang="en-US" altLang="ja-JP" b="1" dirty="0">
              <a:solidFill>
                <a:srgbClr val="FF0000"/>
              </a:solidFill>
              <a:effectLst>
                <a:outerShdw blurRad="38100" dist="38100" dir="2700000" algn="tl">
                  <a:srgbClr val="000000">
                    <a:alpha val="43137"/>
                  </a:srgbClr>
                </a:outerShdw>
              </a:effectLst>
            </a:endParaRPr>
          </a:p>
        </p:txBody>
      </p:sp>
      <p:sp>
        <p:nvSpPr>
          <p:cNvPr id="13" name="四角形: 角を丸くする 12">
            <a:extLst>
              <a:ext uri="{FF2B5EF4-FFF2-40B4-BE49-F238E27FC236}">
                <a16:creationId xmlns:a16="http://schemas.microsoft.com/office/drawing/2014/main" id="{DC78E9D5-5963-6A86-4FED-AA2E9DEF6C1F}"/>
              </a:ext>
            </a:extLst>
          </p:cNvPr>
          <p:cNvSpPr/>
          <p:nvPr/>
        </p:nvSpPr>
        <p:spPr>
          <a:xfrm>
            <a:off x="530170" y="2909760"/>
            <a:ext cx="1819875" cy="827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ZOOM</a:t>
            </a:r>
            <a:r>
              <a:rPr kumimoji="1" lang="ja-JP" altLang="en-US" dirty="0"/>
              <a:t>面談</a:t>
            </a:r>
          </a:p>
        </p:txBody>
      </p:sp>
      <p:grpSp>
        <p:nvGrpSpPr>
          <p:cNvPr id="28" name="グループ化 27">
            <a:extLst>
              <a:ext uri="{FF2B5EF4-FFF2-40B4-BE49-F238E27FC236}">
                <a16:creationId xmlns:a16="http://schemas.microsoft.com/office/drawing/2014/main" id="{FD946A53-B2E8-8A8E-7D5E-226380743762}"/>
              </a:ext>
            </a:extLst>
          </p:cNvPr>
          <p:cNvGrpSpPr/>
          <p:nvPr/>
        </p:nvGrpSpPr>
        <p:grpSpPr>
          <a:xfrm>
            <a:off x="2459105" y="3070123"/>
            <a:ext cx="557048" cy="494351"/>
            <a:chOff x="5675645" y="1327098"/>
            <a:chExt cx="557048" cy="494351"/>
          </a:xfrm>
        </p:grpSpPr>
        <p:sp>
          <p:nvSpPr>
            <p:cNvPr id="29" name="二等辺三角形 28">
              <a:extLst>
                <a:ext uri="{FF2B5EF4-FFF2-40B4-BE49-F238E27FC236}">
                  <a16:creationId xmlns:a16="http://schemas.microsoft.com/office/drawing/2014/main" id="{677E29E6-B5CD-2517-AD1C-A511A55EE8C3}"/>
                </a:ext>
              </a:extLst>
            </p:cNvPr>
            <p:cNvSpPr/>
            <p:nvPr/>
          </p:nvSpPr>
          <p:spPr>
            <a:xfrm rot="5400000">
              <a:off x="5812221" y="1394457"/>
              <a:ext cx="399393" cy="35801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9793154F-AAB1-CA63-97E5-553163796403}"/>
                </a:ext>
              </a:extLst>
            </p:cNvPr>
            <p:cNvSpPr/>
            <p:nvPr/>
          </p:nvSpPr>
          <p:spPr>
            <a:xfrm>
              <a:off x="5675645" y="1327098"/>
              <a:ext cx="557048" cy="49435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63575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9AEC19F-E827-7EAD-984D-74793A6D8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タイトル 1">
            <a:extLst>
              <a:ext uri="{FF2B5EF4-FFF2-40B4-BE49-F238E27FC236}">
                <a16:creationId xmlns:a16="http://schemas.microsoft.com/office/drawing/2014/main" id="{0B6C8852-1AA9-A1D7-9B22-8223F923A2A4}"/>
              </a:ext>
            </a:extLst>
          </p:cNvPr>
          <p:cNvSpPr>
            <a:spLocks noGrp="1"/>
          </p:cNvSpPr>
          <p:nvPr>
            <p:ph type="title"/>
          </p:nvPr>
        </p:nvSpPr>
        <p:spPr>
          <a:xfrm>
            <a:off x="649515" y="223285"/>
            <a:ext cx="10514671" cy="1332466"/>
          </a:xfrm>
        </p:spPr>
        <p:txBody>
          <a:bodyPr>
            <a:normAutofit/>
          </a:bodyPr>
          <a:lstStyle/>
          <a:p>
            <a:r>
              <a:rPr lang="ja-JP" altLang="en-US" sz="4800" b="1" dirty="0">
                <a:solidFill>
                  <a:schemeClr val="bg1"/>
                </a:solidFill>
              </a:rPr>
              <a:t>出願から受講までの期間　</a:t>
            </a:r>
          </a:p>
        </p:txBody>
      </p:sp>
      <p:sp>
        <p:nvSpPr>
          <p:cNvPr id="3" name="コンテンツ プレースホルダー 2">
            <a:extLst>
              <a:ext uri="{FF2B5EF4-FFF2-40B4-BE49-F238E27FC236}">
                <a16:creationId xmlns:a16="http://schemas.microsoft.com/office/drawing/2014/main" id="{5485D0C5-7643-2A88-6D76-FDD1ED1AF442}"/>
              </a:ext>
            </a:extLst>
          </p:cNvPr>
          <p:cNvSpPr>
            <a:spLocks noGrp="1"/>
          </p:cNvSpPr>
          <p:nvPr>
            <p:ph idx="1"/>
          </p:nvPr>
        </p:nvSpPr>
        <p:spPr>
          <a:xfrm>
            <a:off x="420415" y="2646302"/>
            <a:ext cx="11351170" cy="2622386"/>
          </a:xfrm>
        </p:spPr>
        <p:txBody>
          <a:bodyPr>
            <a:normAutofit/>
          </a:bodyPr>
          <a:lstStyle/>
          <a:p>
            <a:pPr marL="0" indent="0">
              <a:buNone/>
            </a:pPr>
            <a:r>
              <a:rPr kumimoji="1" lang="ja-JP" altLang="en-US" b="1" dirty="0"/>
              <a:t>願書締切：</a:t>
            </a:r>
            <a:r>
              <a:rPr lang="ja-JP" altLang="en-US" sz="7200" b="1" dirty="0"/>
              <a:t>先生にお尋ねください</a:t>
            </a:r>
            <a:endParaRPr lang="en-US" altLang="ja-JP" sz="7200" b="1" dirty="0"/>
          </a:p>
          <a:p>
            <a:pPr marL="0" indent="0">
              <a:buNone/>
            </a:pPr>
            <a:r>
              <a:rPr lang="ja-JP" altLang="en-US" b="1" dirty="0"/>
              <a:t>奨学金利用者以外は、願書は通年で受け付けております</a:t>
            </a:r>
            <a:endParaRPr kumimoji="1" lang="ja-JP" altLang="en-US" b="1" dirty="0"/>
          </a:p>
        </p:txBody>
      </p:sp>
      <p:sp>
        <p:nvSpPr>
          <p:cNvPr id="5" name="タイトル 1">
            <a:extLst>
              <a:ext uri="{FF2B5EF4-FFF2-40B4-BE49-F238E27FC236}">
                <a16:creationId xmlns:a16="http://schemas.microsoft.com/office/drawing/2014/main" id="{781C9752-BD0D-A84F-3F88-517DF856737F}"/>
              </a:ext>
            </a:extLst>
          </p:cNvPr>
          <p:cNvSpPr txBox="1">
            <a:spLocks/>
          </p:cNvSpPr>
          <p:nvPr/>
        </p:nvSpPr>
        <p:spPr>
          <a:xfrm>
            <a:off x="649515"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4800" b="1" dirty="0">
              <a:solidFill>
                <a:schemeClr val="bg1"/>
              </a:solidFill>
            </a:endParaRPr>
          </a:p>
        </p:txBody>
      </p:sp>
      <p:grpSp>
        <p:nvGrpSpPr>
          <p:cNvPr id="13" name="グループ化 12">
            <a:extLst>
              <a:ext uri="{FF2B5EF4-FFF2-40B4-BE49-F238E27FC236}">
                <a16:creationId xmlns:a16="http://schemas.microsoft.com/office/drawing/2014/main" id="{F1CA0D46-62A3-C301-839C-BC1CFBC54359}"/>
              </a:ext>
            </a:extLst>
          </p:cNvPr>
          <p:cNvGrpSpPr/>
          <p:nvPr/>
        </p:nvGrpSpPr>
        <p:grpSpPr>
          <a:xfrm>
            <a:off x="9361460" y="2675310"/>
            <a:ext cx="2027165" cy="1982454"/>
            <a:chOff x="9039831" y="2259994"/>
            <a:chExt cx="2027165" cy="1982454"/>
          </a:xfrm>
        </p:grpSpPr>
        <p:sp>
          <p:nvSpPr>
            <p:cNvPr id="10" name="テキスト ボックス 9">
              <a:extLst>
                <a:ext uri="{FF2B5EF4-FFF2-40B4-BE49-F238E27FC236}">
                  <a16:creationId xmlns:a16="http://schemas.microsoft.com/office/drawing/2014/main" id="{A02B3B67-466D-553F-46DC-CA1682935046}"/>
                </a:ext>
              </a:extLst>
            </p:cNvPr>
            <p:cNvSpPr txBox="1"/>
            <p:nvPr/>
          </p:nvSpPr>
          <p:spPr>
            <a:xfrm>
              <a:off x="10170893" y="3565340"/>
              <a:ext cx="896103" cy="677108"/>
            </a:xfrm>
            <a:prstGeom prst="rect">
              <a:avLst/>
            </a:prstGeom>
            <a:noFill/>
          </p:spPr>
          <p:txBody>
            <a:bodyPr wrap="square">
              <a:spAutoFit/>
            </a:bodyPr>
            <a:lstStyle/>
            <a:p>
              <a:endParaRPr lang="ja-JP" altLang="en-US" sz="3800" b="1" dirty="0"/>
            </a:p>
          </p:txBody>
        </p:sp>
        <p:sp>
          <p:nvSpPr>
            <p:cNvPr id="12" name="テキスト ボックス 11">
              <a:extLst>
                <a:ext uri="{FF2B5EF4-FFF2-40B4-BE49-F238E27FC236}">
                  <a16:creationId xmlns:a16="http://schemas.microsoft.com/office/drawing/2014/main" id="{C5137F99-4D9B-D4EA-E294-9D4F95D5F055}"/>
                </a:ext>
              </a:extLst>
            </p:cNvPr>
            <p:cNvSpPr txBox="1"/>
            <p:nvPr/>
          </p:nvSpPr>
          <p:spPr>
            <a:xfrm>
              <a:off x="9039831" y="2259994"/>
              <a:ext cx="1160084" cy="584775"/>
            </a:xfrm>
            <a:prstGeom prst="rect">
              <a:avLst/>
            </a:prstGeom>
            <a:noFill/>
          </p:spPr>
          <p:txBody>
            <a:bodyPr wrap="square">
              <a:spAutoFit/>
            </a:bodyPr>
            <a:lstStyle/>
            <a:p>
              <a:endParaRPr lang="ja-JP" altLang="en-US" sz="3200" dirty="0"/>
            </a:p>
          </p:txBody>
        </p:sp>
      </p:grpSp>
      <p:sp>
        <p:nvSpPr>
          <p:cNvPr id="9" name="コンテンツ プレースホルダー 2">
            <a:extLst>
              <a:ext uri="{FF2B5EF4-FFF2-40B4-BE49-F238E27FC236}">
                <a16:creationId xmlns:a16="http://schemas.microsoft.com/office/drawing/2014/main" id="{8209AB6B-7ACE-953C-5584-4BCC26CA8A64}"/>
              </a:ext>
            </a:extLst>
          </p:cNvPr>
          <p:cNvSpPr txBox="1">
            <a:spLocks/>
          </p:cNvSpPr>
          <p:nvPr/>
        </p:nvSpPr>
        <p:spPr>
          <a:xfrm>
            <a:off x="290283" y="4618623"/>
            <a:ext cx="7277663" cy="2805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b="1" dirty="0"/>
          </a:p>
          <a:p>
            <a:pPr marL="0" indent="0">
              <a:buFont typeface="Arial" panose="020B0604020202020204" pitchFamily="34" charset="0"/>
              <a:buNone/>
            </a:pPr>
            <a:endParaRPr lang="en-US" altLang="ja-JP" b="1" dirty="0"/>
          </a:p>
          <a:p>
            <a:pPr marL="0" indent="0">
              <a:buFont typeface="Arial" panose="020B0604020202020204" pitchFamily="34" charset="0"/>
              <a:buNone/>
            </a:pPr>
            <a:endParaRPr lang="ja-JP" altLang="en-US" b="1" dirty="0"/>
          </a:p>
        </p:txBody>
      </p:sp>
      <p:sp>
        <p:nvSpPr>
          <p:cNvPr id="7" name="テキスト ボックス 6">
            <a:extLst>
              <a:ext uri="{FF2B5EF4-FFF2-40B4-BE49-F238E27FC236}">
                <a16:creationId xmlns:a16="http://schemas.microsoft.com/office/drawing/2014/main" id="{9F959765-3630-B163-0F4F-35A54506BE47}"/>
              </a:ext>
            </a:extLst>
          </p:cNvPr>
          <p:cNvSpPr txBox="1"/>
          <p:nvPr/>
        </p:nvSpPr>
        <p:spPr>
          <a:xfrm>
            <a:off x="759015" y="1785939"/>
            <a:ext cx="6340197" cy="584775"/>
          </a:xfrm>
          <a:prstGeom prst="rect">
            <a:avLst/>
          </a:prstGeom>
          <a:noFill/>
        </p:spPr>
        <p:txBody>
          <a:bodyPr wrap="none" rtlCol="0">
            <a:spAutoFit/>
          </a:bodyPr>
          <a:lstStyle/>
          <a:p>
            <a:r>
              <a:rPr lang="ja-JP" altLang="en-US" sz="3200" b="1" dirty="0">
                <a:solidFill>
                  <a:srgbClr val="FF0000"/>
                </a:solidFill>
                <a:effectLst>
                  <a:outerShdw blurRad="38100" dist="38100" dir="2700000" algn="tl">
                    <a:srgbClr val="000000">
                      <a:alpha val="43137"/>
                    </a:srgbClr>
                  </a:outerShdw>
                </a:effectLst>
              </a:rPr>
              <a:t>願書受付は、本日ただいまより！</a:t>
            </a:r>
            <a:endParaRPr kumimoji="1" lang="ja-JP" altLang="en-US" sz="3200" b="1" dirty="0">
              <a:solidFill>
                <a:srgbClr val="FF0000"/>
              </a:solidFill>
              <a:effectLst>
                <a:outerShdw blurRad="38100" dist="38100" dir="2700000" algn="tl">
                  <a:srgbClr val="000000">
                    <a:alpha val="43137"/>
                  </a:srgbClr>
                </a:outerShdw>
              </a:effectLst>
            </a:endParaRPr>
          </a:p>
        </p:txBody>
      </p:sp>
      <p:sp>
        <p:nvSpPr>
          <p:cNvPr id="14" name="字幕 2">
            <a:extLst>
              <a:ext uri="{FF2B5EF4-FFF2-40B4-BE49-F238E27FC236}">
                <a16:creationId xmlns:a16="http://schemas.microsoft.com/office/drawing/2014/main" id="{F9DBDFA1-D3DE-7152-43CA-6D92E116DA25}"/>
              </a:ext>
            </a:extLst>
          </p:cNvPr>
          <p:cNvSpPr txBox="1">
            <a:spLocks/>
          </p:cNvSpPr>
          <p:nvPr/>
        </p:nvSpPr>
        <p:spPr>
          <a:xfrm>
            <a:off x="3016342" y="4397776"/>
            <a:ext cx="5418498" cy="230832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t>学費</a:t>
            </a:r>
            <a:r>
              <a:rPr lang="en-US" altLang="ja-JP" sz="7800" b="1" dirty="0"/>
              <a:t>44.8</a:t>
            </a:r>
            <a:r>
              <a:rPr lang="ja-JP" altLang="en-US" sz="4300" b="1" dirty="0"/>
              <a:t>万円</a:t>
            </a:r>
            <a:r>
              <a:rPr lang="ja-JP" altLang="en-US" sz="2400" b="1" dirty="0"/>
              <a:t>（税込み）</a:t>
            </a:r>
            <a:endParaRPr lang="en-US" altLang="ja-JP" sz="2400" b="1" dirty="0"/>
          </a:p>
          <a:p>
            <a:pPr marL="0" indent="0">
              <a:buNone/>
            </a:pPr>
            <a:r>
              <a:rPr lang="ja-JP" altLang="en-US" sz="2400" b="1" dirty="0"/>
              <a:t>　卒業までの学費。一括のみ。　</a:t>
            </a:r>
            <a:endParaRPr lang="en-US" altLang="ja-JP" sz="4300" b="1" dirty="0"/>
          </a:p>
          <a:p>
            <a:pPr marL="0" indent="0">
              <a:buNone/>
            </a:pPr>
            <a:r>
              <a:rPr lang="ja-JP" altLang="en-US" b="1" dirty="0"/>
              <a:t>　　</a:t>
            </a:r>
            <a:r>
              <a:rPr lang="en-US" altLang="ja-JP" b="1" dirty="0"/>
              <a:t>AJ</a:t>
            </a:r>
            <a:r>
              <a:rPr lang="ja-JP" altLang="en-US" b="1" dirty="0"/>
              <a:t>入会金</a:t>
            </a:r>
            <a:r>
              <a:rPr lang="en-US" altLang="ja-JP" b="1" dirty="0"/>
              <a:t>15000</a:t>
            </a:r>
            <a:r>
              <a:rPr lang="ja-JP" altLang="en-US" b="1" dirty="0"/>
              <a:t>円　免除</a:t>
            </a:r>
          </a:p>
        </p:txBody>
      </p:sp>
    </p:spTree>
    <p:extLst>
      <p:ext uri="{BB962C8B-B14F-4D97-AF65-F5344CB8AC3E}">
        <p14:creationId xmlns:p14="http://schemas.microsoft.com/office/powerpoint/2010/main" val="264434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8E49430-12AB-313F-3C89-CCDB0983D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32990"/>
            <a:ext cx="12192000" cy="6858000"/>
          </a:xfrm>
          <a:prstGeom prst="rect">
            <a:avLst/>
          </a:prstGeom>
        </p:spPr>
      </p:pic>
      <p:sp>
        <p:nvSpPr>
          <p:cNvPr id="2" name="タイトル 1">
            <a:extLst>
              <a:ext uri="{FF2B5EF4-FFF2-40B4-BE49-F238E27FC236}">
                <a16:creationId xmlns:a16="http://schemas.microsoft.com/office/drawing/2014/main" id="{63119EDE-9A28-452A-976C-7E94753504BB}"/>
              </a:ext>
            </a:extLst>
          </p:cNvPr>
          <p:cNvSpPr>
            <a:spLocks noGrp="1"/>
          </p:cNvSpPr>
          <p:nvPr>
            <p:ph type="title"/>
          </p:nvPr>
        </p:nvSpPr>
        <p:spPr>
          <a:xfrm>
            <a:off x="838200" y="165435"/>
            <a:ext cx="3670738" cy="1325563"/>
          </a:xfrm>
        </p:spPr>
        <p:txBody>
          <a:bodyPr/>
          <a:lstStyle/>
          <a:p>
            <a:r>
              <a:rPr lang="ja-JP" altLang="en-US" b="1" dirty="0">
                <a:solidFill>
                  <a:schemeClr val="bg1"/>
                </a:solidFill>
                <a:effectLst>
                  <a:outerShdw blurRad="38100" dist="38100" dir="2700000" algn="tl">
                    <a:srgbClr val="000000">
                      <a:alpha val="43137"/>
                    </a:srgbClr>
                  </a:outerShdw>
                </a:effectLst>
              </a:rPr>
              <a:t>出願方法</a:t>
            </a:r>
          </a:p>
        </p:txBody>
      </p:sp>
      <p:sp>
        <p:nvSpPr>
          <p:cNvPr id="12" name="コンテンツ プレースホルダー 2">
            <a:extLst>
              <a:ext uri="{FF2B5EF4-FFF2-40B4-BE49-F238E27FC236}">
                <a16:creationId xmlns:a16="http://schemas.microsoft.com/office/drawing/2014/main" id="{45062138-A645-4F5D-A8EF-AD9F155438A8}"/>
              </a:ext>
            </a:extLst>
          </p:cNvPr>
          <p:cNvSpPr>
            <a:spLocks noGrp="1"/>
          </p:cNvSpPr>
          <p:nvPr>
            <p:ph idx="1"/>
          </p:nvPr>
        </p:nvSpPr>
        <p:spPr>
          <a:xfrm>
            <a:off x="6582156" y="1976227"/>
            <a:ext cx="5492496" cy="630339"/>
          </a:xfrm>
        </p:spPr>
        <p:txBody>
          <a:bodyPr>
            <a:normAutofit/>
          </a:bodyPr>
          <a:lstStyle/>
          <a:p>
            <a:pPr marL="0" indent="0" algn="just">
              <a:buNone/>
            </a:pPr>
            <a:r>
              <a:rPr lang="en-US" altLang="ja-JP" sz="2800" b="1" kern="100" dirty="0">
                <a:effectLst/>
              </a:rPr>
              <a:t>QR</a:t>
            </a:r>
            <a:r>
              <a:rPr lang="ja-JP" altLang="en-US" sz="2800" b="1" kern="100" dirty="0">
                <a:effectLst/>
              </a:rPr>
              <a:t>コードを読み込んでください</a:t>
            </a:r>
            <a:endParaRPr kumimoji="1" lang="ja-JP" altLang="en-US" dirty="0"/>
          </a:p>
        </p:txBody>
      </p:sp>
      <p:pic>
        <p:nvPicPr>
          <p:cNvPr id="4" name="図 3">
            <a:extLst>
              <a:ext uri="{FF2B5EF4-FFF2-40B4-BE49-F238E27FC236}">
                <a16:creationId xmlns:a16="http://schemas.microsoft.com/office/drawing/2014/main" id="{03EF7A99-EC1C-D9F8-7F37-974C2201263E}"/>
              </a:ext>
            </a:extLst>
          </p:cNvPr>
          <p:cNvPicPr>
            <a:picLocks noChangeAspect="1"/>
          </p:cNvPicPr>
          <p:nvPr/>
        </p:nvPicPr>
        <p:blipFill>
          <a:blip r:embed="rId4"/>
          <a:stretch>
            <a:fillRect/>
          </a:stretch>
        </p:blipFill>
        <p:spPr>
          <a:xfrm>
            <a:off x="3044991" y="1715277"/>
            <a:ext cx="3419818" cy="4885454"/>
          </a:xfrm>
          <a:prstGeom prst="rect">
            <a:avLst/>
          </a:prstGeom>
        </p:spPr>
      </p:pic>
    </p:spTree>
    <p:extLst>
      <p:ext uri="{BB962C8B-B14F-4D97-AF65-F5344CB8AC3E}">
        <p14:creationId xmlns:p14="http://schemas.microsoft.com/office/powerpoint/2010/main" val="1502802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8619F4A-8F59-84F6-2D98-0AF1860F9A3A}"/>
              </a:ext>
            </a:extLst>
          </p:cNvPr>
          <p:cNvPicPr>
            <a:picLocks noChangeAspect="1"/>
          </p:cNvPicPr>
          <p:nvPr/>
        </p:nvPicPr>
        <p:blipFill>
          <a:blip r:embed="rId2"/>
          <a:stretch>
            <a:fillRect/>
          </a:stretch>
        </p:blipFill>
        <p:spPr>
          <a:xfrm>
            <a:off x="2920277" y="94343"/>
            <a:ext cx="5979087" cy="6669314"/>
          </a:xfrm>
          <a:prstGeom prst="rect">
            <a:avLst/>
          </a:prstGeom>
        </p:spPr>
      </p:pic>
    </p:spTree>
    <p:extLst>
      <p:ext uri="{BB962C8B-B14F-4D97-AF65-F5344CB8AC3E}">
        <p14:creationId xmlns:p14="http://schemas.microsoft.com/office/powerpoint/2010/main" val="3957294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43D09FF-002E-04F3-37BE-C1F30216F309}"/>
              </a:ext>
            </a:extLst>
          </p:cNvPr>
          <p:cNvPicPr>
            <a:picLocks noChangeAspect="1"/>
          </p:cNvPicPr>
          <p:nvPr/>
        </p:nvPicPr>
        <p:blipFill>
          <a:blip r:embed="rId2"/>
          <a:stretch>
            <a:fillRect/>
          </a:stretch>
        </p:blipFill>
        <p:spPr>
          <a:xfrm>
            <a:off x="2667000" y="137885"/>
            <a:ext cx="6582229" cy="6582229"/>
          </a:xfrm>
          <a:prstGeom prst="rect">
            <a:avLst/>
          </a:prstGeom>
        </p:spPr>
      </p:pic>
    </p:spTree>
    <p:extLst>
      <p:ext uri="{BB962C8B-B14F-4D97-AF65-F5344CB8AC3E}">
        <p14:creationId xmlns:p14="http://schemas.microsoft.com/office/powerpoint/2010/main" val="2028029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0FF20BD-E979-E196-71FA-F656D0BADF0F}"/>
              </a:ext>
            </a:extLst>
          </p:cNvPr>
          <p:cNvPicPr>
            <a:picLocks noChangeAspect="1"/>
          </p:cNvPicPr>
          <p:nvPr/>
        </p:nvPicPr>
        <p:blipFill>
          <a:blip r:embed="rId2"/>
          <a:stretch>
            <a:fillRect/>
          </a:stretch>
        </p:blipFill>
        <p:spPr>
          <a:xfrm>
            <a:off x="2695100" y="147179"/>
            <a:ext cx="6801799" cy="6563641"/>
          </a:xfrm>
          <a:prstGeom prst="rect">
            <a:avLst/>
          </a:prstGeom>
        </p:spPr>
      </p:pic>
    </p:spTree>
    <p:extLst>
      <p:ext uri="{BB962C8B-B14F-4D97-AF65-F5344CB8AC3E}">
        <p14:creationId xmlns:p14="http://schemas.microsoft.com/office/powerpoint/2010/main" val="1778193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FDD77EF-06D5-2AFB-B53E-F5868E51DDAB}"/>
              </a:ext>
            </a:extLst>
          </p:cNvPr>
          <p:cNvPicPr>
            <a:picLocks noChangeAspect="1"/>
          </p:cNvPicPr>
          <p:nvPr/>
        </p:nvPicPr>
        <p:blipFill>
          <a:blip r:embed="rId2"/>
          <a:stretch>
            <a:fillRect/>
          </a:stretch>
        </p:blipFill>
        <p:spPr>
          <a:xfrm>
            <a:off x="2900388" y="275770"/>
            <a:ext cx="6134224" cy="6582229"/>
          </a:xfrm>
          <a:prstGeom prst="rect">
            <a:avLst/>
          </a:prstGeom>
        </p:spPr>
      </p:pic>
    </p:spTree>
    <p:extLst>
      <p:ext uri="{BB962C8B-B14F-4D97-AF65-F5344CB8AC3E}">
        <p14:creationId xmlns:p14="http://schemas.microsoft.com/office/powerpoint/2010/main" val="3402524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6D9E8-C136-4CC5-8475-B80A212A99DE}"/>
              </a:ext>
            </a:extLst>
          </p:cNvPr>
          <p:cNvSpPr>
            <a:spLocks noGrp="1"/>
          </p:cNvSpPr>
          <p:nvPr>
            <p:ph type="title"/>
          </p:nvPr>
        </p:nvSpPr>
        <p:spPr/>
        <p:txBody>
          <a:bodyPr>
            <a:normAutofit fontScale="90000"/>
          </a:bodyPr>
          <a:lstStyle/>
          <a:p>
            <a:r>
              <a:rPr lang="ja-JP" altLang="en-US" b="1" dirty="0">
                <a:solidFill>
                  <a:srgbClr val="002060"/>
                </a:solidFill>
                <a:effectLst>
                  <a:outerShdw blurRad="38100" dist="38100" dir="2700000" algn="tl">
                    <a:srgbClr val="000000">
                      <a:alpha val="43137"/>
                    </a:srgbClr>
                  </a:outerShdw>
                </a:effectLst>
              </a:rPr>
              <a:t>白鵬女子高校専用申込フォーム「以外」から申し込みをされる場合は、必ず「ご紹介者」に「白鵬女子高校」とご記入ください</a:t>
            </a:r>
          </a:p>
        </p:txBody>
      </p:sp>
      <p:sp>
        <p:nvSpPr>
          <p:cNvPr id="3" name="コンテンツ プレースホルダー 2">
            <a:extLst>
              <a:ext uri="{FF2B5EF4-FFF2-40B4-BE49-F238E27FC236}">
                <a16:creationId xmlns:a16="http://schemas.microsoft.com/office/drawing/2014/main" id="{795B0315-BDC3-40B6-AC46-6EC98B037478}"/>
              </a:ext>
            </a:extLst>
          </p:cNvPr>
          <p:cNvSpPr>
            <a:spLocks noGrp="1"/>
          </p:cNvSpPr>
          <p:nvPr>
            <p:ph idx="1"/>
          </p:nvPr>
        </p:nvSpPr>
        <p:spPr/>
        <p:txBody>
          <a:bodyPr/>
          <a:lstStyle/>
          <a:p>
            <a:endParaRPr kumimoji="1" lang="ja-JP" altLang="en-US"/>
          </a:p>
        </p:txBody>
      </p:sp>
      <p:grpSp>
        <p:nvGrpSpPr>
          <p:cNvPr id="4" name="グループ化 3">
            <a:extLst>
              <a:ext uri="{FF2B5EF4-FFF2-40B4-BE49-F238E27FC236}">
                <a16:creationId xmlns:a16="http://schemas.microsoft.com/office/drawing/2014/main" id="{5038E4C0-365E-4EAC-8145-AA26860EEBC0}"/>
              </a:ext>
            </a:extLst>
          </p:cNvPr>
          <p:cNvGrpSpPr/>
          <p:nvPr/>
        </p:nvGrpSpPr>
        <p:grpSpPr>
          <a:xfrm>
            <a:off x="465654" y="2334516"/>
            <a:ext cx="11108863" cy="4455222"/>
            <a:chOff x="244937" y="1514986"/>
            <a:chExt cx="12136249" cy="5378636"/>
          </a:xfrm>
        </p:grpSpPr>
        <p:pic>
          <p:nvPicPr>
            <p:cNvPr id="5" name="図 4">
              <a:extLst>
                <a:ext uri="{FF2B5EF4-FFF2-40B4-BE49-F238E27FC236}">
                  <a16:creationId xmlns:a16="http://schemas.microsoft.com/office/drawing/2014/main" id="{4C8A3739-566A-4652-8606-1638B709DF43}"/>
                </a:ext>
              </a:extLst>
            </p:cNvPr>
            <p:cNvPicPr>
              <a:picLocks noChangeAspect="1"/>
            </p:cNvPicPr>
            <p:nvPr/>
          </p:nvPicPr>
          <p:blipFill rotWithShape="1">
            <a:blip r:embed="rId3"/>
            <a:srcRect l="59187" t="27151" r="361" b="9106"/>
            <a:stretch/>
          </p:blipFill>
          <p:spPr>
            <a:xfrm>
              <a:off x="244937" y="1514986"/>
              <a:ext cx="12136249" cy="5378636"/>
            </a:xfrm>
            <a:prstGeom prst="rect">
              <a:avLst/>
            </a:prstGeom>
          </p:spPr>
        </p:pic>
        <p:sp>
          <p:nvSpPr>
            <p:cNvPr id="6" name="楕円 5">
              <a:extLst>
                <a:ext uri="{FF2B5EF4-FFF2-40B4-BE49-F238E27FC236}">
                  <a16:creationId xmlns:a16="http://schemas.microsoft.com/office/drawing/2014/main" id="{768C58A3-837D-4D88-BE95-9479E182D22F}"/>
                </a:ext>
              </a:extLst>
            </p:cNvPr>
            <p:cNvSpPr/>
            <p:nvPr/>
          </p:nvSpPr>
          <p:spPr>
            <a:xfrm>
              <a:off x="3767936" y="4648951"/>
              <a:ext cx="5255045" cy="694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grpSp>
    </p:spTree>
    <p:extLst>
      <p:ext uri="{BB962C8B-B14F-4D97-AF65-F5344CB8AC3E}">
        <p14:creationId xmlns:p14="http://schemas.microsoft.com/office/powerpoint/2010/main" val="3322248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119EDE-9A28-452A-976C-7E94753504B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F24CBA0-12AF-4A6F-82EF-DE052F73C2A4}"/>
              </a:ext>
            </a:extLst>
          </p:cNvPr>
          <p:cNvSpPr>
            <a:spLocks noGrp="1"/>
          </p:cNvSpPr>
          <p:nvPr>
            <p:ph idx="1"/>
          </p:nvPr>
        </p:nvSpPr>
        <p:spPr/>
        <p:txBody>
          <a:bodyPr/>
          <a:lstStyle/>
          <a:p>
            <a:endParaRPr kumimoji="1" lang="ja-JP" altLang="en-US"/>
          </a:p>
        </p:txBody>
      </p:sp>
      <p:grpSp>
        <p:nvGrpSpPr>
          <p:cNvPr id="7" name="グループ化 6">
            <a:extLst>
              <a:ext uri="{FF2B5EF4-FFF2-40B4-BE49-F238E27FC236}">
                <a16:creationId xmlns:a16="http://schemas.microsoft.com/office/drawing/2014/main" id="{FEF4F827-FD38-451A-B478-3066D9C6B5C2}"/>
              </a:ext>
            </a:extLst>
          </p:cNvPr>
          <p:cNvGrpSpPr/>
          <p:nvPr/>
        </p:nvGrpSpPr>
        <p:grpSpPr>
          <a:xfrm>
            <a:off x="0" y="85708"/>
            <a:ext cx="9112440" cy="5346904"/>
            <a:chOff x="101980" y="980501"/>
            <a:chExt cx="15374895" cy="7603762"/>
          </a:xfrm>
        </p:grpSpPr>
        <p:pic>
          <p:nvPicPr>
            <p:cNvPr id="5" name="図 4">
              <a:extLst>
                <a:ext uri="{FF2B5EF4-FFF2-40B4-BE49-F238E27FC236}">
                  <a16:creationId xmlns:a16="http://schemas.microsoft.com/office/drawing/2014/main" id="{89C36AB9-9C01-47A3-99F8-2655BB8C2EB1}"/>
                </a:ext>
              </a:extLst>
            </p:cNvPr>
            <p:cNvPicPr>
              <a:picLocks noChangeAspect="1"/>
            </p:cNvPicPr>
            <p:nvPr/>
          </p:nvPicPr>
          <p:blipFill rotWithShape="1">
            <a:blip r:embed="rId3"/>
            <a:srcRect l="50000" t="9438" r="851" b="4137"/>
            <a:stretch/>
          </p:blipFill>
          <p:spPr>
            <a:xfrm>
              <a:off x="101980" y="980501"/>
              <a:ext cx="15374895" cy="7603762"/>
            </a:xfrm>
            <a:prstGeom prst="rect">
              <a:avLst/>
            </a:prstGeom>
          </p:spPr>
        </p:pic>
        <p:pic>
          <p:nvPicPr>
            <p:cNvPr id="6" name="図 5">
              <a:extLst>
                <a:ext uri="{FF2B5EF4-FFF2-40B4-BE49-F238E27FC236}">
                  <a16:creationId xmlns:a16="http://schemas.microsoft.com/office/drawing/2014/main" id="{989FCAB9-1CB0-4054-9427-B256176C807D}"/>
                </a:ext>
              </a:extLst>
            </p:cNvPr>
            <p:cNvPicPr>
              <a:picLocks noChangeAspect="1"/>
            </p:cNvPicPr>
            <p:nvPr/>
          </p:nvPicPr>
          <p:blipFill rotWithShape="1">
            <a:blip r:embed="rId3"/>
            <a:srcRect l="50000" t="22425" r="31415" b="70610"/>
            <a:stretch/>
          </p:blipFill>
          <p:spPr>
            <a:xfrm>
              <a:off x="673021" y="1905918"/>
              <a:ext cx="4493890" cy="473725"/>
            </a:xfrm>
            <a:prstGeom prst="rect">
              <a:avLst/>
            </a:prstGeom>
          </p:spPr>
        </p:pic>
      </p:grpSp>
      <p:pic>
        <p:nvPicPr>
          <p:cNvPr id="10" name="図 9">
            <a:extLst>
              <a:ext uri="{FF2B5EF4-FFF2-40B4-BE49-F238E27FC236}">
                <a16:creationId xmlns:a16="http://schemas.microsoft.com/office/drawing/2014/main" id="{59C0391E-DB3E-4C64-8180-E12A0635C9BE}"/>
              </a:ext>
            </a:extLst>
          </p:cNvPr>
          <p:cNvPicPr>
            <a:picLocks noChangeAspect="1"/>
          </p:cNvPicPr>
          <p:nvPr/>
        </p:nvPicPr>
        <p:blipFill rotWithShape="1">
          <a:blip r:embed="rId4"/>
          <a:srcRect l="57684" t="8519" r="8676" b="4902"/>
          <a:stretch/>
        </p:blipFill>
        <p:spPr>
          <a:xfrm>
            <a:off x="5152919" y="1676971"/>
            <a:ext cx="7039081" cy="5095321"/>
          </a:xfrm>
          <a:prstGeom prst="rect">
            <a:avLst/>
          </a:prstGeom>
        </p:spPr>
      </p:pic>
      <p:sp>
        <p:nvSpPr>
          <p:cNvPr id="12" name="字幕 2">
            <a:extLst>
              <a:ext uri="{FF2B5EF4-FFF2-40B4-BE49-F238E27FC236}">
                <a16:creationId xmlns:a16="http://schemas.microsoft.com/office/drawing/2014/main" id="{88AC5F50-E6A6-49F4-AED2-D1B92494107C}"/>
              </a:ext>
            </a:extLst>
          </p:cNvPr>
          <p:cNvSpPr txBox="1">
            <a:spLocks/>
          </p:cNvSpPr>
          <p:nvPr/>
        </p:nvSpPr>
        <p:spPr>
          <a:xfrm>
            <a:off x="437404" y="4953233"/>
            <a:ext cx="7081326" cy="180397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4300" b="1" dirty="0"/>
              <a:t>44.8</a:t>
            </a:r>
            <a:r>
              <a:rPr lang="ja-JP" altLang="en-US" sz="4300" b="1" dirty="0"/>
              <a:t>万円</a:t>
            </a:r>
            <a:r>
              <a:rPr lang="ja-JP" altLang="en-US" sz="1900" b="1" dirty="0"/>
              <a:t>（税込み）</a:t>
            </a:r>
            <a:r>
              <a:rPr lang="ja-JP" altLang="en-US" sz="4300" b="1" dirty="0"/>
              <a:t>　</a:t>
            </a:r>
            <a:endParaRPr lang="en-US" altLang="ja-JP" sz="4300" b="1" dirty="0"/>
          </a:p>
          <a:p>
            <a:pPr marL="0" indent="0">
              <a:buNone/>
            </a:pPr>
            <a:r>
              <a:rPr lang="ja-JP" altLang="en-US" b="1" dirty="0"/>
              <a:t>　　　　　ペンフォスター高校授業料</a:t>
            </a:r>
            <a:endParaRPr lang="en-US" altLang="ja-JP" b="1" dirty="0"/>
          </a:p>
          <a:p>
            <a:pPr marL="0" indent="0">
              <a:buNone/>
            </a:pPr>
            <a:r>
              <a:rPr lang="ja-JP" altLang="en-US" b="1" dirty="0"/>
              <a:t>　　　　　　　</a:t>
            </a:r>
            <a:r>
              <a:rPr lang="en-US" altLang="ja-JP" b="1" dirty="0"/>
              <a:t>AJ</a:t>
            </a:r>
            <a:r>
              <a:rPr lang="ja-JP" altLang="en-US" b="1" dirty="0"/>
              <a:t>入会金</a:t>
            </a:r>
            <a:r>
              <a:rPr lang="en-US" altLang="ja-JP" b="1" dirty="0"/>
              <a:t>15000</a:t>
            </a:r>
            <a:r>
              <a:rPr lang="ja-JP" altLang="en-US" b="1" dirty="0"/>
              <a:t>円　免除</a:t>
            </a:r>
          </a:p>
        </p:txBody>
      </p:sp>
    </p:spTree>
    <p:extLst>
      <p:ext uri="{BB962C8B-B14F-4D97-AF65-F5344CB8AC3E}">
        <p14:creationId xmlns:p14="http://schemas.microsoft.com/office/powerpoint/2010/main" val="4262975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026" descr="C:\Users\aj200\Desktop\会社紹介\朝日平成25年2月23日PDF_01.jpg">
            <a:extLst>
              <a:ext uri="{FF2B5EF4-FFF2-40B4-BE49-F238E27FC236}">
                <a16:creationId xmlns:a16="http://schemas.microsoft.com/office/drawing/2014/main" id="{32D839EF-2F50-48D7-BED6-8A738180F5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418" r="-3" b="-3"/>
          <a:stretch/>
        </p:blipFill>
        <p:spPr bwMode="auto">
          <a:xfrm>
            <a:off x="20" y="10"/>
            <a:ext cx="2970445" cy="3383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F04B7D8B-F24E-4DB8-BB77-A663DABCD2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19130"/>
          <a:stretch/>
        </p:blipFill>
        <p:spPr bwMode="auto">
          <a:xfrm>
            <a:off x="2851283" y="10"/>
            <a:ext cx="2970465" cy="33832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新聞の記事&#10;&#10;中程度の精度で自動的に生成された説明">
            <a:extLst>
              <a:ext uri="{FF2B5EF4-FFF2-40B4-BE49-F238E27FC236}">
                <a16:creationId xmlns:a16="http://schemas.microsoft.com/office/drawing/2014/main" id="{62149BE1-0A0B-4EA2-9FFA-C303034D06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24291"/>
          <a:stretch/>
        </p:blipFill>
        <p:spPr bwMode="auto">
          <a:xfrm>
            <a:off x="6145909" y="10"/>
            <a:ext cx="2971800" cy="33832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新聞の記事&#10;&#10;自動的に生成された説明">
            <a:extLst>
              <a:ext uri="{FF2B5EF4-FFF2-40B4-BE49-F238E27FC236}">
                <a16:creationId xmlns:a16="http://schemas.microsoft.com/office/drawing/2014/main" id="{2EEAEF99-E89D-4ED2-9211-BC37A238BF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162" r="-2" b="-2"/>
          <a:stretch/>
        </p:blipFill>
        <p:spPr bwMode="auto">
          <a:xfrm>
            <a:off x="9220200" y="10"/>
            <a:ext cx="2971800" cy="33832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descr="C:\Users\aj200\Desktop\会社紹介\スライド79.JPG">
            <a:extLst>
              <a:ext uri="{FF2B5EF4-FFF2-40B4-BE49-F238E27FC236}">
                <a16:creationId xmlns:a16="http://schemas.microsoft.com/office/drawing/2014/main" id="{2B6EF39B-0C3F-484F-89BF-6A1B61BC58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123" r="-1" b="20245"/>
          <a:stretch/>
        </p:blipFill>
        <p:spPr bwMode="auto">
          <a:xfrm>
            <a:off x="-1018" y="3474720"/>
            <a:ext cx="6044438" cy="33832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086AAB1E-798C-4B55-9199-CD77E0F343ED}"/>
              </a:ext>
            </a:extLst>
          </p:cNvPr>
          <p:cNvSpPr>
            <a:spLocks noGrp="1"/>
          </p:cNvSpPr>
          <p:nvPr>
            <p:ph type="title"/>
          </p:nvPr>
        </p:nvSpPr>
        <p:spPr>
          <a:xfrm>
            <a:off x="6241028" y="3624810"/>
            <a:ext cx="5855854" cy="3083099"/>
          </a:xfrm>
        </p:spPr>
        <p:txBody>
          <a:bodyPr>
            <a:normAutofit/>
          </a:bodyPr>
          <a:lstStyle/>
          <a:p>
            <a:r>
              <a:rPr kumimoji="1" lang="ja-JP" altLang="en-US" sz="3200" dirty="0">
                <a:solidFill>
                  <a:srgbClr val="FFFFFF"/>
                </a:solidFill>
              </a:rPr>
              <a:t>各種メディアで取り上げられるようになり、留学協会の当時の理事長の目に止まる。</a:t>
            </a:r>
            <a:br>
              <a:rPr kumimoji="1" lang="en-US" altLang="ja-JP" sz="3200" dirty="0">
                <a:solidFill>
                  <a:srgbClr val="FFFFFF"/>
                </a:solidFill>
              </a:rPr>
            </a:br>
            <a:br>
              <a:rPr kumimoji="1" lang="en-US" altLang="ja-JP" sz="3200" dirty="0">
                <a:solidFill>
                  <a:srgbClr val="FFFFFF"/>
                </a:solidFill>
              </a:rPr>
            </a:br>
            <a:r>
              <a:rPr kumimoji="1" lang="en-US" altLang="ja-JP" sz="3200" dirty="0">
                <a:solidFill>
                  <a:srgbClr val="FFFFFF"/>
                </a:solidFill>
              </a:rPr>
              <a:t>2005</a:t>
            </a:r>
            <a:r>
              <a:rPr kumimoji="1" lang="ja-JP" altLang="en-US" sz="3200" dirty="0">
                <a:solidFill>
                  <a:srgbClr val="FFFFFF"/>
                </a:solidFill>
              </a:rPr>
              <a:t>年、留学協会の理事に就任する。</a:t>
            </a:r>
          </a:p>
        </p:txBody>
      </p:sp>
      <p:pic>
        <p:nvPicPr>
          <p:cNvPr id="6" name="図 5" descr="テキスト, 新聞 が含まれている画像&#10;&#10;自動的に生成された説明">
            <a:extLst>
              <a:ext uri="{FF2B5EF4-FFF2-40B4-BE49-F238E27FC236}">
                <a16:creationId xmlns:a16="http://schemas.microsoft.com/office/drawing/2014/main" id="{53E6B549-2E49-4CC1-9FAE-F70C8E09F6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正方形/長方形 2">
            <a:extLst>
              <a:ext uri="{FF2B5EF4-FFF2-40B4-BE49-F238E27FC236}">
                <a16:creationId xmlns:a16="http://schemas.microsoft.com/office/drawing/2014/main" id="{42B183BE-1D35-05FE-F377-10F1C8617031}"/>
              </a:ext>
            </a:extLst>
          </p:cNvPr>
          <p:cNvSpPr/>
          <p:nvPr/>
        </p:nvSpPr>
        <p:spPr>
          <a:xfrm>
            <a:off x="6145909" y="3474720"/>
            <a:ext cx="6046091" cy="33832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400" dirty="0"/>
          </a:p>
          <a:p>
            <a:pPr algn="ctr"/>
            <a:r>
              <a:rPr kumimoji="1" lang="ja-JP" altLang="en-US" sz="2400" dirty="0"/>
              <a:t>日本経済新聞</a:t>
            </a:r>
            <a:endParaRPr kumimoji="1" lang="en-US" altLang="ja-JP" sz="2400" dirty="0"/>
          </a:p>
          <a:p>
            <a:pPr algn="ctr"/>
            <a:r>
              <a:rPr kumimoji="1" lang="ja-JP" altLang="en-US" sz="2400" dirty="0"/>
              <a:t>朝日新聞</a:t>
            </a:r>
            <a:endParaRPr kumimoji="1" lang="en-US" altLang="ja-JP" sz="2400" dirty="0"/>
          </a:p>
          <a:p>
            <a:pPr algn="ctr"/>
            <a:r>
              <a:rPr lang="ja-JP" altLang="en-US" sz="2400" dirty="0"/>
              <a:t>毎日新聞</a:t>
            </a:r>
            <a:endParaRPr kumimoji="1" lang="en-US" altLang="ja-JP" sz="2400" dirty="0"/>
          </a:p>
          <a:p>
            <a:pPr algn="ctr"/>
            <a:r>
              <a:rPr lang="ja-JP" altLang="en-US" sz="2400" dirty="0"/>
              <a:t>アエラ</a:t>
            </a:r>
            <a:endParaRPr lang="en-US" altLang="ja-JP" sz="2400" dirty="0"/>
          </a:p>
          <a:p>
            <a:pPr algn="ctr"/>
            <a:r>
              <a:rPr lang="ja-JP" altLang="en-US" sz="2400" dirty="0"/>
              <a:t>週刊朝日</a:t>
            </a:r>
            <a:endParaRPr lang="en-US" altLang="ja-JP" sz="2400" dirty="0"/>
          </a:p>
          <a:p>
            <a:pPr algn="ctr"/>
            <a:r>
              <a:rPr lang="ja-JP" altLang="en-US" sz="2400" dirty="0"/>
              <a:t>日本語教育新聞</a:t>
            </a:r>
            <a:endParaRPr lang="en-US" altLang="ja-JP" sz="2400" dirty="0"/>
          </a:p>
          <a:p>
            <a:pPr algn="ctr"/>
            <a:r>
              <a:rPr lang="ja-JP" altLang="en-US" sz="2400" dirty="0"/>
              <a:t>キッズチャレンジ</a:t>
            </a:r>
            <a:endParaRPr lang="en-US" altLang="ja-JP" sz="2400" dirty="0"/>
          </a:p>
          <a:p>
            <a:pPr algn="ctr"/>
            <a:r>
              <a:rPr lang="ja-JP" altLang="en-US" sz="2400" dirty="0"/>
              <a:t>　　　　　　　　　　　　　　　　　他</a:t>
            </a:r>
            <a:endParaRPr lang="en-US" altLang="ja-JP" sz="2400" dirty="0"/>
          </a:p>
          <a:p>
            <a:pPr algn="ctr"/>
            <a:endParaRPr kumimoji="1" lang="ja-JP" altLang="en-US" dirty="0"/>
          </a:p>
        </p:txBody>
      </p:sp>
    </p:spTree>
    <p:extLst>
      <p:ext uri="{BB962C8B-B14F-4D97-AF65-F5344CB8AC3E}">
        <p14:creationId xmlns:p14="http://schemas.microsoft.com/office/powerpoint/2010/main" val="2755235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641968" y="120233"/>
            <a:ext cx="10987994" cy="1325563"/>
          </a:xfrm>
        </p:spPr>
        <p:txBody>
          <a:bodyPr>
            <a:normAutofit/>
          </a:bodyPr>
          <a:lstStyle/>
          <a:p>
            <a:r>
              <a:rPr lang="ja-JP" altLang="en-US" b="1" dirty="0">
                <a:solidFill>
                  <a:srgbClr val="002060"/>
                </a:solidFill>
                <a:effectLst>
                  <a:outerShdw blurRad="38100" dist="38100" dir="2700000" algn="tl">
                    <a:srgbClr val="000000">
                      <a:alpha val="43137"/>
                    </a:srgbClr>
                  </a:outerShdw>
                </a:effectLst>
              </a:rPr>
              <a:t>個別相談もご利用ください</a:t>
            </a:r>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pic>
        <p:nvPicPr>
          <p:cNvPr id="13" name="図 12">
            <a:extLst>
              <a:ext uri="{FF2B5EF4-FFF2-40B4-BE49-F238E27FC236}">
                <a16:creationId xmlns:a16="http://schemas.microsoft.com/office/drawing/2014/main" id="{14CD8FF8-B5A5-4B4E-AF68-E78BF16C337E}"/>
              </a:ext>
            </a:extLst>
          </p:cNvPr>
          <p:cNvPicPr>
            <a:picLocks noChangeAspect="1"/>
          </p:cNvPicPr>
          <p:nvPr/>
        </p:nvPicPr>
        <p:blipFill rotWithShape="1">
          <a:blip r:embed="rId3"/>
          <a:srcRect l="14753" t="16550" r="75791" b="25986"/>
          <a:stretch/>
        </p:blipFill>
        <p:spPr>
          <a:xfrm>
            <a:off x="0" y="6671656"/>
            <a:ext cx="4182035" cy="193183"/>
          </a:xfrm>
          <a:prstGeom prst="rect">
            <a:avLst/>
          </a:prstGeom>
        </p:spPr>
      </p:pic>
      <p:sp>
        <p:nvSpPr>
          <p:cNvPr id="11" name="タイトル 1">
            <a:extLst>
              <a:ext uri="{FF2B5EF4-FFF2-40B4-BE49-F238E27FC236}">
                <a16:creationId xmlns:a16="http://schemas.microsoft.com/office/drawing/2014/main" id="{023E524C-45BD-1FD6-8C3E-5207ACEB64E8}"/>
              </a:ext>
            </a:extLst>
          </p:cNvPr>
          <p:cNvSpPr txBox="1">
            <a:spLocks/>
          </p:cNvSpPr>
          <p:nvPr/>
        </p:nvSpPr>
        <p:spPr>
          <a:xfrm>
            <a:off x="882501" y="1274460"/>
            <a:ext cx="10185991" cy="4488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1" dirty="0">
                <a:solidFill>
                  <a:srgbClr val="002060"/>
                </a:solidFill>
                <a:effectLst>
                  <a:outerShdw blurRad="38100" dist="38100" dir="2700000" algn="tl">
                    <a:srgbClr val="000000">
                      <a:alpha val="43137"/>
                    </a:srgbClr>
                  </a:outerShdw>
                </a:effectLst>
              </a:rPr>
              <a:t>ZOOM</a:t>
            </a:r>
            <a:r>
              <a:rPr lang="ja-JP" altLang="en-US" b="1" dirty="0">
                <a:solidFill>
                  <a:srgbClr val="002060"/>
                </a:solidFill>
                <a:effectLst>
                  <a:outerShdw blurRad="38100" dist="38100" dir="2700000" algn="tl">
                    <a:srgbClr val="000000">
                      <a:alpha val="43137"/>
                    </a:srgbClr>
                  </a:outerShdw>
                </a:effectLst>
              </a:rPr>
              <a:t>でも、メールでもお電話でも</a:t>
            </a:r>
            <a:endParaRPr lang="en-US" altLang="ja-JP" b="1" dirty="0">
              <a:solidFill>
                <a:srgbClr val="002060"/>
              </a:solidFill>
              <a:effectLst>
                <a:outerShdw blurRad="38100" dist="38100" dir="2700000" algn="tl">
                  <a:srgbClr val="000000">
                    <a:alpha val="43137"/>
                  </a:srgbClr>
                </a:outerShdw>
              </a:effectLst>
            </a:endParaRPr>
          </a:p>
          <a:p>
            <a:pPr algn="ctr"/>
            <a:endParaRPr lang="en-US" altLang="ja-JP" b="1" dirty="0">
              <a:solidFill>
                <a:srgbClr val="002060"/>
              </a:solidFill>
              <a:effectLst>
                <a:outerShdw blurRad="38100" dist="38100" dir="2700000" algn="tl">
                  <a:srgbClr val="000000">
                    <a:alpha val="43137"/>
                  </a:srgbClr>
                </a:outerShdw>
              </a:effectLst>
            </a:endParaRPr>
          </a:p>
          <a:p>
            <a:pPr algn="ctr"/>
            <a:r>
              <a:rPr lang="en-US" altLang="ja-JP" b="1" dirty="0">
                <a:solidFill>
                  <a:srgbClr val="002060"/>
                </a:solidFill>
                <a:effectLst>
                  <a:outerShdw blurRad="38100" dist="38100" dir="2700000" algn="tl">
                    <a:srgbClr val="000000">
                      <a:alpha val="43137"/>
                    </a:srgbClr>
                  </a:outerShdw>
                </a:effectLst>
              </a:rPr>
              <a:t>TEL</a:t>
            </a:r>
            <a:r>
              <a:rPr lang="ja-JP" altLang="en-US" b="1" dirty="0">
                <a:solidFill>
                  <a:srgbClr val="002060"/>
                </a:solidFill>
                <a:effectLst>
                  <a:outerShdw blurRad="38100" dist="38100" dir="2700000" algn="tl">
                    <a:srgbClr val="000000">
                      <a:alpha val="43137"/>
                    </a:srgbClr>
                  </a:outerShdw>
                </a:effectLst>
              </a:rPr>
              <a:t>：</a:t>
            </a:r>
            <a:r>
              <a:rPr lang="en-US" altLang="ja-JP" b="1" dirty="0">
                <a:solidFill>
                  <a:srgbClr val="002060"/>
                </a:solidFill>
                <a:effectLst>
                  <a:outerShdw blurRad="38100" dist="38100" dir="2700000" algn="tl">
                    <a:srgbClr val="000000">
                      <a:alpha val="43137"/>
                    </a:srgbClr>
                  </a:outerShdw>
                </a:effectLst>
              </a:rPr>
              <a:t>045-228-7032</a:t>
            </a:r>
          </a:p>
          <a:p>
            <a:pPr algn="ctr"/>
            <a:endParaRPr lang="en-US" altLang="ja-JP" b="1" dirty="0">
              <a:solidFill>
                <a:srgbClr val="002060"/>
              </a:solidFill>
              <a:effectLst>
                <a:outerShdw blurRad="38100" dist="38100" dir="2700000" algn="tl">
                  <a:srgbClr val="000000">
                    <a:alpha val="43137"/>
                  </a:srgbClr>
                </a:outerShdw>
              </a:effectLst>
            </a:endParaRPr>
          </a:p>
          <a:p>
            <a:pPr algn="ctr"/>
            <a:r>
              <a:rPr lang="en-US" altLang="ja-JP" b="1" dirty="0">
                <a:solidFill>
                  <a:srgbClr val="002060"/>
                </a:solidFill>
                <a:effectLst>
                  <a:outerShdw blurRad="38100" dist="38100" dir="2700000" algn="tl">
                    <a:srgbClr val="000000">
                      <a:alpha val="43137"/>
                    </a:srgbClr>
                  </a:outerShdw>
                </a:effectLst>
              </a:rPr>
              <a:t>admission@aj-academy.jp</a:t>
            </a:r>
          </a:p>
          <a:p>
            <a:pPr algn="ctr"/>
            <a:r>
              <a:rPr lang="ja-JP" altLang="en-US" b="1" dirty="0">
                <a:solidFill>
                  <a:srgbClr val="002060"/>
                </a:solidFill>
                <a:effectLst>
                  <a:outerShdw blurRad="38100" dist="38100" dir="2700000" algn="tl">
                    <a:srgbClr val="000000">
                      <a:alpha val="43137"/>
                    </a:srgbClr>
                  </a:outerShdw>
                </a:effectLst>
              </a:rPr>
              <a:t>または</a:t>
            </a:r>
            <a:endParaRPr lang="en-US" altLang="ja-JP" b="1" dirty="0">
              <a:solidFill>
                <a:srgbClr val="002060"/>
              </a:solidFill>
              <a:effectLst>
                <a:outerShdw blurRad="38100" dist="38100" dir="2700000" algn="tl">
                  <a:srgbClr val="000000">
                    <a:alpha val="43137"/>
                  </a:srgbClr>
                </a:outerShdw>
              </a:effectLst>
            </a:endParaRPr>
          </a:p>
          <a:p>
            <a:pPr algn="ctr"/>
            <a:r>
              <a:rPr lang="en-US" altLang="ja-JP" b="1" dirty="0">
                <a:solidFill>
                  <a:srgbClr val="002060"/>
                </a:solidFill>
                <a:effectLst>
                  <a:outerShdw blurRad="38100" dist="38100" dir="2700000" algn="tl">
                    <a:srgbClr val="000000">
                      <a:alpha val="43137"/>
                    </a:srgbClr>
                  </a:outerShdw>
                </a:effectLst>
              </a:rPr>
              <a:t>iwasaki@ajinternational.jp</a:t>
            </a:r>
            <a:endParaRPr lang="ja-JP" altLang="en-US" b="1" dirty="0">
              <a:solidFill>
                <a:srgbClr val="00206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043C8F39-15A8-C8A1-4455-BCBDA91488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0738" y="3192225"/>
            <a:ext cx="2556764" cy="200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01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A02B8D8-7247-36BD-0958-6763BC5B8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19"/>
            <a:ext cx="12315986" cy="8627605"/>
          </a:xfrm>
          <a:prstGeom prst="rect">
            <a:avLst/>
          </a:prstGeom>
        </p:spPr>
      </p:pic>
      <p:sp>
        <p:nvSpPr>
          <p:cNvPr id="16" name="タイトル 8">
            <a:extLst>
              <a:ext uri="{FF2B5EF4-FFF2-40B4-BE49-F238E27FC236}">
                <a16:creationId xmlns:a16="http://schemas.microsoft.com/office/drawing/2014/main" id="{BD87ABD0-D159-44F4-830C-A539E4E8BEC0}"/>
              </a:ext>
            </a:extLst>
          </p:cNvPr>
          <p:cNvSpPr txBox="1">
            <a:spLocks/>
          </p:cNvSpPr>
          <p:nvPr/>
        </p:nvSpPr>
        <p:spPr>
          <a:xfrm>
            <a:off x="282394" y="646937"/>
            <a:ext cx="11627211" cy="16083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b="1" dirty="0">
                <a:solidFill>
                  <a:srgbClr val="FF0000"/>
                </a:solidFill>
                <a:latin typeface="BIZ UD明朝 Medium" panose="02020500000000000000" pitchFamily="17" charset="-128"/>
                <a:ea typeface="BIZ UD明朝 Medium" panose="02020500000000000000" pitchFamily="17" charset="-128"/>
              </a:rPr>
              <a:t>アメリカ</a:t>
            </a:r>
            <a:r>
              <a:rPr lang="ja-JP" altLang="en-US" b="1" dirty="0"/>
              <a:t>の高校を　　　　　</a:t>
            </a:r>
            <a:endParaRPr lang="en-US" altLang="ja-JP" b="1" dirty="0"/>
          </a:p>
          <a:p>
            <a:r>
              <a:rPr lang="ja-JP" altLang="en-US" b="1" dirty="0"/>
              <a:t>　　　　</a:t>
            </a:r>
            <a:r>
              <a:rPr lang="ja-JP" altLang="en-US" b="1" dirty="0">
                <a:solidFill>
                  <a:srgbClr val="FF0000"/>
                </a:solidFill>
                <a:latin typeface="BIZ UD明朝 Medium" panose="02020500000000000000" pitchFamily="17" charset="-128"/>
                <a:ea typeface="BIZ UD明朝 Medium" panose="02020500000000000000" pitchFamily="17" charset="-128"/>
              </a:rPr>
              <a:t>日本</a:t>
            </a:r>
            <a:r>
              <a:rPr lang="ja-JP" altLang="en-US" b="1" dirty="0"/>
              <a:t>で卒業する！</a:t>
            </a:r>
          </a:p>
        </p:txBody>
      </p:sp>
      <p:sp>
        <p:nvSpPr>
          <p:cNvPr id="25" name="タイトル 8">
            <a:extLst>
              <a:ext uri="{FF2B5EF4-FFF2-40B4-BE49-F238E27FC236}">
                <a16:creationId xmlns:a16="http://schemas.microsoft.com/office/drawing/2014/main" id="{3EA84C81-E88F-4100-9B89-5930369163EE}"/>
              </a:ext>
            </a:extLst>
          </p:cNvPr>
          <p:cNvSpPr txBox="1">
            <a:spLocks/>
          </p:cNvSpPr>
          <p:nvPr/>
        </p:nvSpPr>
        <p:spPr>
          <a:xfrm>
            <a:off x="5431837" y="-993213"/>
            <a:ext cx="6915146" cy="16083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BIZ UD明朝 Medium" panose="02020500000000000000" pitchFamily="17" charset="-128"/>
                <a:ea typeface="BIZ UD明朝 Medium" panose="02020500000000000000" pitchFamily="17" charset="-128"/>
              </a:rPr>
              <a:t>アメリカ通信制高校という選択肢</a:t>
            </a:r>
            <a:endParaRPr lang="en-US" altLang="ja-JP" sz="3200" b="1" dirty="0"/>
          </a:p>
        </p:txBody>
      </p:sp>
      <p:sp>
        <p:nvSpPr>
          <p:cNvPr id="5" name="正方形/長方形 4">
            <a:extLst>
              <a:ext uri="{FF2B5EF4-FFF2-40B4-BE49-F238E27FC236}">
                <a16:creationId xmlns:a16="http://schemas.microsoft.com/office/drawing/2014/main" id="{974EC641-8DC6-2AC6-11A0-465A051EE7B8}"/>
              </a:ext>
            </a:extLst>
          </p:cNvPr>
          <p:cNvSpPr/>
          <p:nvPr/>
        </p:nvSpPr>
        <p:spPr>
          <a:xfrm>
            <a:off x="-123986" y="5890957"/>
            <a:ext cx="12315986" cy="1228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8">
            <a:extLst>
              <a:ext uri="{FF2B5EF4-FFF2-40B4-BE49-F238E27FC236}">
                <a16:creationId xmlns:a16="http://schemas.microsoft.com/office/drawing/2014/main" id="{2A64E625-5AAB-3CCC-64F2-5B65F8F8E1ED}"/>
              </a:ext>
            </a:extLst>
          </p:cNvPr>
          <p:cNvSpPr txBox="1">
            <a:spLocks/>
          </p:cNvSpPr>
          <p:nvPr/>
        </p:nvSpPr>
        <p:spPr>
          <a:xfrm>
            <a:off x="623357" y="5890957"/>
            <a:ext cx="11286248" cy="10507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5400" b="1" dirty="0">
                <a:solidFill>
                  <a:schemeClr val="bg1"/>
                </a:solidFill>
                <a:latin typeface="BIZ UD明朝 Medium" panose="02020500000000000000" pitchFamily="17" charset="-128"/>
                <a:ea typeface="BIZ UD明朝 Medium" panose="02020500000000000000" pitchFamily="17" charset="-128"/>
              </a:rPr>
              <a:t>ＡＪインターナショナルアカデミー</a:t>
            </a:r>
            <a:endParaRPr lang="en-US" altLang="ja-JP" sz="5400" b="1" dirty="0">
              <a:solidFill>
                <a:schemeClr val="bg1"/>
              </a:solidFill>
            </a:endParaRPr>
          </a:p>
        </p:txBody>
      </p:sp>
      <p:pic>
        <p:nvPicPr>
          <p:cNvPr id="3" name="図 2">
            <a:extLst>
              <a:ext uri="{FF2B5EF4-FFF2-40B4-BE49-F238E27FC236}">
                <a16:creationId xmlns:a16="http://schemas.microsoft.com/office/drawing/2014/main" id="{EBD5116E-E767-0879-5A12-E452283A6F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760"/>
          <a:stretch/>
        </p:blipFill>
        <p:spPr>
          <a:xfrm>
            <a:off x="8231160" y="2542683"/>
            <a:ext cx="3857847" cy="3134127"/>
          </a:xfrm>
          <a:prstGeom prst="rect">
            <a:avLst/>
          </a:prstGeom>
        </p:spPr>
      </p:pic>
      <p:pic>
        <p:nvPicPr>
          <p:cNvPr id="15" name="図 14">
            <a:extLst>
              <a:ext uri="{FF2B5EF4-FFF2-40B4-BE49-F238E27FC236}">
                <a16:creationId xmlns:a16="http://schemas.microsoft.com/office/drawing/2014/main" id="{CEC04064-83FD-745B-B1B0-16F175913733}"/>
              </a:ext>
            </a:extLst>
          </p:cNvPr>
          <p:cNvPicPr>
            <a:picLocks noChangeAspect="1"/>
          </p:cNvPicPr>
          <p:nvPr/>
        </p:nvPicPr>
        <p:blipFill rotWithShape="1">
          <a:blip r:embed="rId5">
            <a:extLst>
              <a:ext uri="{28A0092B-C50C-407E-A947-70E740481C1C}">
                <a14:useLocalDpi xmlns:a14="http://schemas.microsoft.com/office/drawing/2010/main" val="0"/>
              </a:ext>
            </a:extLst>
          </a:blip>
          <a:srcRect l="19095" t="20620" r="15557" b="29613"/>
          <a:stretch/>
        </p:blipFill>
        <p:spPr>
          <a:xfrm>
            <a:off x="3848228" y="2579441"/>
            <a:ext cx="4115317" cy="3134127"/>
          </a:xfrm>
          <a:prstGeom prst="rect">
            <a:avLst/>
          </a:prstGeom>
        </p:spPr>
      </p:pic>
      <p:pic>
        <p:nvPicPr>
          <p:cNvPr id="18" name="図 17">
            <a:extLst>
              <a:ext uri="{FF2B5EF4-FFF2-40B4-BE49-F238E27FC236}">
                <a16:creationId xmlns:a16="http://schemas.microsoft.com/office/drawing/2014/main" id="{72506345-BA7C-2280-987F-C5F18C96EE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530" r="10671" b="16687"/>
          <a:stretch/>
        </p:blipFill>
        <p:spPr>
          <a:xfrm>
            <a:off x="623357" y="2631306"/>
            <a:ext cx="2730278" cy="3082262"/>
          </a:xfrm>
          <a:prstGeom prst="rect">
            <a:avLst/>
          </a:prstGeom>
        </p:spPr>
      </p:pic>
    </p:spTree>
    <p:extLst>
      <p:ext uri="{BB962C8B-B14F-4D97-AF65-F5344CB8AC3E}">
        <p14:creationId xmlns:p14="http://schemas.microsoft.com/office/powerpoint/2010/main" val="3769194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11">
            <a:extLst>
              <a:ext uri="{FF2B5EF4-FFF2-40B4-BE49-F238E27FC236}">
                <a16:creationId xmlns:a16="http://schemas.microsoft.com/office/drawing/2014/main" id="{FB1A119F-1623-C41A-6248-C99DBA1989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88468" y="3578225"/>
            <a:ext cx="4393275" cy="34322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a:extLst>
              <a:ext uri="{FF2B5EF4-FFF2-40B4-BE49-F238E27FC236}">
                <a16:creationId xmlns:a16="http://schemas.microsoft.com/office/drawing/2014/main" id="{68CB6630-329C-FD21-DC88-EF599AC1B73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88468" y="24210"/>
            <a:ext cx="4393275" cy="34047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AutoShape 4">
            <a:extLst>
              <a:ext uri="{FF2B5EF4-FFF2-40B4-BE49-F238E27FC236}">
                <a16:creationId xmlns:a16="http://schemas.microsoft.com/office/drawing/2014/main" id="{FDEE796F-DEA1-51B8-90E6-AFBEF3226267}"/>
              </a:ext>
            </a:extLst>
          </p:cNvPr>
          <p:cNvSpPr>
            <a:spLocks noChangeAspect="1" noChangeArrowheads="1"/>
          </p:cNvSpPr>
          <p:nvPr/>
        </p:nvSpPr>
        <p:spPr bwMode="auto">
          <a:xfrm>
            <a:off x="5948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1267" name="AutoShape 6">
            <a:extLst>
              <a:ext uri="{FF2B5EF4-FFF2-40B4-BE49-F238E27FC236}">
                <a16:creationId xmlns:a16="http://schemas.microsoft.com/office/drawing/2014/main" id="{B5D413C9-959D-D36B-9973-55028838432F}"/>
              </a:ext>
            </a:extLst>
          </p:cNvPr>
          <p:cNvSpPr>
            <a:spLocks noChangeAspect="1" noChangeArrowheads="1"/>
          </p:cNvSpPr>
          <p:nvPr/>
        </p:nvSpPr>
        <p:spPr bwMode="auto">
          <a:xfrm>
            <a:off x="5948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1268" name="AutoShape 8">
            <a:extLst>
              <a:ext uri="{FF2B5EF4-FFF2-40B4-BE49-F238E27FC236}">
                <a16:creationId xmlns:a16="http://schemas.microsoft.com/office/drawing/2014/main" id="{5FA39B5B-3DB8-522B-459C-EC4D237E3ED4}"/>
              </a:ext>
            </a:extLst>
          </p:cNvPr>
          <p:cNvSpPr>
            <a:spLocks noChangeAspect="1" noChangeArrowheads="1"/>
          </p:cNvSpPr>
          <p:nvPr/>
        </p:nvSpPr>
        <p:spPr bwMode="auto">
          <a:xfrm>
            <a:off x="5948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pic>
        <p:nvPicPr>
          <p:cNvPr id="3" name="図 2">
            <a:extLst>
              <a:ext uri="{FF2B5EF4-FFF2-40B4-BE49-F238E27FC236}">
                <a16:creationId xmlns:a16="http://schemas.microsoft.com/office/drawing/2014/main" id="{6F79260E-B4EC-49EA-F1B5-8BAA75254528}"/>
              </a:ext>
            </a:extLst>
          </p:cNvPr>
          <p:cNvPicPr>
            <a:picLocks noChangeAspect="1"/>
          </p:cNvPicPr>
          <p:nvPr/>
        </p:nvPicPr>
        <p:blipFill rotWithShape="1">
          <a:blip r:embed="rId5"/>
          <a:srcRect l="11036" t="16427" r="63131" b="25804"/>
          <a:stretch/>
        </p:blipFill>
        <p:spPr>
          <a:xfrm>
            <a:off x="495053" y="509232"/>
            <a:ext cx="6421794" cy="4950255"/>
          </a:xfrm>
          <a:prstGeom prst="rect">
            <a:avLst/>
          </a:prstGeom>
        </p:spPr>
      </p:pic>
      <p:pic>
        <p:nvPicPr>
          <p:cNvPr id="11270" name="Picture 10">
            <a:extLst>
              <a:ext uri="{FF2B5EF4-FFF2-40B4-BE49-F238E27FC236}">
                <a16:creationId xmlns:a16="http://schemas.microsoft.com/office/drawing/2014/main" id="{CC544539-FB0B-BBCB-83F7-46EBEA0173B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5213" y="4462160"/>
            <a:ext cx="3070553" cy="23700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A02B8D8-7247-36BD-0958-6763BC5B8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919"/>
            <a:ext cx="12315986" cy="8627605"/>
          </a:xfrm>
          <a:prstGeom prst="rect">
            <a:avLst/>
          </a:prstGeom>
        </p:spPr>
      </p:pic>
      <p:sp>
        <p:nvSpPr>
          <p:cNvPr id="16" name="タイトル 8">
            <a:extLst>
              <a:ext uri="{FF2B5EF4-FFF2-40B4-BE49-F238E27FC236}">
                <a16:creationId xmlns:a16="http://schemas.microsoft.com/office/drawing/2014/main" id="{BD87ABD0-D159-44F4-830C-A539E4E8BEC0}"/>
              </a:ext>
            </a:extLst>
          </p:cNvPr>
          <p:cNvSpPr txBox="1">
            <a:spLocks/>
          </p:cNvSpPr>
          <p:nvPr/>
        </p:nvSpPr>
        <p:spPr>
          <a:xfrm>
            <a:off x="282394" y="646937"/>
            <a:ext cx="11627211" cy="16083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b="1" dirty="0">
                <a:solidFill>
                  <a:srgbClr val="FF0000"/>
                </a:solidFill>
                <a:latin typeface="BIZ UD明朝 Medium" panose="02020500000000000000" pitchFamily="17" charset="-128"/>
                <a:ea typeface="BIZ UD明朝 Medium" panose="02020500000000000000" pitchFamily="17" charset="-128"/>
              </a:rPr>
              <a:t>アメリカ</a:t>
            </a:r>
            <a:r>
              <a:rPr lang="ja-JP" altLang="en-US" b="1" dirty="0"/>
              <a:t>の高校を　　　　　</a:t>
            </a:r>
            <a:endParaRPr lang="en-US" altLang="ja-JP" b="1" dirty="0"/>
          </a:p>
          <a:p>
            <a:r>
              <a:rPr lang="ja-JP" altLang="en-US" b="1" dirty="0"/>
              <a:t>　　　　</a:t>
            </a:r>
            <a:r>
              <a:rPr lang="ja-JP" altLang="en-US" b="1" dirty="0">
                <a:solidFill>
                  <a:srgbClr val="FF0000"/>
                </a:solidFill>
                <a:latin typeface="BIZ UD明朝 Medium" panose="02020500000000000000" pitchFamily="17" charset="-128"/>
                <a:ea typeface="BIZ UD明朝 Medium" panose="02020500000000000000" pitchFamily="17" charset="-128"/>
              </a:rPr>
              <a:t>日本</a:t>
            </a:r>
            <a:r>
              <a:rPr lang="ja-JP" altLang="en-US" b="1" dirty="0"/>
              <a:t>で卒業する！</a:t>
            </a:r>
          </a:p>
        </p:txBody>
      </p:sp>
      <p:sp>
        <p:nvSpPr>
          <p:cNvPr id="25" name="タイトル 8">
            <a:extLst>
              <a:ext uri="{FF2B5EF4-FFF2-40B4-BE49-F238E27FC236}">
                <a16:creationId xmlns:a16="http://schemas.microsoft.com/office/drawing/2014/main" id="{3EA84C81-E88F-4100-9B89-5930369163EE}"/>
              </a:ext>
            </a:extLst>
          </p:cNvPr>
          <p:cNvSpPr txBox="1">
            <a:spLocks/>
          </p:cNvSpPr>
          <p:nvPr/>
        </p:nvSpPr>
        <p:spPr>
          <a:xfrm>
            <a:off x="5431837" y="-993213"/>
            <a:ext cx="6915146" cy="16083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BIZ UD明朝 Medium" panose="02020500000000000000" pitchFamily="17" charset="-128"/>
                <a:ea typeface="BIZ UD明朝 Medium" panose="02020500000000000000" pitchFamily="17" charset="-128"/>
              </a:rPr>
              <a:t>アメリカ通信制高校という選択肢</a:t>
            </a:r>
            <a:endParaRPr lang="en-US" altLang="ja-JP" sz="3200" b="1" dirty="0"/>
          </a:p>
        </p:txBody>
      </p:sp>
      <p:sp>
        <p:nvSpPr>
          <p:cNvPr id="5" name="正方形/長方形 4">
            <a:extLst>
              <a:ext uri="{FF2B5EF4-FFF2-40B4-BE49-F238E27FC236}">
                <a16:creationId xmlns:a16="http://schemas.microsoft.com/office/drawing/2014/main" id="{974EC641-8DC6-2AC6-11A0-465A051EE7B8}"/>
              </a:ext>
            </a:extLst>
          </p:cNvPr>
          <p:cNvSpPr/>
          <p:nvPr/>
        </p:nvSpPr>
        <p:spPr>
          <a:xfrm>
            <a:off x="-123986" y="5890957"/>
            <a:ext cx="12315986" cy="1228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8">
            <a:extLst>
              <a:ext uri="{FF2B5EF4-FFF2-40B4-BE49-F238E27FC236}">
                <a16:creationId xmlns:a16="http://schemas.microsoft.com/office/drawing/2014/main" id="{2A64E625-5AAB-3CCC-64F2-5B65F8F8E1ED}"/>
              </a:ext>
            </a:extLst>
          </p:cNvPr>
          <p:cNvSpPr txBox="1">
            <a:spLocks/>
          </p:cNvSpPr>
          <p:nvPr/>
        </p:nvSpPr>
        <p:spPr>
          <a:xfrm>
            <a:off x="514869" y="5974164"/>
            <a:ext cx="11286248" cy="7837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b="1" dirty="0">
                <a:solidFill>
                  <a:schemeClr val="bg1"/>
                </a:solidFill>
              </a:rPr>
              <a:t>目指せ！ダブルディプロマ</a:t>
            </a:r>
            <a:endParaRPr lang="en-US" altLang="ja-JP" sz="3600" b="1" dirty="0">
              <a:solidFill>
                <a:schemeClr val="bg1"/>
              </a:solidFill>
            </a:endParaRPr>
          </a:p>
        </p:txBody>
      </p:sp>
      <p:pic>
        <p:nvPicPr>
          <p:cNvPr id="3" name="図 2">
            <a:extLst>
              <a:ext uri="{FF2B5EF4-FFF2-40B4-BE49-F238E27FC236}">
                <a16:creationId xmlns:a16="http://schemas.microsoft.com/office/drawing/2014/main" id="{EBD5116E-E767-0879-5A12-E452283A6F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760"/>
          <a:stretch/>
        </p:blipFill>
        <p:spPr>
          <a:xfrm>
            <a:off x="8231160" y="2542683"/>
            <a:ext cx="3857847" cy="3134127"/>
          </a:xfrm>
          <a:prstGeom prst="rect">
            <a:avLst/>
          </a:prstGeom>
        </p:spPr>
      </p:pic>
      <p:pic>
        <p:nvPicPr>
          <p:cNvPr id="15" name="図 14">
            <a:extLst>
              <a:ext uri="{FF2B5EF4-FFF2-40B4-BE49-F238E27FC236}">
                <a16:creationId xmlns:a16="http://schemas.microsoft.com/office/drawing/2014/main" id="{CEC04064-83FD-745B-B1B0-16F175913733}"/>
              </a:ext>
            </a:extLst>
          </p:cNvPr>
          <p:cNvPicPr>
            <a:picLocks noChangeAspect="1"/>
          </p:cNvPicPr>
          <p:nvPr/>
        </p:nvPicPr>
        <p:blipFill rotWithShape="1">
          <a:blip r:embed="rId5">
            <a:extLst>
              <a:ext uri="{28A0092B-C50C-407E-A947-70E740481C1C}">
                <a14:useLocalDpi xmlns:a14="http://schemas.microsoft.com/office/drawing/2010/main" val="0"/>
              </a:ext>
            </a:extLst>
          </a:blip>
          <a:srcRect l="19095" t="20620" r="15557" b="29613"/>
          <a:stretch/>
        </p:blipFill>
        <p:spPr>
          <a:xfrm>
            <a:off x="3848228" y="2579441"/>
            <a:ext cx="4115317" cy="3134127"/>
          </a:xfrm>
          <a:prstGeom prst="rect">
            <a:avLst/>
          </a:prstGeom>
        </p:spPr>
      </p:pic>
      <p:pic>
        <p:nvPicPr>
          <p:cNvPr id="18" name="図 17">
            <a:extLst>
              <a:ext uri="{FF2B5EF4-FFF2-40B4-BE49-F238E27FC236}">
                <a16:creationId xmlns:a16="http://schemas.microsoft.com/office/drawing/2014/main" id="{72506345-BA7C-2280-987F-C5F18C96EE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530" r="10671" b="16687"/>
          <a:stretch/>
        </p:blipFill>
        <p:spPr>
          <a:xfrm>
            <a:off x="623357" y="2631306"/>
            <a:ext cx="2730278" cy="3082262"/>
          </a:xfrm>
          <a:prstGeom prst="rect">
            <a:avLst/>
          </a:prstGeom>
        </p:spPr>
      </p:pic>
    </p:spTree>
    <p:extLst>
      <p:ext uri="{BB962C8B-B14F-4D97-AF65-F5344CB8AC3E}">
        <p14:creationId xmlns:p14="http://schemas.microsoft.com/office/powerpoint/2010/main" val="1819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8">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コンテンツ プレースホルダー 4">
            <a:extLst>
              <a:ext uri="{FF2B5EF4-FFF2-40B4-BE49-F238E27FC236}">
                <a16:creationId xmlns:a16="http://schemas.microsoft.com/office/drawing/2014/main" id="{D7BDC65F-98B0-4E33-AC81-E24BE7B6305D}"/>
              </a:ext>
            </a:extLst>
          </p:cNvPr>
          <p:cNvPicPr>
            <a:picLocks/>
          </p:cNvPicPr>
          <p:nvPr/>
        </p:nvPicPr>
        <p:blipFill rotWithShape="1">
          <a:blip r:embed="rId3"/>
          <a:srcRect l="1846" t="17282" r="55000" b="7642"/>
          <a:stretch/>
        </p:blipFill>
        <p:spPr>
          <a:xfrm>
            <a:off x="492125" y="390525"/>
            <a:ext cx="9359900" cy="4518025"/>
          </a:xfrm>
          <a:prstGeom prst="rect">
            <a:avLst/>
          </a:prstGeom>
        </p:spPr>
      </p:pic>
      <p:pic>
        <p:nvPicPr>
          <p:cNvPr id="5" name="Picture 2" descr="Image of Stanford Online High School logo">
            <a:extLst>
              <a:ext uri="{FF2B5EF4-FFF2-40B4-BE49-F238E27FC236}">
                <a16:creationId xmlns:a16="http://schemas.microsoft.com/office/drawing/2014/main" id="{564CD601-88C0-4E1F-9BC4-BEAEC9CEF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9813" y="390525"/>
            <a:ext cx="1860550" cy="1858963"/>
          </a:xfrm>
          <a:prstGeom prst="rect">
            <a:avLst/>
          </a:prstGeom>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DE559EF9-FAA6-4C02-9255-3329018FE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9813" y="2327275"/>
            <a:ext cx="1860550" cy="898525"/>
          </a:xfrm>
          <a:prstGeom prst="rect">
            <a:avLst/>
          </a:prstGeom>
          <a:extLst>
            <a:ext uri="{909E8E84-426E-40DD-AFC4-6F175D3DCCD1}">
              <a14:hiddenFill xmlns:a14="http://schemas.microsoft.com/office/drawing/2010/main">
                <a:solidFill>
                  <a:srgbClr val="FFFFFF"/>
                </a:solidFill>
              </a14:hiddenFill>
            </a:ext>
          </a:extLst>
        </p:spPr>
      </p:pic>
      <p:pic>
        <p:nvPicPr>
          <p:cNvPr id="7" name="Picture 4" descr="Image of George Washington University Online High School logo">
            <a:extLst>
              <a:ext uri="{FF2B5EF4-FFF2-40B4-BE49-F238E27FC236}">
                <a16:creationId xmlns:a16="http://schemas.microsoft.com/office/drawing/2014/main" id="{0288305D-ECB9-450D-A7DA-AA46C69F38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813" y="3302000"/>
            <a:ext cx="892175" cy="892175"/>
          </a:xfrm>
          <a:prstGeom prst="rect">
            <a:avLst/>
          </a:prstGeom>
          <a:extLst>
            <a:ext uri="{909E8E84-426E-40DD-AFC4-6F175D3DCCD1}">
              <a14:hiddenFill xmlns:a14="http://schemas.microsoft.com/office/drawing/2010/main">
                <a:solidFill>
                  <a:srgbClr val="FFFFFF"/>
                </a:solidFill>
              </a14:hiddenFill>
            </a:ext>
          </a:extLst>
        </p:spPr>
      </p:pic>
      <p:pic>
        <p:nvPicPr>
          <p:cNvPr id="8" name="Picture 8" descr="Image of Laurel Springs Online High School logo">
            <a:extLst>
              <a:ext uri="{FF2B5EF4-FFF2-40B4-BE49-F238E27FC236}">
                <a16:creationId xmlns:a16="http://schemas.microsoft.com/office/drawing/2014/main" id="{155B65C9-AC87-4F12-919B-0B69DE81F4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8188" y="3302000"/>
            <a:ext cx="892175" cy="892175"/>
          </a:xfrm>
          <a:prstGeom prst="rect">
            <a:avLst/>
          </a:prstGeom>
          <a:extLst>
            <a:ext uri="{909E8E84-426E-40DD-AFC4-6F175D3DCCD1}">
              <a14:hiddenFill xmlns:a14="http://schemas.microsoft.com/office/drawing/2010/main">
                <a:solidFill>
                  <a:srgbClr val="FFFFFF"/>
                </a:solidFill>
              </a14:hiddenFill>
            </a:ext>
          </a:extLst>
        </p:spPr>
      </p:pic>
      <p:pic>
        <p:nvPicPr>
          <p:cNvPr id="9" name="Picture 12" descr="Image of Penn Foster logo">
            <a:extLst>
              <a:ext uri="{FF2B5EF4-FFF2-40B4-BE49-F238E27FC236}">
                <a16:creationId xmlns:a16="http://schemas.microsoft.com/office/drawing/2014/main" id="{D5130FDC-F572-47BA-B74E-5DC48F0B24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9813" y="4270375"/>
            <a:ext cx="1144588" cy="638175"/>
          </a:xfrm>
          <a:prstGeom prst="rect">
            <a:avLst/>
          </a:prstGeom>
          <a:extLst>
            <a:ext uri="{909E8E84-426E-40DD-AFC4-6F175D3DCCD1}">
              <a14:hiddenFill xmlns:a14="http://schemas.microsoft.com/office/drawing/2010/main">
                <a:solidFill>
                  <a:srgbClr val="FFFFFF"/>
                </a:solidFill>
              </a14:hiddenFill>
            </a:ext>
          </a:extLst>
        </p:spPr>
      </p:pic>
      <p:pic>
        <p:nvPicPr>
          <p:cNvPr id="10" name="Picture 10" descr="Image of National University Virtual High School logo">
            <a:extLst>
              <a:ext uri="{FF2B5EF4-FFF2-40B4-BE49-F238E27FC236}">
                <a16:creationId xmlns:a16="http://schemas.microsoft.com/office/drawing/2014/main" id="{E0643360-FE07-40F4-BD7C-FABAF95A81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2188" y="4270375"/>
            <a:ext cx="638175" cy="638175"/>
          </a:xfrm>
          <a:prstGeom prst="rect">
            <a:avLst/>
          </a:prstGeom>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92B4177F-7EC7-46EA-B51A-0F6B02BA986E}"/>
              </a:ext>
            </a:extLst>
          </p:cNvPr>
          <p:cNvSpPr>
            <a:spLocks noGrp="1"/>
          </p:cNvSpPr>
          <p:nvPr>
            <p:ph type="ctrTitle"/>
          </p:nvPr>
        </p:nvSpPr>
        <p:spPr>
          <a:xfrm>
            <a:off x="699714" y="5490971"/>
            <a:ext cx="6962072" cy="1159200"/>
          </a:xfrm>
        </p:spPr>
        <p:txBody>
          <a:bodyPr anchor="ctr">
            <a:normAutofit/>
          </a:bodyPr>
          <a:lstStyle/>
          <a:p>
            <a:pPr algn="l"/>
            <a:r>
              <a:rPr kumimoji="1" lang="ja-JP" altLang="en-US" sz="4000">
                <a:solidFill>
                  <a:srgbClr val="FFFFFF"/>
                </a:solidFill>
              </a:rPr>
              <a:t>米国通信制高校とは</a:t>
            </a:r>
          </a:p>
        </p:txBody>
      </p:sp>
      <p:sp>
        <p:nvSpPr>
          <p:cNvPr id="3" name="字幕 2">
            <a:extLst>
              <a:ext uri="{FF2B5EF4-FFF2-40B4-BE49-F238E27FC236}">
                <a16:creationId xmlns:a16="http://schemas.microsoft.com/office/drawing/2014/main" id="{8E96930B-FF13-4DA8-9E18-19B1A5DFAD21}"/>
              </a:ext>
            </a:extLst>
          </p:cNvPr>
          <p:cNvSpPr>
            <a:spLocks noGrp="1"/>
          </p:cNvSpPr>
          <p:nvPr>
            <p:ph type="subTitle" idx="1"/>
          </p:nvPr>
        </p:nvSpPr>
        <p:spPr>
          <a:xfrm>
            <a:off x="8115296" y="5299074"/>
            <a:ext cx="4076698" cy="1558925"/>
          </a:xfrm>
        </p:spPr>
        <p:txBody>
          <a:bodyPr anchor="ctr">
            <a:normAutofit/>
          </a:bodyPr>
          <a:lstStyle/>
          <a:p>
            <a:pPr algn="l"/>
            <a:r>
              <a:rPr kumimoji="1" lang="en-US" altLang="ja-JP" sz="2000" i="1" dirty="0">
                <a:solidFill>
                  <a:srgbClr val="FFFFFF"/>
                </a:solidFill>
              </a:rPr>
              <a:t>Online</a:t>
            </a:r>
            <a:r>
              <a:rPr kumimoji="1" lang="ja-JP" altLang="en-US" sz="2000" i="1" dirty="0">
                <a:solidFill>
                  <a:srgbClr val="FFFFFF"/>
                </a:solidFill>
              </a:rPr>
              <a:t> </a:t>
            </a:r>
            <a:r>
              <a:rPr kumimoji="1" lang="en-US" altLang="ja-JP" sz="2000" i="1" dirty="0">
                <a:solidFill>
                  <a:srgbClr val="FFFFFF"/>
                </a:solidFill>
              </a:rPr>
              <a:t>High</a:t>
            </a:r>
            <a:r>
              <a:rPr kumimoji="1" lang="ja-JP" altLang="en-US" sz="2000" i="1" dirty="0">
                <a:solidFill>
                  <a:srgbClr val="FFFFFF"/>
                </a:solidFill>
              </a:rPr>
              <a:t> </a:t>
            </a:r>
            <a:r>
              <a:rPr kumimoji="1" lang="en-US" altLang="ja-JP" sz="2000" i="1" dirty="0">
                <a:solidFill>
                  <a:srgbClr val="FFFFFF"/>
                </a:solidFill>
              </a:rPr>
              <a:t>School</a:t>
            </a:r>
            <a:r>
              <a:rPr kumimoji="1" lang="ja-JP" altLang="en-US" sz="2000" i="1" dirty="0">
                <a:solidFill>
                  <a:srgbClr val="FFFFFF"/>
                </a:solidFill>
              </a:rPr>
              <a:t>や</a:t>
            </a:r>
            <a:endParaRPr kumimoji="1" lang="en-US" altLang="ja-JP" sz="2000" i="1" dirty="0">
              <a:solidFill>
                <a:srgbClr val="FFFFFF"/>
              </a:solidFill>
            </a:endParaRPr>
          </a:p>
          <a:p>
            <a:pPr algn="l"/>
            <a:r>
              <a:rPr lang="en-US" altLang="ja-JP" sz="2000" i="1" dirty="0">
                <a:solidFill>
                  <a:srgbClr val="FFFFFF"/>
                </a:solidFill>
              </a:rPr>
              <a:t>Distance</a:t>
            </a:r>
            <a:r>
              <a:rPr lang="ja-JP" altLang="en-US" sz="2000" i="1" dirty="0">
                <a:solidFill>
                  <a:srgbClr val="FFFFFF"/>
                </a:solidFill>
              </a:rPr>
              <a:t> </a:t>
            </a:r>
            <a:r>
              <a:rPr lang="en-US" altLang="ja-JP" sz="2000" i="1" dirty="0">
                <a:solidFill>
                  <a:srgbClr val="FFFFFF"/>
                </a:solidFill>
              </a:rPr>
              <a:t>Learning</a:t>
            </a:r>
            <a:r>
              <a:rPr lang="ja-JP" altLang="en-US" sz="2000" i="1" dirty="0">
                <a:solidFill>
                  <a:srgbClr val="FFFFFF"/>
                </a:solidFill>
              </a:rPr>
              <a:t> </a:t>
            </a:r>
            <a:r>
              <a:rPr lang="en-US" altLang="ja-JP" sz="2000" i="1" dirty="0">
                <a:solidFill>
                  <a:srgbClr val="FFFFFF"/>
                </a:solidFill>
              </a:rPr>
              <a:t>High</a:t>
            </a:r>
            <a:r>
              <a:rPr lang="ja-JP" altLang="en-US" sz="2000" i="1" dirty="0">
                <a:solidFill>
                  <a:srgbClr val="FFFFFF"/>
                </a:solidFill>
              </a:rPr>
              <a:t> </a:t>
            </a:r>
            <a:r>
              <a:rPr lang="en-US" altLang="ja-JP" sz="2000" i="1" dirty="0">
                <a:solidFill>
                  <a:srgbClr val="FFFFFF"/>
                </a:solidFill>
              </a:rPr>
              <a:t>School</a:t>
            </a:r>
            <a:r>
              <a:rPr lang="ja-JP" altLang="en-US" sz="2000" i="1" dirty="0">
                <a:solidFill>
                  <a:srgbClr val="FFFFFF"/>
                </a:solidFill>
              </a:rPr>
              <a:t>などのキーワードで、検索してみてください</a:t>
            </a:r>
            <a:endParaRPr kumimoji="1" lang="ja-JP" altLang="en-US" sz="2000" i="1" dirty="0">
              <a:solidFill>
                <a:srgbClr val="FFFFFF"/>
              </a:solidFill>
            </a:endParaRPr>
          </a:p>
        </p:txBody>
      </p:sp>
    </p:spTree>
    <p:extLst>
      <p:ext uri="{BB962C8B-B14F-4D97-AF65-F5344CB8AC3E}">
        <p14:creationId xmlns:p14="http://schemas.microsoft.com/office/powerpoint/2010/main" val="2512234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C0F31-4A51-4372-B398-F8AD175AB7AB}"/>
              </a:ext>
            </a:extLst>
          </p:cNvPr>
          <p:cNvSpPr>
            <a:spLocks noGrp="1"/>
          </p:cNvSpPr>
          <p:nvPr>
            <p:ph type="title"/>
          </p:nvPr>
        </p:nvSpPr>
        <p:spPr>
          <a:xfrm>
            <a:off x="708668" y="68894"/>
            <a:ext cx="10987994" cy="1325563"/>
          </a:xfrm>
        </p:spPr>
        <p:txBody>
          <a:bodyPr>
            <a:normAutofit/>
          </a:bodyPr>
          <a:lstStyle/>
          <a:p>
            <a:r>
              <a:rPr lang="ja-JP" altLang="en-US" b="1" dirty="0">
                <a:solidFill>
                  <a:srgbClr val="002060"/>
                </a:solidFill>
                <a:effectLst>
                  <a:outerShdw blurRad="38100" dist="38100" dir="2700000" algn="tl">
                    <a:srgbClr val="000000">
                      <a:alpha val="43137"/>
                    </a:srgbClr>
                  </a:outerShdw>
                </a:effectLst>
              </a:rPr>
              <a:t>米国通信制高校</a:t>
            </a:r>
            <a:br>
              <a:rPr lang="en-US" altLang="ja-JP" b="1" dirty="0">
                <a:solidFill>
                  <a:srgbClr val="002060"/>
                </a:solidFill>
                <a:effectLst>
                  <a:outerShdw blurRad="38100" dist="38100" dir="2700000" algn="tl">
                    <a:srgbClr val="000000">
                      <a:alpha val="43137"/>
                    </a:srgbClr>
                  </a:outerShdw>
                </a:effectLst>
              </a:rPr>
            </a:br>
            <a:r>
              <a:rPr lang="ja-JP" altLang="en-US" b="1" dirty="0">
                <a:solidFill>
                  <a:srgbClr val="002060"/>
                </a:solidFill>
                <a:effectLst>
                  <a:outerShdw blurRad="38100" dist="38100" dir="2700000" algn="tl">
                    <a:srgbClr val="000000">
                      <a:alpha val="43137"/>
                    </a:srgbClr>
                  </a:outerShdw>
                </a:effectLst>
              </a:rPr>
              <a:t>ペンフォスター高校とは</a:t>
            </a:r>
          </a:p>
        </p:txBody>
      </p:sp>
      <p:sp>
        <p:nvSpPr>
          <p:cNvPr id="3" name="コンテンツ プレースホルダー 2">
            <a:extLst>
              <a:ext uri="{FF2B5EF4-FFF2-40B4-BE49-F238E27FC236}">
                <a16:creationId xmlns:a16="http://schemas.microsoft.com/office/drawing/2014/main" id="{B3C8D533-DBC2-44F8-A584-AFB8E8780E5A}"/>
              </a:ext>
            </a:extLst>
          </p:cNvPr>
          <p:cNvSpPr>
            <a:spLocks noGrp="1"/>
          </p:cNvSpPr>
          <p:nvPr>
            <p:ph idx="1"/>
          </p:nvPr>
        </p:nvSpPr>
        <p:spPr>
          <a:xfrm>
            <a:off x="268940" y="1435120"/>
            <a:ext cx="11805665" cy="5150041"/>
          </a:xfrm>
        </p:spPr>
        <p:txBody>
          <a:bodyPr>
            <a:normAutofit/>
          </a:bodyPr>
          <a:lstStyle/>
          <a:p>
            <a:r>
              <a:rPr kumimoji="1" lang="ja-JP" altLang="en-US" dirty="0"/>
              <a:t>ペンフォスター高校とは、ペンシルベニアにある私学通信制高校です</a:t>
            </a:r>
            <a:endParaRPr kumimoji="1" lang="en-US" altLang="ja-JP" dirty="0"/>
          </a:p>
          <a:p>
            <a:pPr marL="0" indent="0" algn="ctr">
              <a:buNone/>
            </a:pPr>
            <a:r>
              <a:rPr lang="en-US" altLang="ja-JP" sz="2000" i="1" dirty="0"/>
              <a:t>L</a:t>
            </a:r>
            <a:r>
              <a:rPr kumimoji="1" lang="en-US" altLang="ja-JP" sz="2000" i="1" dirty="0"/>
              <a:t>icensed by the Pennsylvania State Board of Private Licensed Schools</a:t>
            </a:r>
            <a:endParaRPr kumimoji="1" lang="en-US" altLang="ja-JP" dirty="0"/>
          </a:p>
          <a:p>
            <a:r>
              <a:rPr kumimoji="1" lang="ja-JP" altLang="en-US" dirty="0"/>
              <a:t>毎年約</a:t>
            </a:r>
            <a:r>
              <a:rPr kumimoji="1" lang="en-US" altLang="ja-JP" dirty="0"/>
              <a:t>44000</a:t>
            </a:r>
            <a:r>
              <a:rPr kumimoji="1" lang="ja-JP" altLang="en-US" dirty="0"/>
              <a:t>名の卒業生を輩出し、</a:t>
            </a:r>
            <a:r>
              <a:rPr kumimoji="1" lang="en-US" altLang="ja-JP" dirty="0"/>
              <a:t>98</a:t>
            </a:r>
            <a:r>
              <a:rPr kumimoji="1" lang="ja-JP" altLang="en-US" dirty="0"/>
              <a:t>％が満足し、</a:t>
            </a:r>
            <a:r>
              <a:rPr kumimoji="1" lang="en-US" altLang="ja-JP" dirty="0"/>
              <a:t>98</a:t>
            </a:r>
            <a:r>
              <a:rPr kumimoji="1" lang="ja-JP" altLang="en-US" dirty="0"/>
              <a:t>％が「人に薦めたい」と評価しています</a:t>
            </a:r>
            <a:endParaRPr kumimoji="1" lang="en-US" altLang="ja-JP" dirty="0"/>
          </a:p>
          <a:p>
            <a:r>
              <a:rPr kumimoji="1" lang="ja-JP" altLang="en-US" dirty="0"/>
              <a:t>ペンフォスター高校卒業後、アメリカの大学へ進学したり、日本の大学入試センター試験を受験することもできます（高卒認定不要・後述）</a:t>
            </a:r>
            <a:endParaRPr kumimoji="1" lang="en-US" altLang="ja-JP" dirty="0"/>
          </a:p>
          <a:p>
            <a:endParaRPr lang="en-US" altLang="ja-JP" dirty="0"/>
          </a:p>
          <a:p>
            <a:endParaRPr kumimoji="1" lang="en-US" altLang="ja-JP" dirty="0"/>
          </a:p>
          <a:p>
            <a:endParaRPr lang="en-US" altLang="ja-JP" dirty="0"/>
          </a:p>
          <a:p>
            <a:endParaRPr kumimoji="1" lang="en-US" altLang="ja-JP" dirty="0"/>
          </a:p>
        </p:txBody>
      </p:sp>
      <p:pic>
        <p:nvPicPr>
          <p:cNvPr id="7" name="図 6">
            <a:extLst>
              <a:ext uri="{FF2B5EF4-FFF2-40B4-BE49-F238E27FC236}">
                <a16:creationId xmlns:a16="http://schemas.microsoft.com/office/drawing/2014/main" id="{49D1E76B-6DD1-4F68-9BB6-F6FB7D7C660A}"/>
              </a:ext>
            </a:extLst>
          </p:cNvPr>
          <p:cNvPicPr>
            <a:picLocks noChangeAspect="1"/>
          </p:cNvPicPr>
          <p:nvPr/>
        </p:nvPicPr>
        <p:blipFill rotWithShape="1">
          <a:blip r:embed="rId3"/>
          <a:srcRect l="14753" t="16550" r="75791" b="25986"/>
          <a:stretch/>
        </p:blipFill>
        <p:spPr>
          <a:xfrm>
            <a:off x="0" y="6301648"/>
            <a:ext cx="12192000" cy="563192"/>
          </a:xfrm>
          <a:prstGeom prst="rect">
            <a:avLst/>
          </a:prstGeom>
        </p:spPr>
      </p:pic>
      <p:pic>
        <p:nvPicPr>
          <p:cNvPr id="8" name="図 7">
            <a:extLst>
              <a:ext uri="{FF2B5EF4-FFF2-40B4-BE49-F238E27FC236}">
                <a16:creationId xmlns:a16="http://schemas.microsoft.com/office/drawing/2014/main" id="{D1804B13-C1EA-4936-BA07-23EB2A65AD2F}"/>
              </a:ext>
            </a:extLst>
          </p:cNvPr>
          <p:cNvPicPr>
            <a:picLocks noChangeAspect="1"/>
          </p:cNvPicPr>
          <p:nvPr/>
        </p:nvPicPr>
        <p:blipFill rotWithShape="1">
          <a:blip r:embed="rId4"/>
          <a:srcRect l="58825" t="33535" r="9338" b="31961"/>
          <a:stretch/>
        </p:blipFill>
        <p:spPr>
          <a:xfrm>
            <a:off x="2716306" y="4303059"/>
            <a:ext cx="6423212" cy="1957926"/>
          </a:xfrm>
          <a:prstGeom prst="rect">
            <a:avLst/>
          </a:prstGeom>
        </p:spPr>
      </p:pic>
    </p:spTree>
    <p:extLst>
      <p:ext uri="{BB962C8B-B14F-4D97-AF65-F5344CB8AC3E}">
        <p14:creationId xmlns:p14="http://schemas.microsoft.com/office/powerpoint/2010/main" val="203844020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27148</TotalTime>
  <Words>2428</Words>
  <Application>Microsoft Office PowerPoint</Application>
  <PresentationFormat>ワイド画面</PresentationFormat>
  <Paragraphs>337</Paragraphs>
  <Slides>51</Slides>
  <Notes>41</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51</vt:i4>
      </vt:variant>
    </vt:vector>
  </HeadingPairs>
  <TitlesOfParts>
    <vt:vector size="60" baseType="lpstr">
      <vt:lpstr>BIZ UD明朝 Medium</vt:lpstr>
      <vt:lpstr>HGP教科書体</vt:lpstr>
      <vt:lpstr>游ゴシック</vt:lpstr>
      <vt:lpstr>游ゴシック Light</vt:lpstr>
      <vt:lpstr>游明朝</vt:lpstr>
      <vt:lpstr>Arial</vt:lpstr>
      <vt:lpstr>Century</vt:lpstr>
      <vt:lpstr>Office テーマ</vt:lpstr>
      <vt:lpstr>Picture</vt:lpstr>
      <vt:lpstr>PowerPoint プレゼンテーション</vt:lpstr>
      <vt:lpstr>PowerPoint プレゼンテーション</vt:lpstr>
      <vt:lpstr>自己紹介</vt:lpstr>
      <vt:lpstr>アジア各国で講演活動</vt:lpstr>
      <vt:lpstr>各種メディアで取り上げられるようになり、留学協会の当時の理事長の目に止まる。  2005年、留学協会の理事に就任する。</vt:lpstr>
      <vt:lpstr>PowerPoint プレゼンテーション</vt:lpstr>
      <vt:lpstr>PowerPoint プレゼンテーション</vt:lpstr>
      <vt:lpstr>米国通信制高校とは</vt:lpstr>
      <vt:lpstr>米国通信制高校 ペンフォスター高校とは</vt:lpstr>
      <vt:lpstr>ペンフォスター高校は、下記の団体から認定された教育機関です</vt:lpstr>
      <vt:lpstr>PowerPoint プレゼンテーション</vt:lpstr>
      <vt:lpstr>どうして『ダブル・ディプロマ』なの？ 　　　　　　　　　　　メリットは？</vt:lpstr>
      <vt:lpstr>どうして『ダブル・ディプロマ』なの？ 　　　　　　　　　　　メリットは？</vt:lpstr>
      <vt:lpstr>どうして『ダブル・ディプロマ』なの？ 　　　　　　　　　　　メリットは？</vt:lpstr>
      <vt:lpstr>どうして『ダブル・ディプロマ』なの？ 　　　　　　　　　　　メリットは？</vt:lpstr>
      <vt:lpstr>ペンフォスター高校の履修科目</vt:lpstr>
      <vt:lpstr>PowerPoint プレゼンテーション</vt:lpstr>
      <vt:lpstr>ペンフォスター高校・選択科目</vt:lpstr>
      <vt:lpstr>中学3年生の単為が、置換されます</vt:lpstr>
      <vt:lpstr>ペンフォスター高校・単位の取り方</vt:lpstr>
      <vt:lpstr>ペンフォスター高校の教材</vt:lpstr>
      <vt:lpstr>ペンフォスター高校・単位の取り方</vt:lpstr>
      <vt:lpstr>学習の進捗状況は 　　　　　保護者の方も分かります</vt:lpstr>
      <vt:lpstr>現地の先生や、ペンフォスターの他の生徒たち（世界）とのやりとりができる</vt:lpstr>
      <vt:lpstr>PowerPoint プレゼンテーション</vt:lpstr>
      <vt:lpstr>AJインターナショナルアカデミーの 英語授業</vt:lpstr>
      <vt:lpstr>AJインターナショナルアカデミーの 数学の授業</vt:lpstr>
      <vt:lpstr>大切なのは、「知識を得る」だけでなく、 教養を得て、知恵をつけ、人生を豊かにすること</vt:lpstr>
      <vt:lpstr>PowerPoint プレゼンテーション</vt:lpstr>
      <vt:lpstr>推薦状は書いてもらえますか？</vt:lpstr>
      <vt:lpstr>PowerPoint プレゼンテーション</vt:lpstr>
      <vt:lpstr>課外活動はあるか？</vt:lpstr>
      <vt:lpstr>課外活動　－青少年赤十字－</vt:lpstr>
      <vt:lpstr>PowerPoint プレゼンテーション</vt:lpstr>
      <vt:lpstr>課外活動はあるか？</vt:lpstr>
      <vt:lpstr>留学生交流会</vt:lpstr>
      <vt:lpstr>第一回：君が紡ぐ未来・未来共創アワード</vt:lpstr>
      <vt:lpstr>出 願 方 法</vt:lpstr>
      <vt:lpstr>出願にあたり：英文成績証明書（出願後）</vt:lpstr>
      <vt:lpstr>入学後：英語能力証明書</vt:lpstr>
      <vt:lpstr>出願から受講までの流れ</vt:lpstr>
      <vt:lpstr>出願から受講までの期間　</vt:lpstr>
      <vt:lpstr>出願方法</vt:lpstr>
      <vt:lpstr>PowerPoint プレゼンテーション</vt:lpstr>
      <vt:lpstr>PowerPoint プレゼンテーション</vt:lpstr>
      <vt:lpstr>PowerPoint プレゼンテーション</vt:lpstr>
      <vt:lpstr>PowerPoint プレゼンテーション</vt:lpstr>
      <vt:lpstr>白鵬女子高校専用申込フォーム「以外」から申し込みをされる場合は、必ず「ご紹介者」に「白鵬女子高校」とご記入ください</vt:lpstr>
      <vt:lpstr>PowerPoint プレゼンテーション</vt:lpstr>
      <vt:lpstr>個別相談もご利用ください</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2</dc:creator>
  <cp:lastModifiedBy>J International A</cp:lastModifiedBy>
  <cp:revision>267</cp:revision>
  <cp:lastPrinted>2023-07-05T02:31:20Z</cp:lastPrinted>
  <dcterms:created xsi:type="dcterms:W3CDTF">2021-09-10T07:36:11Z</dcterms:created>
  <dcterms:modified xsi:type="dcterms:W3CDTF">2025-04-23T04:38:53Z</dcterms:modified>
</cp:coreProperties>
</file>