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8"/>
  </p:notesMasterIdLst>
  <p:sldIdLst>
    <p:sldId id="1155" r:id="rId2"/>
    <p:sldId id="259" r:id="rId3"/>
    <p:sldId id="1088" r:id="rId4"/>
    <p:sldId id="1109" r:id="rId5"/>
    <p:sldId id="1491" r:id="rId6"/>
    <p:sldId id="1108" r:id="rId7"/>
    <p:sldId id="1111" r:id="rId8"/>
    <p:sldId id="1089" r:id="rId9"/>
    <p:sldId id="1112" r:id="rId10"/>
    <p:sldId id="1113" r:id="rId11"/>
    <p:sldId id="1114" r:id="rId12"/>
    <p:sldId id="1115" r:id="rId13"/>
    <p:sldId id="1116" r:id="rId14"/>
    <p:sldId id="1117" r:id="rId15"/>
    <p:sldId id="1118" r:id="rId16"/>
    <p:sldId id="1119" r:id="rId17"/>
    <p:sldId id="1120" r:id="rId18"/>
    <p:sldId id="1121" r:id="rId19"/>
    <p:sldId id="1122" r:id="rId20"/>
    <p:sldId id="1123" r:id="rId21"/>
    <p:sldId id="1124" r:id="rId22"/>
    <p:sldId id="1125" r:id="rId23"/>
    <p:sldId id="1126" r:id="rId24"/>
    <p:sldId id="1127" r:id="rId25"/>
    <p:sldId id="1128" r:id="rId26"/>
    <p:sldId id="1129" r:id="rId27"/>
    <p:sldId id="1130" r:id="rId28"/>
    <p:sldId id="1131" r:id="rId29"/>
    <p:sldId id="1132" r:id="rId30"/>
    <p:sldId id="1133" r:id="rId31"/>
    <p:sldId id="1134" r:id="rId32"/>
    <p:sldId id="1090" r:id="rId33"/>
    <p:sldId id="1135" r:id="rId34"/>
    <p:sldId id="1147" r:id="rId35"/>
    <p:sldId id="1148" r:id="rId36"/>
    <p:sldId id="1149" r:id="rId37"/>
    <p:sldId id="1151" r:id="rId38"/>
    <p:sldId id="1091" r:id="rId39"/>
    <p:sldId id="1092" r:id="rId40"/>
    <p:sldId id="1136" r:id="rId41"/>
    <p:sldId id="1138" r:id="rId42"/>
    <p:sldId id="1139" r:id="rId43"/>
    <p:sldId id="1140" r:id="rId44"/>
    <p:sldId id="1141" r:id="rId45"/>
    <p:sldId id="1142" r:id="rId46"/>
    <p:sldId id="1143" r:id="rId47"/>
    <p:sldId id="1144" r:id="rId48"/>
    <p:sldId id="1145" r:id="rId49"/>
    <p:sldId id="1146" r:id="rId50"/>
    <p:sldId id="1158" r:id="rId51"/>
    <p:sldId id="1156" r:id="rId52"/>
    <p:sldId id="1157" r:id="rId53"/>
    <p:sldId id="1485" r:id="rId54"/>
    <p:sldId id="1159" r:id="rId55"/>
    <p:sldId id="1162" r:id="rId56"/>
    <p:sldId id="1465" r:id="rId57"/>
    <p:sldId id="1168" r:id="rId58"/>
    <p:sldId id="1252" r:id="rId59"/>
    <p:sldId id="1253" r:id="rId60"/>
    <p:sldId id="1254" r:id="rId61"/>
    <p:sldId id="1255" r:id="rId62"/>
    <p:sldId id="1256" r:id="rId63"/>
    <p:sldId id="1257" r:id="rId64"/>
    <p:sldId id="1169" r:id="rId65"/>
    <p:sldId id="1170" r:id="rId66"/>
    <p:sldId id="1171" r:id="rId67"/>
    <p:sldId id="1172" r:id="rId68"/>
    <p:sldId id="1173" r:id="rId69"/>
    <p:sldId id="1174" r:id="rId70"/>
    <p:sldId id="1175" r:id="rId71"/>
    <p:sldId id="1176" r:id="rId72"/>
    <p:sldId id="1177" r:id="rId73"/>
    <p:sldId id="1178" r:id="rId74"/>
    <p:sldId id="1179" r:id="rId75"/>
    <p:sldId id="1180" r:id="rId76"/>
    <p:sldId id="1181" r:id="rId77"/>
    <p:sldId id="1182" r:id="rId78"/>
    <p:sldId id="1183" r:id="rId79"/>
    <p:sldId id="1184" r:id="rId80"/>
    <p:sldId id="1185" r:id="rId81"/>
    <p:sldId id="1186" r:id="rId82"/>
    <p:sldId id="1187" r:id="rId83"/>
    <p:sldId id="1188" r:id="rId84"/>
    <p:sldId id="1189" r:id="rId85"/>
    <p:sldId id="1190" r:id="rId86"/>
    <p:sldId id="1191" r:id="rId87"/>
    <p:sldId id="1192" r:id="rId88"/>
    <p:sldId id="1193" r:id="rId89"/>
    <p:sldId id="1194" r:id="rId90"/>
    <p:sldId id="1195" r:id="rId91"/>
    <p:sldId id="1196" r:id="rId92"/>
    <p:sldId id="1197" r:id="rId93"/>
    <p:sldId id="1198" r:id="rId94"/>
    <p:sldId id="1199" r:id="rId95"/>
    <p:sldId id="1200" r:id="rId96"/>
    <p:sldId id="1201" r:id="rId97"/>
    <p:sldId id="1202" r:id="rId98"/>
    <p:sldId id="1203" r:id="rId99"/>
    <p:sldId id="1204" r:id="rId100"/>
    <p:sldId id="1205" r:id="rId101"/>
    <p:sldId id="1206" r:id="rId102"/>
    <p:sldId id="1207" r:id="rId103"/>
    <p:sldId id="1208" r:id="rId104"/>
    <p:sldId id="1209" r:id="rId105"/>
    <p:sldId id="1210" r:id="rId106"/>
    <p:sldId id="1211" r:id="rId107"/>
    <p:sldId id="1212" r:id="rId108"/>
    <p:sldId id="1213" r:id="rId109"/>
    <p:sldId id="1214" r:id="rId110"/>
    <p:sldId id="1215" r:id="rId111"/>
    <p:sldId id="1216" r:id="rId112"/>
    <p:sldId id="1217" r:id="rId113"/>
    <p:sldId id="1218" r:id="rId114"/>
    <p:sldId id="1470" r:id="rId115"/>
    <p:sldId id="1161" r:id="rId116"/>
    <p:sldId id="1259" r:id="rId117"/>
    <p:sldId id="1258" r:id="rId118"/>
    <p:sldId id="1260" r:id="rId119"/>
    <p:sldId id="1261" r:id="rId120"/>
    <p:sldId id="1262" r:id="rId121"/>
    <p:sldId id="1263" r:id="rId122"/>
    <p:sldId id="1264" r:id="rId123"/>
    <p:sldId id="1265" r:id="rId124"/>
    <p:sldId id="1266" r:id="rId125"/>
    <p:sldId id="1267" r:id="rId126"/>
    <p:sldId id="1268" r:id="rId127"/>
    <p:sldId id="1270" r:id="rId128"/>
    <p:sldId id="1271" r:id="rId129"/>
    <p:sldId id="1272" r:id="rId130"/>
    <p:sldId id="1273" r:id="rId131"/>
    <p:sldId id="1490" r:id="rId132"/>
    <p:sldId id="1269" r:id="rId133"/>
    <p:sldId id="1276" r:id="rId134"/>
    <p:sldId id="1277" r:id="rId135"/>
    <p:sldId id="1274" r:id="rId136"/>
    <p:sldId id="1475" r:id="rId137"/>
    <p:sldId id="1476" r:id="rId138"/>
    <p:sldId id="1160" r:id="rId139"/>
    <p:sldId id="1278" r:id="rId140"/>
    <p:sldId id="1279" r:id="rId141"/>
    <p:sldId id="1280" r:id="rId142"/>
    <p:sldId id="1281" r:id="rId143"/>
    <p:sldId id="1282" r:id="rId144"/>
    <p:sldId id="1283" r:id="rId145"/>
    <p:sldId id="1284" r:id="rId146"/>
    <p:sldId id="1285" r:id="rId147"/>
    <p:sldId id="1286" r:id="rId148"/>
    <p:sldId id="1287" r:id="rId149"/>
    <p:sldId id="1288" r:id="rId150"/>
    <p:sldId id="1289" r:id="rId151"/>
    <p:sldId id="1290" r:id="rId152"/>
    <p:sldId id="1293" r:id="rId153"/>
    <p:sldId id="1291" r:id="rId154"/>
    <p:sldId id="1292" r:id="rId155"/>
    <p:sldId id="1486" r:id="rId156"/>
    <p:sldId id="1295" r:id="rId157"/>
    <p:sldId id="1318" r:id="rId158"/>
    <p:sldId id="1466" r:id="rId159"/>
    <p:sldId id="1294" r:id="rId160"/>
    <p:sldId id="1319" r:id="rId161"/>
    <p:sldId id="1320" r:id="rId162"/>
    <p:sldId id="1321" r:id="rId163"/>
    <p:sldId id="1322" r:id="rId164"/>
    <p:sldId id="1323" r:id="rId165"/>
    <p:sldId id="1324" r:id="rId166"/>
    <p:sldId id="1325" r:id="rId167"/>
    <p:sldId id="1326" r:id="rId168"/>
    <p:sldId id="1327" r:id="rId169"/>
    <p:sldId id="1328" r:id="rId170"/>
    <p:sldId id="1329" r:id="rId171"/>
    <p:sldId id="1330" r:id="rId172"/>
    <p:sldId id="1331" r:id="rId173"/>
    <p:sldId id="1332" r:id="rId174"/>
    <p:sldId id="1333" r:id="rId175"/>
    <p:sldId id="1334" r:id="rId176"/>
    <p:sldId id="1335" r:id="rId177"/>
    <p:sldId id="1336" r:id="rId178"/>
    <p:sldId id="1337" r:id="rId179"/>
    <p:sldId id="1338" r:id="rId180"/>
    <p:sldId id="1339" r:id="rId181"/>
    <p:sldId id="1340" r:id="rId182"/>
    <p:sldId id="1341" r:id="rId183"/>
    <p:sldId id="1342" r:id="rId184"/>
    <p:sldId id="1343" r:id="rId185"/>
    <p:sldId id="1471" r:id="rId186"/>
    <p:sldId id="1296" r:id="rId187"/>
    <p:sldId id="1344" r:id="rId188"/>
    <p:sldId id="1345" r:id="rId189"/>
    <p:sldId id="1346" r:id="rId190"/>
    <p:sldId id="1347" r:id="rId191"/>
    <p:sldId id="1348" r:id="rId192"/>
    <p:sldId id="1477" r:id="rId193"/>
    <p:sldId id="1478" r:id="rId194"/>
    <p:sldId id="1349" r:id="rId195"/>
    <p:sldId id="1350" r:id="rId196"/>
    <p:sldId id="1351" r:id="rId197"/>
    <p:sldId id="1352" r:id="rId198"/>
    <p:sldId id="1353" r:id="rId199"/>
    <p:sldId id="1354" r:id="rId200"/>
    <p:sldId id="1355" r:id="rId201"/>
    <p:sldId id="1356" r:id="rId202"/>
    <p:sldId id="1357" r:id="rId203"/>
    <p:sldId id="1360" r:id="rId204"/>
    <p:sldId id="1358" r:id="rId205"/>
    <p:sldId id="1359" r:id="rId206"/>
    <p:sldId id="1297" r:id="rId207"/>
    <p:sldId id="1361" r:id="rId208"/>
    <p:sldId id="1362" r:id="rId209"/>
    <p:sldId id="1298" r:id="rId210"/>
    <p:sldId id="1299" r:id="rId211"/>
    <p:sldId id="1300" r:id="rId212"/>
    <p:sldId id="1487" r:id="rId213"/>
    <p:sldId id="1408" r:id="rId214"/>
    <p:sldId id="1412" r:id="rId215"/>
    <p:sldId id="1413" r:id="rId216"/>
    <p:sldId id="1467" r:id="rId217"/>
    <p:sldId id="1409" r:id="rId218"/>
    <p:sldId id="1414" r:id="rId219"/>
    <p:sldId id="1415" r:id="rId220"/>
    <p:sldId id="1416" r:id="rId221"/>
    <p:sldId id="1417" r:id="rId222"/>
    <p:sldId id="1421" r:id="rId223"/>
    <p:sldId id="1422" r:id="rId224"/>
    <p:sldId id="1423" r:id="rId225"/>
    <p:sldId id="1472" r:id="rId226"/>
    <p:sldId id="1420" r:id="rId227"/>
    <p:sldId id="1411" r:id="rId228"/>
    <p:sldId id="1418" r:id="rId229"/>
    <p:sldId id="1479" r:id="rId230"/>
    <p:sldId id="1480" r:id="rId231"/>
    <p:sldId id="1410" r:id="rId232"/>
    <p:sldId id="1381" r:id="rId233"/>
    <p:sldId id="1382" r:id="rId234"/>
    <p:sldId id="1383" r:id="rId235"/>
    <p:sldId id="1384" r:id="rId236"/>
    <p:sldId id="1385" r:id="rId237"/>
    <p:sldId id="1386" r:id="rId238"/>
    <p:sldId id="1387" r:id="rId239"/>
    <p:sldId id="1388" r:id="rId240"/>
    <p:sldId id="1389" r:id="rId241"/>
    <p:sldId id="1301" r:id="rId242"/>
    <p:sldId id="1302" r:id="rId243"/>
    <p:sldId id="1303" r:id="rId244"/>
    <p:sldId id="1488" r:id="rId245"/>
    <p:sldId id="1104" r:id="rId246"/>
    <p:sldId id="1468" r:id="rId247"/>
    <p:sldId id="1307" r:id="rId248"/>
    <p:sldId id="1363" r:id="rId249"/>
    <p:sldId id="1364" r:id="rId250"/>
    <p:sldId id="1365" r:id="rId251"/>
    <p:sldId id="1366" r:id="rId252"/>
    <p:sldId id="1367" r:id="rId253"/>
    <p:sldId id="1368" r:id="rId254"/>
    <p:sldId id="1369" r:id="rId255"/>
    <p:sldId id="1370" r:id="rId256"/>
    <p:sldId id="1371" r:id="rId257"/>
    <p:sldId id="1372" r:id="rId258"/>
    <p:sldId id="1373" r:id="rId259"/>
    <p:sldId id="1374" r:id="rId260"/>
    <p:sldId id="1375" r:id="rId261"/>
    <p:sldId id="1376" r:id="rId262"/>
    <p:sldId id="1377" r:id="rId263"/>
    <p:sldId id="1473" r:id="rId264"/>
    <p:sldId id="1308" r:id="rId265"/>
    <p:sldId id="1378" r:id="rId266"/>
    <p:sldId id="1379" r:id="rId267"/>
    <p:sldId id="1380" r:id="rId268"/>
    <p:sldId id="1481" r:id="rId269"/>
    <p:sldId id="1482" r:id="rId270"/>
    <p:sldId id="1395" r:id="rId271"/>
    <p:sldId id="1396" r:id="rId272"/>
    <p:sldId id="1397" r:id="rId273"/>
    <p:sldId id="1398" r:id="rId274"/>
    <p:sldId id="1399" r:id="rId275"/>
    <p:sldId id="1400" r:id="rId276"/>
    <p:sldId id="1401" r:id="rId277"/>
    <p:sldId id="1402" r:id="rId278"/>
    <p:sldId id="1403" r:id="rId279"/>
    <p:sldId id="1404" r:id="rId280"/>
    <p:sldId id="1405" r:id="rId281"/>
    <p:sldId id="1406" r:id="rId282"/>
    <p:sldId id="1407" r:id="rId283"/>
    <p:sldId id="1312" r:id="rId284"/>
    <p:sldId id="1304" r:id="rId285"/>
    <p:sldId id="1305" r:id="rId286"/>
    <p:sldId id="1306" r:id="rId287"/>
    <p:sldId id="1489" r:id="rId288"/>
    <p:sldId id="1106" r:id="rId289"/>
    <p:sldId id="1456" r:id="rId290"/>
    <p:sldId id="1469" r:id="rId291"/>
    <p:sldId id="1315" r:id="rId292"/>
    <p:sldId id="1458" r:id="rId293"/>
    <p:sldId id="1459" r:id="rId294"/>
    <p:sldId id="1460" r:id="rId295"/>
    <p:sldId id="1461" r:id="rId296"/>
    <p:sldId id="1462" r:id="rId297"/>
    <p:sldId id="1463" r:id="rId298"/>
    <p:sldId id="1464" r:id="rId299"/>
    <p:sldId id="1474" r:id="rId300"/>
    <p:sldId id="1316" r:id="rId301"/>
    <p:sldId id="1424" r:id="rId302"/>
    <p:sldId id="1425" r:id="rId303"/>
    <p:sldId id="1483" r:id="rId304"/>
    <p:sldId id="1484" r:id="rId305"/>
    <p:sldId id="1317" r:id="rId306"/>
    <p:sldId id="1437" r:id="rId307"/>
    <p:sldId id="1438" r:id="rId308"/>
    <p:sldId id="1439" r:id="rId309"/>
    <p:sldId id="1440" r:id="rId310"/>
    <p:sldId id="1441" r:id="rId311"/>
    <p:sldId id="1442" r:id="rId312"/>
    <p:sldId id="1443" r:id="rId313"/>
    <p:sldId id="1444" r:id="rId314"/>
    <p:sldId id="1445" r:id="rId315"/>
    <p:sldId id="1313" r:id="rId316"/>
    <p:sldId id="1314" r:id="rId3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1323" autoAdjust="0"/>
  </p:normalViewPr>
  <p:slideViewPr>
    <p:cSldViewPr snapToGrid="0">
      <p:cViewPr varScale="1">
        <p:scale>
          <a:sx n="77" d="100"/>
          <a:sy n="77" d="100"/>
        </p:scale>
        <p:origin x="1146" y="9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2" d="100"/>
          <a:sy n="82" d="100"/>
        </p:scale>
        <p:origin x="3954" y="1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9431C-F5B6-40E3-A234-CA71C8675626}" type="datetimeFigureOut">
              <a:rPr kumimoji="1" lang="ja-JP" altLang="en-US" smtClean="0"/>
              <a:t>2021/7/19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6CF39-AFAD-421F-9D70-5DDEADC74778}" type="slidenum">
              <a:rPr kumimoji="1" lang="ja-JP" altLang="en-US" smtClean="0"/>
              <a:t>‹#›</a:t>
            </a:fld>
            <a:endParaRPr kumimoji="1" lang="ja-JP" altLang="en-US"/>
          </a:p>
        </p:txBody>
      </p:sp>
    </p:spTree>
    <p:extLst>
      <p:ext uri="{BB962C8B-B14F-4D97-AF65-F5344CB8AC3E}">
        <p14:creationId xmlns:p14="http://schemas.microsoft.com/office/powerpoint/2010/main" val="830923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ja.wikipedia.org/wiki/%E7%87%83%E7%84%BC%E7%86%B1"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あなたは運動クラスのベテランまたは勤勉な歩行者かもしれません。 あなたはすでにヘルスケア業界である程度の能力で働いているかもしれません。 または、あなたは自分の健康とウェルネスを担当することを熱望しているフィットネスの「初心者」かもしれません。 このレッスンでは、体にフィットすることで、肉体的にも精神的にも気分が良くなる方法を学びます。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a:t>
            </a:fld>
            <a:endParaRPr kumimoji="1" lang="ja-JP" altLang="en-US"/>
          </a:p>
        </p:txBody>
      </p:sp>
    </p:spTree>
    <p:extLst>
      <p:ext uri="{BB962C8B-B14F-4D97-AF65-F5344CB8AC3E}">
        <p14:creationId xmlns:p14="http://schemas.microsoft.com/office/powerpoint/2010/main" val="2764090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effectLst/>
              </a:rPr>
              <a:t>テンペ</a:t>
            </a:r>
            <a:r>
              <a:rPr lang="en-US" altLang="ja-JP" b="1" dirty="0">
                <a:effectLst/>
              </a:rPr>
              <a:t>; </a:t>
            </a:r>
            <a:r>
              <a:rPr lang="ja-JP" altLang="en-US" b="1" dirty="0">
                <a:effectLst/>
              </a:rPr>
              <a:t>テガフル</a:t>
            </a:r>
            <a:endParaRPr lang="en-US" altLang="ja-JP" b="1" dirty="0">
              <a:effectLst/>
            </a:endParaRPr>
          </a:p>
          <a:p>
            <a:endParaRPr kumimoji="1" lang="en-US" altLang="ja-JP" b="1" dirty="0">
              <a:effectLst/>
            </a:endParaRPr>
          </a:p>
          <a:p>
            <a:br>
              <a:rPr lang="ja-JP" altLang="en-US" dirty="0"/>
            </a:br>
            <a:r>
              <a:rPr kumimoji="1" lang="ja-JP" altLang="en-US" sz="1200" b="0" i="0" kern="1200" dirty="0">
                <a:solidFill>
                  <a:schemeClr val="tx1"/>
                </a:solidFill>
                <a:effectLst/>
                <a:latin typeface="+mn-lt"/>
                <a:ea typeface="+mn-ea"/>
                <a:cs typeface="+mn-cs"/>
              </a:rPr>
              <a:t>大豆を発酵させたアジア料理</a:t>
            </a:r>
            <a:endParaRPr kumimoji="1" lang="en-US" altLang="ja-JP" b="1" dirty="0">
              <a:effectLs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a:t>
            </a:fld>
            <a:endParaRPr kumimoji="1" lang="ja-JP" altLang="en-US"/>
          </a:p>
        </p:txBody>
      </p:sp>
    </p:spTree>
    <p:extLst>
      <p:ext uri="{BB962C8B-B14F-4D97-AF65-F5344CB8AC3E}">
        <p14:creationId xmlns:p14="http://schemas.microsoft.com/office/powerpoint/2010/main" val="9934490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エキナセア</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ja-JP" dirty="0">
                <a:effectLst/>
              </a:rPr>
              <a:t>もともと薬用茶に使用されていた紫色のデイジー。</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112</a:t>
            </a:fld>
            <a:endParaRPr kumimoji="1" lang="ja-JP" altLang="en-US"/>
          </a:p>
        </p:txBody>
      </p:sp>
    </p:spTree>
    <p:extLst>
      <p:ext uri="{BB962C8B-B14F-4D97-AF65-F5344CB8AC3E}">
        <p14:creationId xmlns:p14="http://schemas.microsoft.com/office/powerpoint/2010/main" val="26196199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食品成分表</a:t>
            </a:r>
            <a:endParaRPr kumimoji="1" lang="en-US" altLang="ja-JP" dirty="0"/>
          </a:p>
          <a:p>
            <a:endParaRPr lang="en-US" altLang="ja-JP" dirty="0">
              <a:effectLst/>
            </a:endParaRPr>
          </a:p>
          <a:p>
            <a:r>
              <a:rPr lang="ja-JP" altLang="ja-JP" dirty="0">
                <a:effectLst/>
              </a:rPr>
              <a:t>カロリー、炭水化物、タンパク質、脂肪（飽和脂肪と不飽和脂肪を含む）、ビタミン、ミネラル、繊維など、特定の成分の成分または食品とさまざまな栄養価を一覧表示します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113</a:t>
            </a:fld>
            <a:endParaRPr kumimoji="1" lang="ja-JP" altLang="en-US"/>
          </a:p>
        </p:txBody>
      </p:sp>
    </p:spTree>
    <p:extLst>
      <p:ext uri="{BB962C8B-B14F-4D97-AF65-F5344CB8AC3E}">
        <p14:creationId xmlns:p14="http://schemas.microsoft.com/office/powerpoint/2010/main" val="9553460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スナック食品は迅速なエネルギーを供給しますが、体のシステムを維持および修復するために必要な栄養素を提供しません。 </a:t>
            </a:r>
            <a:endParaRPr lang="en-US" altLang="ja-JP" dirty="0">
              <a:effectLst/>
            </a:endParaRPr>
          </a:p>
          <a:p>
            <a:r>
              <a:rPr lang="ja-JP" altLang="ja-JP" dirty="0">
                <a:effectLst/>
              </a:rPr>
              <a:t>摂取された過剰なカロリーは、体によって脂肪細胞に蓄えられます。 </a:t>
            </a:r>
            <a:endParaRPr lang="en-US" altLang="ja-JP" dirty="0">
              <a:effectLst/>
            </a:endParaRPr>
          </a:p>
          <a:p>
            <a:endParaRPr lang="en-US" altLang="ja-JP" dirty="0">
              <a:effectLst/>
            </a:endParaRPr>
          </a:p>
          <a:p>
            <a:r>
              <a:rPr lang="ja-JP" altLang="ja-JP" dirty="0">
                <a:effectLst/>
              </a:rPr>
              <a:t>栄養豊富な食品は、過剰なカロリーを多く含まずにビタミンやミネラルを供給します。それらはエネルギーの安定した供給を提供します。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115</a:t>
            </a:fld>
            <a:endParaRPr kumimoji="1" lang="ja-JP" altLang="en-US"/>
          </a:p>
        </p:txBody>
      </p:sp>
    </p:spTree>
    <p:extLst>
      <p:ext uri="{BB962C8B-B14F-4D97-AF65-F5344CB8AC3E}">
        <p14:creationId xmlns:p14="http://schemas.microsoft.com/office/powerpoint/2010/main" val="20193943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消化は食品中の栄養素を分解します。吸収は栄養素を必要な場所に輸送します。 </a:t>
            </a:r>
            <a:endParaRPr lang="en-US" altLang="ja-JP" dirty="0">
              <a:effectLst/>
            </a:endParaRPr>
          </a:p>
          <a:p>
            <a:endParaRPr lang="en-US" altLang="ja-JP" dirty="0">
              <a:effectLst/>
            </a:endParaRPr>
          </a:p>
          <a:p>
            <a:r>
              <a:rPr lang="ja-JP" altLang="ja-JP" dirty="0">
                <a:effectLst/>
              </a:rPr>
              <a:t>タンパク質はアミノ酸に変換され、炭水化物は糖に変換され、脂肪は脂肪酸とグリセロールに変換されます。</a:t>
            </a:r>
            <a:endParaRPr lang="en-US" altLang="ja-JP" dirty="0">
              <a:effectLst/>
            </a:endParaRPr>
          </a:p>
          <a:p>
            <a:endParaRPr lang="en-US" altLang="ja-JP" dirty="0">
              <a:effectLst/>
            </a:endParaRPr>
          </a:p>
          <a:p>
            <a:r>
              <a:rPr lang="ja-JP" altLang="ja-JP" dirty="0">
                <a:effectLst/>
              </a:rPr>
              <a:t>簡単に分解される食品は、より多くのエネルギーとより高い割合のタンパク質を提供します。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116</a:t>
            </a:fld>
            <a:endParaRPr kumimoji="1" lang="ja-JP" altLang="en-US"/>
          </a:p>
        </p:txBody>
      </p:sp>
    </p:spTree>
    <p:extLst>
      <p:ext uri="{BB962C8B-B14F-4D97-AF65-F5344CB8AC3E}">
        <p14:creationId xmlns:p14="http://schemas.microsoft.com/office/powerpoint/2010/main" val="40445099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消化は口の中で始まります。そこから、食物は胃と小腸と大腸を通過します。肝臓、胆嚢、膵臓は消化に重要な役割を果たしています。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117</a:t>
            </a:fld>
            <a:endParaRPr kumimoji="1" lang="ja-JP" altLang="en-US"/>
          </a:p>
        </p:txBody>
      </p:sp>
    </p:spTree>
    <p:extLst>
      <p:ext uri="{BB962C8B-B14F-4D97-AF65-F5344CB8AC3E}">
        <p14:creationId xmlns:p14="http://schemas.microsoft.com/office/powerpoint/2010/main" val="9099551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単純な炭水化物、または糖は、単糖および二糖と呼ばれます。複雑な炭水化物はでんぷん、または多糖類です。</a:t>
            </a:r>
            <a:endParaRPr lang="en-US" altLang="ja-JP" dirty="0">
              <a:effectLst/>
            </a:endParaRPr>
          </a:p>
          <a:p>
            <a:r>
              <a:rPr lang="ja-JP" altLang="ja-JP" dirty="0">
                <a:effectLst/>
              </a:rPr>
              <a:t>繊維は炭水化物の3番目のカテゴリーです。</a:t>
            </a:r>
            <a:endParaRPr lang="en-US" altLang="ja-JP" dirty="0">
              <a:effectLst/>
            </a:endParaRPr>
          </a:p>
          <a:p>
            <a:endParaRPr lang="en-US" altLang="ja-JP" dirty="0">
              <a:effectLst/>
            </a:endParaRPr>
          </a:p>
          <a:p>
            <a:r>
              <a:rPr lang="ja-JP" altLang="ja-JP" dirty="0">
                <a:effectLst/>
              </a:rPr>
              <a:t> 多くの人はグルテンに耐えることができず、小麦、大麦、ライ麦、オーツ麦から作られた食品を避けなければなりません。</a:t>
            </a:r>
            <a:endParaRPr lang="en-US" altLang="ja-JP" dirty="0">
              <a:effectLst/>
            </a:endParaRPr>
          </a:p>
          <a:p>
            <a:r>
              <a:rPr lang="ja-JP" altLang="ja-JP" dirty="0">
                <a:effectLst/>
              </a:rPr>
              <a:t>セリアック病の人にとって、グルテンに含まれるタンパク質であるグリアジンは腸を損傷します。多くの一般的な食品にはグルテンが含まれています。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118</a:t>
            </a:fld>
            <a:endParaRPr kumimoji="1" lang="ja-JP" altLang="en-US"/>
          </a:p>
        </p:txBody>
      </p:sp>
    </p:spTree>
    <p:extLst>
      <p:ext uri="{BB962C8B-B14F-4D97-AF65-F5344CB8AC3E}">
        <p14:creationId xmlns:p14="http://schemas.microsoft.com/office/powerpoint/2010/main" val="13580082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爆弾熱量計は、食品から放出される熱を測定​​します。エネルギーを使用すると、カロリーが「燃焼」します。単糖は簡単に燃えます。でんぷんは燃えるのに時間がかかります。ほとんどの繊維はカロリーに分解できません。</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119</a:t>
            </a:fld>
            <a:endParaRPr kumimoji="1" lang="ja-JP" altLang="en-US"/>
          </a:p>
        </p:txBody>
      </p:sp>
    </p:spTree>
    <p:extLst>
      <p:ext uri="{BB962C8B-B14F-4D97-AF65-F5344CB8AC3E}">
        <p14:creationId xmlns:p14="http://schemas.microsoft.com/office/powerpoint/2010/main" val="37717521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ブドウ糖は体の基本的な燃料源です。ブドウ糖はグリコーゲンの形で肝臓に貯蔵されます。</a:t>
            </a:r>
            <a:endParaRPr lang="en-US" altLang="ja-JP" dirty="0">
              <a:effectLst/>
            </a:endParaRPr>
          </a:p>
          <a:p>
            <a:r>
              <a:rPr lang="ja-JP" altLang="ja-JP" dirty="0">
                <a:effectLst/>
              </a:rPr>
              <a:t> –oseで終わる単語は砂糖です。乳糖、または乳糖は、一部の人々が耐えることができず、一部の人々はラクターゼを生産することができません。 </a:t>
            </a:r>
            <a:endParaRPr lang="en-US" altLang="ja-JP" dirty="0">
              <a:effectLst/>
            </a:endParaRPr>
          </a:p>
          <a:p>
            <a:r>
              <a:rPr lang="ja-JP" altLang="ja-JP" dirty="0">
                <a:effectLst/>
              </a:rPr>
              <a:t>–aseで終わる単語は酵素です。消化には酵素が必要です。 単糖には他の栄養素は含まれていません。果物やジュースの砂糖には、ビタミンやミネラルが含まれています。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120</a:t>
            </a:fld>
            <a:endParaRPr kumimoji="1" lang="ja-JP" altLang="en-US"/>
          </a:p>
        </p:txBody>
      </p:sp>
    </p:spTree>
    <p:extLst>
      <p:ext uri="{BB962C8B-B14F-4D97-AF65-F5344CB8AC3E}">
        <p14:creationId xmlns:p14="http://schemas.microsoft.com/office/powerpoint/2010/main" val="33720062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糖尿病は何千年もの間認識されてきました。 I型糖尿病（インスリン依存性）は、以前は若年性糖尿病として知られていました。 II型糖尿病はインスリン注射によって制御されていません。バランスの取れた食事は糖尿病のコントロールに役立ちます。 炭水化物、肉、脂肪でグループ化された交換リストは、糖尿病患者に食事の選択の自由を与えます。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121</a:t>
            </a:fld>
            <a:endParaRPr kumimoji="1" lang="ja-JP" altLang="en-US"/>
          </a:p>
        </p:txBody>
      </p:sp>
    </p:spTree>
    <p:extLst>
      <p:ext uri="{BB962C8B-B14F-4D97-AF65-F5344CB8AC3E}">
        <p14:creationId xmlns:p14="http://schemas.microsoft.com/office/powerpoint/2010/main" val="288209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体はすべての炭水化物をブドウ糖に分解するので、いくつかの食事療法の計画は炭水化物のカウントに基づいています。 グリセミック指数は、食品がどれだけ速く消化され、どれだけ速く血糖値を上げるかを示します。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122</a:t>
            </a:fld>
            <a:endParaRPr kumimoji="1" lang="ja-JP" altLang="en-US"/>
          </a:p>
        </p:txBody>
      </p:sp>
    </p:spTree>
    <p:extLst>
      <p:ext uri="{BB962C8B-B14F-4D97-AF65-F5344CB8AC3E}">
        <p14:creationId xmlns:p14="http://schemas.microsoft.com/office/powerpoint/2010/main" val="186606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キロカロリー</a:t>
            </a:r>
            <a:endParaRPr kumimoji="1" lang="en-US" altLang="ja-JP" sz="1200" b="1" i="0" kern="1200" dirty="0">
              <a:solidFill>
                <a:schemeClr val="tx1"/>
              </a:solidFill>
              <a:effectLst/>
              <a:latin typeface="+mn-lt"/>
              <a:ea typeface="+mn-ea"/>
              <a:cs typeface="+mn-cs"/>
            </a:endParaRPr>
          </a:p>
          <a:p>
            <a:endParaRPr kumimoji="1" lang="en-US" altLang="ja-JP" dirty="0"/>
          </a:p>
          <a:p>
            <a:r>
              <a:rPr lang="ja-JP" altLang="ja-JP" dirty="0">
                <a:effectLst/>
              </a:rPr>
              <a:t>食物から受け取り、活動を通じて燃焼するエネルギー。カロリーと呼ばれることもあります。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15</a:t>
            </a:fld>
            <a:endParaRPr kumimoji="1" lang="ja-JP" altLang="en-US"/>
          </a:p>
        </p:txBody>
      </p:sp>
    </p:spTree>
    <p:extLst>
      <p:ext uri="{BB962C8B-B14F-4D97-AF65-F5344CB8AC3E}">
        <p14:creationId xmlns:p14="http://schemas.microsoft.com/office/powerpoint/2010/main" val="12955501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それぞれ独自の目的を持つ何千ものタンパク質が体によって生成されます。タンパク質鎖を構成する20種類のアミノ酸のうち、9種類は必須アミノ酸であり、食事から摂取する必要があります。</a:t>
            </a:r>
            <a:endParaRPr lang="en-US" altLang="ja-JP" dirty="0">
              <a:effectLst/>
            </a:endParaRPr>
          </a:p>
          <a:p>
            <a:endParaRPr lang="en-US" altLang="ja-JP" dirty="0">
              <a:effectLst/>
            </a:endParaRPr>
          </a:p>
          <a:p>
            <a:r>
              <a:rPr lang="ja-JP" altLang="ja-JP" dirty="0">
                <a:effectLst/>
              </a:rPr>
              <a:t>タンパク質は、免疫システムを維持し、体液バランスを調節するのに役立ちます。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123</a:t>
            </a:fld>
            <a:endParaRPr kumimoji="1" lang="ja-JP" altLang="en-US"/>
          </a:p>
        </p:txBody>
      </p:sp>
    </p:spTree>
    <p:extLst>
      <p:ext uri="{BB962C8B-B14F-4D97-AF65-F5344CB8AC3E}">
        <p14:creationId xmlns:p14="http://schemas.microsoft.com/office/powerpoint/2010/main" val="15694449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過去25年間で、不健康な脂肪や低栄養の炭水化物の消費と同様に、全体的なカロリー消費が増加しました。</a:t>
            </a:r>
            <a:endParaRPr lang="en-US" altLang="ja-JP" dirty="0">
              <a:effectLst/>
            </a:endParaRPr>
          </a:p>
          <a:p>
            <a:endParaRPr lang="en-US" altLang="ja-JP" dirty="0">
              <a:effectLst/>
            </a:endParaRPr>
          </a:p>
          <a:p>
            <a:r>
              <a:rPr lang="ja-JP" altLang="ja-JP" dirty="0">
                <a:effectLst/>
              </a:rPr>
              <a:t>体重を減らすために、ダイエットをする人は彼または彼女が燃やすより少ないカロリーを摂取しなければなりません。</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124</a:t>
            </a:fld>
            <a:endParaRPr kumimoji="1" lang="ja-JP" altLang="en-US"/>
          </a:p>
        </p:txBody>
      </p:sp>
    </p:spTree>
    <p:extLst>
      <p:ext uri="{BB962C8B-B14F-4D97-AF65-F5344CB8AC3E}">
        <p14:creationId xmlns:p14="http://schemas.microsoft.com/office/powerpoint/2010/main" val="25198746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オーニッシュダイエットは、飽和脂肪を制限し、コレステロールを制御しようとする厳格なプログラムです。 ダッシュダイエットは高血圧を管理するために作成されました。 体重の維持は、サウスビーチダイエットの3つのフェーズの1つです。 ゾーンダイエットでは、炭水化物、タンパク質、脂肪が比率に応じて消費されます。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125</a:t>
            </a:fld>
            <a:endParaRPr kumimoji="1" lang="ja-JP" altLang="en-US"/>
          </a:p>
        </p:txBody>
      </p:sp>
    </p:spTree>
    <p:extLst>
      <p:ext uri="{BB962C8B-B14F-4D97-AF65-F5344CB8AC3E}">
        <p14:creationId xmlns:p14="http://schemas.microsoft.com/office/powerpoint/2010/main" val="93241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アトキンスダイエットは4段階の食事プランです。 菜食主義者は、一部またはすべての動物性食品を食事から除外しています。 ビーガンは通常、動物の権利を支持し、動物製品を使用も消費もしません。 植物ベースの食品は、バランスの取れたビーガン食で十分なタンパク質を提供します。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126</a:t>
            </a:fld>
            <a:endParaRPr kumimoji="1" lang="ja-JP" altLang="en-US"/>
          </a:p>
        </p:txBody>
      </p:sp>
    </p:spTree>
    <p:extLst>
      <p:ext uri="{BB962C8B-B14F-4D97-AF65-F5344CB8AC3E}">
        <p14:creationId xmlns:p14="http://schemas.microsoft.com/office/powerpoint/2010/main" val="4251310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すべての脂肪には同じ量のカロリーが含まれています。一部の脂肪は健康的です。他の人はそうではありません。 トリグリセリドは、血液中に見られるときに心臓病を示す可能性のある脂肪の一種です。 飽和脂肪は、トロピカルオイルだけでなく、肉、バター、卵にも含まれています。動物性食品の飽和脂肪はコレステロールと呼ばれます。 HDL（高密度リポタンパク質）は、LDL（低密度リポタンパク質）よりも害が少ないと考えられています。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127</a:t>
            </a:fld>
            <a:endParaRPr kumimoji="1" lang="ja-JP" altLang="en-US"/>
          </a:p>
        </p:txBody>
      </p:sp>
    </p:spTree>
    <p:extLst>
      <p:ext uri="{BB962C8B-B14F-4D97-AF65-F5344CB8AC3E}">
        <p14:creationId xmlns:p14="http://schemas.microsoft.com/office/powerpoint/2010/main" val="37973826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水素化は植物油を固体に変えます。植物ステロールは、体がコレステロールを吸収することを許可しません。 飽和脂肪は、不飽和脂肪よりも分解するためにより多くのエネルギーを必要とします。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128</a:t>
            </a:fld>
            <a:endParaRPr kumimoji="1" lang="ja-JP" altLang="en-US"/>
          </a:p>
        </p:txBody>
      </p:sp>
    </p:spTree>
    <p:extLst>
      <p:ext uri="{BB962C8B-B14F-4D97-AF65-F5344CB8AC3E}">
        <p14:creationId xmlns:p14="http://schemas.microsoft.com/office/powerpoint/2010/main" val="37976403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脂肪は効率的なカロリー源であり、乳幼児やハイカーにとって重要ですが、毎日少量必要です。内臓脂肪は内臓を保護します。オメガ3脂肪酸は、適度に使用すると、オリーブオイルと同様に心臓に健康であると考えられています。 高脂肪食は高血圧の一因となる可能性があり、心臓の働きを困難にします。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129</a:t>
            </a:fld>
            <a:endParaRPr kumimoji="1" lang="ja-JP" altLang="en-US"/>
          </a:p>
        </p:txBody>
      </p:sp>
    </p:spTree>
    <p:extLst>
      <p:ext uri="{BB962C8B-B14F-4D97-AF65-F5344CB8AC3E}">
        <p14:creationId xmlns:p14="http://schemas.microsoft.com/office/powerpoint/2010/main" val="38918736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ビタミンCとビタミンBは水溶性であり、毎日摂取する必要があります。 ビタミンA、D、E、およびKは脂溶性であり、体内に貯蔵されています。メガドーズはビタミン毒性を引き起こす可能性があります。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130</a:t>
            </a:fld>
            <a:endParaRPr kumimoji="1" lang="ja-JP" altLang="en-US"/>
          </a:p>
        </p:txBody>
      </p:sp>
    </p:spTree>
    <p:extLst>
      <p:ext uri="{BB962C8B-B14F-4D97-AF65-F5344CB8AC3E}">
        <p14:creationId xmlns:p14="http://schemas.microsoft.com/office/powerpoint/2010/main" val="39480234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ビタミンはエネルギーを提供しませんが、体が食物エネルギーを効果的に使用するのを助けます。 ビタミンは良い食事の代わりにはなりません。 主要ミネラルと微量ミネラルの両方が不可欠です。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131</a:t>
            </a:fld>
            <a:endParaRPr kumimoji="1" lang="ja-JP" altLang="en-US"/>
          </a:p>
        </p:txBody>
      </p:sp>
    </p:spTree>
    <p:extLst>
      <p:ext uri="{BB962C8B-B14F-4D97-AF65-F5344CB8AC3E}">
        <p14:creationId xmlns:p14="http://schemas.microsoft.com/office/powerpoint/2010/main" val="15501716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高用量のミネラルサプリメントは有毒である可能性があります。 カルシウムは骨や歯、そして神経系にとっても重要です。体は、体の必要に応じて、食物からカルシウムを吸収する能力を変化させます。体のカルシウムバランスが負の場合、骨格からカルシウムを取り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132</a:t>
            </a:fld>
            <a:endParaRPr kumimoji="1" lang="ja-JP" altLang="en-US"/>
          </a:p>
        </p:txBody>
      </p:sp>
    </p:spTree>
    <p:extLst>
      <p:ext uri="{BB962C8B-B14F-4D97-AF65-F5344CB8AC3E}">
        <p14:creationId xmlns:p14="http://schemas.microsoft.com/office/powerpoint/2010/main" val="3249390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ボディマス指数</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体重と身長から算出される肥満度を表す体格指数</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en-US" dirty="0">
                <a:effectLst/>
              </a:rPr>
              <a:t>体重を身長</a:t>
            </a:r>
            <a:r>
              <a:rPr lang="ja-JP" altLang="ja-JP" dirty="0">
                <a:effectLst/>
              </a:rPr>
              <a:t>の2乗で割った後、703を掛けて計算される質量の尺度</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a:t>
            </a:fld>
            <a:endParaRPr kumimoji="1" lang="ja-JP" altLang="en-US"/>
          </a:p>
        </p:txBody>
      </p:sp>
    </p:spTree>
    <p:extLst>
      <p:ext uri="{BB962C8B-B14F-4D97-AF65-F5344CB8AC3E}">
        <p14:creationId xmlns:p14="http://schemas.microsoft.com/office/powerpoint/2010/main" val="39421535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亜鉛とフッ化物は他の重要なミネラルです。ヨウ素は甲状腺に燃料を供給します。ナトリウムは不可欠ですが、多すぎると健康上の問題を引き起こす可能性があります。人生のあらゆる段階で十分な鉄が必要です。 薬草療法の副作用とそれらが医薬品とどのように相互作用するかを知ることは重要です。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133</a:t>
            </a:fld>
            <a:endParaRPr kumimoji="1" lang="ja-JP" altLang="en-US"/>
          </a:p>
        </p:txBody>
      </p:sp>
    </p:spTree>
    <p:extLst>
      <p:ext uri="{BB962C8B-B14F-4D97-AF65-F5344CB8AC3E}">
        <p14:creationId xmlns:p14="http://schemas.microsoft.com/office/powerpoint/2010/main" val="24367560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水は体温を調節し、血液やその他の水分の大部分を占め、消化と排泄を助けます。消費カロリーごとに、1ミリリットルの水が必要です。 栄養不良は、痛みや病気、発達の遅れ、医療費の増加につながる可能性があります。 USDA MyPlateガイドは、菜食主義者や民族の食事に合わせて変更できる便利なツールです。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134</a:t>
            </a:fld>
            <a:endParaRPr kumimoji="1" lang="ja-JP" altLang="en-US"/>
          </a:p>
        </p:txBody>
      </p:sp>
    </p:spTree>
    <p:extLst>
      <p:ext uri="{BB962C8B-B14F-4D97-AF65-F5344CB8AC3E}">
        <p14:creationId xmlns:p14="http://schemas.microsoft.com/office/powerpoint/2010/main" val="27443520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RDAは、健康な人のニーズに基づいて推奨される1日あたりの摂取量です。 USDAによって確立された食事ガイドラインは、さまざまな食品を食べて運動することを推奨しています。 食品組成表には、食品または食品成分のカロリーと栄養価が記載されています。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135</a:t>
            </a:fld>
            <a:endParaRPr kumimoji="1" lang="ja-JP" altLang="en-US"/>
          </a:p>
        </p:txBody>
      </p:sp>
    </p:spTree>
    <p:extLst>
      <p:ext uri="{BB962C8B-B14F-4D97-AF65-F5344CB8AC3E}">
        <p14:creationId xmlns:p14="http://schemas.microsoft.com/office/powerpoint/2010/main" val="28333396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  Energy-giving Nutrients </a:t>
            </a:r>
          </a:p>
          <a:p>
            <a:r>
              <a:rPr kumimoji="1" lang="en-US" altLang="ja-JP" dirty="0"/>
              <a:t>Explanation: The _energy-giving (or calorie-containing) nutrients_ are carbohydrates,</a:t>
            </a:r>
          </a:p>
          <a:p>
            <a:r>
              <a:rPr kumimoji="1" lang="en-US" altLang="ja-JP" dirty="0"/>
              <a:t>proteins, and fats. The _non-energy-giving (or no-calorie) nutrients_ are vitamins,</a:t>
            </a:r>
          </a:p>
          <a:p>
            <a:r>
              <a:rPr kumimoji="1" lang="en-US" altLang="ja-JP" dirty="0"/>
              <a:t>minerals, and water. </a:t>
            </a:r>
          </a:p>
          <a:p>
            <a:r>
              <a:rPr kumimoji="1" lang="en-US" altLang="ja-JP" dirty="0"/>
              <a:t>Reference: Section 2.1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138</a:t>
            </a:fld>
            <a:endParaRPr kumimoji="1" lang="ja-JP" altLang="en-US"/>
          </a:p>
        </p:txBody>
      </p:sp>
    </p:spTree>
    <p:extLst>
      <p:ext uri="{BB962C8B-B14F-4D97-AF65-F5344CB8AC3E}">
        <p14:creationId xmlns:p14="http://schemas.microsoft.com/office/powerpoint/2010/main" val="27527015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  Absorption </a:t>
            </a:r>
          </a:p>
          <a:p>
            <a:r>
              <a:rPr kumimoji="1" lang="en-US" altLang="ja-JP" dirty="0"/>
              <a:t>Explanation: _Absorption_ is the transport of the nutrients around the body to where</a:t>
            </a:r>
          </a:p>
          <a:p>
            <a:r>
              <a:rPr kumimoji="1" lang="en-US" altLang="ja-JP" dirty="0"/>
              <a:t>they’re needed. </a:t>
            </a:r>
          </a:p>
          <a:p>
            <a:r>
              <a:rPr kumimoji="1" lang="en-US" altLang="ja-JP" dirty="0"/>
              <a:t>Reference: Section 2.1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139</a:t>
            </a:fld>
            <a:endParaRPr kumimoji="1" lang="ja-JP" altLang="en-US"/>
          </a:p>
        </p:txBody>
      </p:sp>
    </p:spTree>
    <p:extLst>
      <p:ext uri="{BB962C8B-B14F-4D97-AF65-F5344CB8AC3E}">
        <p14:creationId xmlns:p14="http://schemas.microsoft.com/office/powerpoint/2010/main" val="426646922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  Liver </a:t>
            </a:r>
          </a:p>
          <a:p>
            <a:r>
              <a:rPr kumimoji="1" lang="en-US" altLang="ja-JP" dirty="0"/>
              <a:t>Explanation: The _liver_ produces bile, necessary for digestion of fat. </a:t>
            </a:r>
          </a:p>
          <a:p>
            <a:r>
              <a:rPr kumimoji="1" lang="en-US" altLang="ja-JP" dirty="0"/>
              <a:t>Reference: Section 2.1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140</a:t>
            </a:fld>
            <a:endParaRPr kumimoji="1" lang="ja-JP" altLang="en-US"/>
          </a:p>
        </p:txBody>
      </p:sp>
    </p:spTree>
    <p:extLst>
      <p:ext uri="{BB962C8B-B14F-4D97-AF65-F5344CB8AC3E}">
        <p14:creationId xmlns:p14="http://schemas.microsoft.com/office/powerpoint/2010/main" val="22337745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  Polysaccharides </a:t>
            </a:r>
          </a:p>
          <a:p>
            <a:r>
              <a:rPr kumimoji="1" lang="en-US" altLang="ja-JP" dirty="0"/>
              <a:t>Explanation: Scientists call simple carbohydrates _monosaccharides_ and</a:t>
            </a:r>
          </a:p>
          <a:p>
            <a:r>
              <a:rPr kumimoji="1" lang="en-US" altLang="ja-JP" dirty="0"/>
              <a:t>_disaccharides_ and complex carbohydrates _polysaccharides_. </a:t>
            </a:r>
          </a:p>
          <a:p>
            <a:r>
              <a:rPr kumimoji="1" lang="en-US" altLang="ja-JP" dirty="0"/>
              <a:t>Reference: Section 2.2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141</a:t>
            </a:fld>
            <a:endParaRPr kumimoji="1" lang="ja-JP" altLang="en-US"/>
          </a:p>
        </p:txBody>
      </p:sp>
    </p:spTree>
    <p:extLst>
      <p:ext uri="{BB962C8B-B14F-4D97-AF65-F5344CB8AC3E}">
        <p14:creationId xmlns:p14="http://schemas.microsoft.com/office/powerpoint/2010/main" val="31038953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  Glucose </a:t>
            </a:r>
          </a:p>
          <a:p>
            <a:r>
              <a:rPr kumimoji="1" lang="en-US" altLang="ja-JP" dirty="0"/>
              <a:t>Explanation: The most important simple sugar is _glucose_. The most basic sugar,</a:t>
            </a:r>
          </a:p>
          <a:p>
            <a:r>
              <a:rPr kumimoji="1" lang="en-US" altLang="ja-JP" dirty="0"/>
              <a:t>glucose is what the body is looking for when it breaks down bread, potatoes, fruit—any</a:t>
            </a:r>
          </a:p>
          <a:p>
            <a:r>
              <a:rPr kumimoji="1" lang="en-US" altLang="ja-JP" dirty="0" err="1"/>
              <a:t>carbohydratecontaining</a:t>
            </a:r>
            <a:r>
              <a:rPr kumimoji="1" lang="en-US" altLang="ja-JP" dirty="0"/>
              <a:t> food. It’s the body’s basic fuel source, and it’s the only fuel that</a:t>
            </a:r>
          </a:p>
          <a:p>
            <a:r>
              <a:rPr kumimoji="1" lang="en-US" altLang="ja-JP" dirty="0"/>
              <a:t>the brain can use. Whenever you digest carbohydrates, the body is getting glucose. </a:t>
            </a:r>
          </a:p>
          <a:p>
            <a:r>
              <a:rPr kumimoji="1" lang="en-US" altLang="ja-JP" dirty="0"/>
              <a:t>Reference: Section 2.2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142</a:t>
            </a:fld>
            <a:endParaRPr kumimoji="1" lang="ja-JP" altLang="en-US"/>
          </a:p>
        </p:txBody>
      </p:sp>
    </p:spTree>
    <p:extLst>
      <p:ext uri="{BB962C8B-B14F-4D97-AF65-F5344CB8AC3E}">
        <p14:creationId xmlns:p14="http://schemas.microsoft.com/office/powerpoint/2010/main" val="9356839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  Mellitus </a:t>
            </a:r>
          </a:p>
          <a:p>
            <a:r>
              <a:rPr kumimoji="1" lang="en-US" altLang="ja-JP" dirty="0"/>
              <a:t>Explanation: _Mellitus_ comes from the </a:t>
            </a:r>
            <a:r>
              <a:rPr kumimoji="1" lang="en-US" altLang="ja-JP" dirty="0" err="1"/>
              <a:t>latin</a:t>
            </a:r>
            <a:r>
              <a:rPr kumimoji="1" lang="en-US" altLang="ja-JP" dirty="0"/>
              <a:t> word for “_honey_,” which refers to the</a:t>
            </a:r>
          </a:p>
          <a:p>
            <a:r>
              <a:rPr kumimoji="1" lang="en-US" altLang="ja-JP" dirty="0"/>
              <a:t>spilling of sugar into the urine by diabetics. </a:t>
            </a:r>
          </a:p>
          <a:p>
            <a:r>
              <a:rPr kumimoji="1" lang="en-US" altLang="ja-JP" dirty="0"/>
              <a:t>Reference: Section 2.3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143</a:t>
            </a:fld>
            <a:endParaRPr kumimoji="1" lang="ja-JP" altLang="en-US"/>
          </a:p>
        </p:txBody>
      </p:sp>
    </p:spTree>
    <p:extLst>
      <p:ext uri="{BB962C8B-B14F-4D97-AF65-F5344CB8AC3E}">
        <p14:creationId xmlns:p14="http://schemas.microsoft.com/office/powerpoint/2010/main" val="25456556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  Type I </a:t>
            </a:r>
          </a:p>
          <a:p>
            <a:r>
              <a:rPr kumimoji="1" lang="en-US" altLang="ja-JP" dirty="0"/>
              <a:t>Explanation: _Type I_ diabetics require injectable insulin. </a:t>
            </a:r>
          </a:p>
          <a:p>
            <a:r>
              <a:rPr kumimoji="1" lang="en-US" altLang="ja-JP" dirty="0"/>
              <a:t>Reference: Section 2.3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144</a:t>
            </a:fld>
            <a:endParaRPr kumimoji="1" lang="ja-JP" altLang="en-US"/>
          </a:p>
        </p:txBody>
      </p:sp>
    </p:spTree>
    <p:extLst>
      <p:ext uri="{BB962C8B-B14F-4D97-AF65-F5344CB8AC3E}">
        <p14:creationId xmlns:p14="http://schemas.microsoft.com/office/powerpoint/2010/main" val="33076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ピラティス</a:t>
            </a:r>
            <a:endParaRPr kumimoji="1" lang="en-US" altLang="ja-JP" dirty="0"/>
          </a:p>
          <a:p>
            <a:endParaRPr kumimoji="1" lang="en-US" altLang="ja-JP" dirty="0"/>
          </a:p>
          <a:p>
            <a:r>
              <a:rPr lang="ja-JP" altLang="ja-JP" dirty="0">
                <a:effectLst/>
              </a:rPr>
              <a:t>心と体と呼吸を統合して強い腹筋と、強くて柔軟な背中の筋肉を作り出すことに集中するボディコンディショニングエクササイズ</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a:t>
            </a:fld>
            <a:endParaRPr kumimoji="1" lang="ja-JP" altLang="en-US"/>
          </a:p>
        </p:txBody>
      </p:sp>
    </p:spTree>
    <p:extLst>
      <p:ext uri="{BB962C8B-B14F-4D97-AF65-F5344CB8AC3E}">
        <p14:creationId xmlns:p14="http://schemas.microsoft.com/office/powerpoint/2010/main" val="8516665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indent="-228600">
              <a:buAutoNum type="arabicPeriod" startAt="8"/>
            </a:pPr>
            <a:r>
              <a:rPr kumimoji="1" lang="en-US" altLang="ja-JP" dirty="0"/>
              <a:t>Glycemic Load </a:t>
            </a:r>
          </a:p>
          <a:p>
            <a:r>
              <a:rPr kumimoji="1" lang="en-US" altLang="ja-JP" dirty="0"/>
              <a:t>Explanation: The _glycemic index (GI)_ and _glycemic load (GL)_ are ways to calculate</a:t>
            </a:r>
          </a:p>
          <a:p>
            <a:r>
              <a:rPr kumimoji="1" lang="en-US" altLang="ja-JP" dirty="0"/>
              <a:t>how food affects blood sugar levels. The GI or GL shows how rapidly a food is digested,</a:t>
            </a:r>
          </a:p>
          <a:p>
            <a:r>
              <a:rPr kumimoji="1" lang="en-US" altLang="ja-JP" dirty="0"/>
              <a:t>which in turn shows how quickly or slowly it drives up blood sugar </a:t>
            </a:r>
          </a:p>
          <a:p>
            <a:r>
              <a:rPr kumimoji="1" lang="en-US" altLang="ja-JP" dirty="0"/>
              <a:t>Reference: Section 2.3 </a:t>
            </a:r>
            <a:endParaRPr kumimoji="1" lang="ja-JP" altLang="en-US" dirty="0"/>
          </a:p>
          <a:p>
            <a:pPr marL="228600" indent="-228600">
              <a:buAutoNum type="arabicPeriod" startAt="8"/>
            </a:pP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145</a:t>
            </a:fld>
            <a:endParaRPr kumimoji="1" lang="ja-JP" altLang="en-US"/>
          </a:p>
        </p:txBody>
      </p:sp>
    </p:spTree>
    <p:extLst>
      <p:ext uri="{BB962C8B-B14F-4D97-AF65-F5344CB8AC3E}">
        <p14:creationId xmlns:p14="http://schemas.microsoft.com/office/powerpoint/2010/main" val="10212958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  Proteins </a:t>
            </a:r>
          </a:p>
          <a:p>
            <a:r>
              <a:rPr kumimoji="1" lang="en-US" altLang="ja-JP" dirty="0"/>
              <a:t>Explanation: _Proteins_ are chains made from the 20 different amino acids contained in</a:t>
            </a:r>
          </a:p>
          <a:p>
            <a:r>
              <a:rPr kumimoji="1" lang="en-US" altLang="ja-JP" dirty="0"/>
              <a:t>plant and animal protein. </a:t>
            </a:r>
          </a:p>
          <a:p>
            <a:r>
              <a:rPr kumimoji="1" lang="en-US" altLang="ja-JP" dirty="0"/>
              <a:t>Reference: Section 2.4 </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146</a:t>
            </a:fld>
            <a:endParaRPr kumimoji="1" lang="ja-JP" altLang="en-US"/>
          </a:p>
        </p:txBody>
      </p:sp>
    </p:spTree>
    <p:extLst>
      <p:ext uri="{BB962C8B-B14F-4D97-AF65-F5344CB8AC3E}">
        <p14:creationId xmlns:p14="http://schemas.microsoft.com/office/powerpoint/2010/main" val="254939744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  Dash diet </a:t>
            </a:r>
          </a:p>
          <a:p>
            <a:r>
              <a:rPr kumimoji="1" lang="en-US" altLang="ja-JP" dirty="0"/>
              <a:t>Explanation: The _DASH diet_ is low in saturated fat (but includes calcium-rich dairy</a:t>
            </a:r>
          </a:p>
          <a:p>
            <a:r>
              <a:rPr kumimoji="1" lang="en-US" altLang="ja-JP" dirty="0"/>
              <a:t>products that have no fat or low fat) and rich in whole grains, fruits, and vegetables. The</a:t>
            </a:r>
          </a:p>
          <a:p>
            <a:r>
              <a:rPr kumimoji="1" lang="en-US" altLang="ja-JP" dirty="0"/>
              <a:t>diet includes a daily choice of nuts, seeds, or legumes and contains modest amounts of</a:t>
            </a:r>
          </a:p>
          <a:p>
            <a:r>
              <a:rPr kumimoji="1" lang="en-US" altLang="ja-JP" dirty="0"/>
              <a:t>protein (preferably fish, poultry, or soy products). In one study, after eight weeks on the</a:t>
            </a:r>
          </a:p>
          <a:p>
            <a:r>
              <a:rPr kumimoji="1" lang="en-US" altLang="ja-JP" dirty="0"/>
              <a:t>diet, subjects from a broad range of backgrounds experienced a significant reduction in</a:t>
            </a:r>
          </a:p>
          <a:p>
            <a:r>
              <a:rPr kumimoji="1" lang="en-US" altLang="ja-JP" dirty="0"/>
              <a:t>blood pressure. Not only is this diet rich in important nutrients and fiber, but it also</a:t>
            </a:r>
          </a:p>
          <a:p>
            <a:r>
              <a:rPr kumimoji="1" lang="en-US" altLang="ja-JP" dirty="0"/>
              <a:t>includes foods that contain two and one-half times the amounts of electrolytes (for</a:t>
            </a:r>
          </a:p>
          <a:p>
            <a:r>
              <a:rPr kumimoji="1" lang="en-US" altLang="ja-JP" dirty="0"/>
              <a:t>example, potassium, calcium, and magnesium) found in the average American diet. </a:t>
            </a:r>
          </a:p>
          <a:p>
            <a:r>
              <a:rPr kumimoji="1" lang="en-US" altLang="ja-JP" dirty="0"/>
              <a:t>Reference: Section 2.4 </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147</a:t>
            </a:fld>
            <a:endParaRPr kumimoji="1" lang="ja-JP" altLang="en-US"/>
          </a:p>
        </p:txBody>
      </p:sp>
    </p:spTree>
    <p:extLst>
      <p:ext uri="{BB962C8B-B14F-4D97-AF65-F5344CB8AC3E}">
        <p14:creationId xmlns:p14="http://schemas.microsoft.com/office/powerpoint/2010/main" val="22625217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11.  Triglycerides </a:t>
            </a:r>
          </a:p>
          <a:p>
            <a:r>
              <a:rPr kumimoji="1" lang="en-US" altLang="ja-JP" dirty="0"/>
              <a:t>Explanation: _Triglycerides_ are a form of fat; when found in the bloodstream, they can</a:t>
            </a:r>
          </a:p>
          <a:p>
            <a:r>
              <a:rPr kumimoji="1" lang="en-US" altLang="ja-JP" dirty="0"/>
              <a:t>be an indicator of heart disease. </a:t>
            </a:r>
          </a:p>
          <a:p>
            <a:r>
              <a:rPr kumimoji="1" lang="en-US" altLang="ja-JP" dirty="0"/>
              <a:t>Reference: Section 2.5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148</a:t>
            </a:fld>
            <a:endParaRPr kumimoji="1" lang="ja-JP" altLang="en-US"/>
          </a:p>
        </p:txBody>
      </p:sp>
    </p:spTree>
    <p:extLst>
      <p:ext uri="{BB962C8B-B14F-4D97-AF65-F5344CB8AC3E}">
        <p14:creationId xmlns:p14="http://schemas.microsoft.com/office/powerpoint/2010/main" val="19779100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  Visceral fat </a:t>
            </a:r>
          </a:p>
          <a:p>
            <a:r>
              <a:rPr kumimoji="1" lang="en-US" altLang="ja-JP" dirty="0"/>
              <a:t>Explanation: _Visceral fat_ is the fat that surrounds the internal organs. Visceral fat</a:t>
            </a:r>
          </a:p>
          <a:p>
            <a:r>
              <a:rPr kumimoji="1" lang="en-US" altLang="ja-JP" dirty="0"/>
              <a:t>shields the organs from bruising and acts as an insulator and cushion. </a:t>
            </a:r>
          </a:p>
          <a:p>
            <a:r>
              <a:rPr kumimoji="1" lang="en-US" altLang="ja-JP" dirty="0"/>
              <a:t>Reference: Section 2.5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149</a:t>
            </a:fld>
            <a:endParaRPr kumimoji="1" lang="ja-JP" altLang="en-US"/>
          </a:p>
        </p:txBody>
      </p:sp>
    </p:spTree>
    <p:extLst>
      <p:ext uri="{BB962C8B-B14F-4D97-AF65-F5344CB8AC3E}">
        <p14:creationId xmlns:p14="http://schemas.microsoft.com/office/powerpoint/2010/main" val="21960719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  Fluoride </a:t>
            </a:r>
          </a:p>
          <a:p>
            <a:r>
              <a:rPr kumimoji="1" lang="en-US" altLang="ja-JP" dirty="0"/>
              <a:t>Explanation: _Fluoride_ is important for the health of the bones and teeth and helps to</a:t>
            </a:r>
          </a:p>
          <a:p>
            <a:r>
              <a:rPr kumimoji="1" lang="en-US" altLang="ja-JP" dirty="0"/>
              <a:t>prevent cavity formation. </a:t>
            </a:r>
          </a:p>
          <a:p>
            <a:r>
              <a:rPr kumimoji="1" lang="en-US" altLang="ja-JP" dirty="0"/>
              <a:t>Reference: Section 2.6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150</a:t>
            </a:fld>
            <a:endParaRPr kumimoji="1" lang="ja-JP" altLang="en-US"/>
          </a:p>
        </p:txBody>
      </p:sp>
    </p:spTree>
    <p:extLst>
      <p:ext uri="{BB962C8B-B14F-4D97-AF65-F5344CB8AC3E}">
        <p14:creationId xmlns:p14="http://schemas.microsoft.com/office/powerpoint/2010/main" val="31131026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  Echinacea </a:t>
            </a:r>
          </a:p>
          <a:p>
            <a:r>
              <a:rPr kumimoji="1" lang="en-US" altLang="ja-JP" dirty="0"/>
              <a:t>Explanation: _Echinacea_ is a purple daisy originally used by Native Americans in a</a:t>
            </a:r>
          </a:p>
          <a:p>
            <a:r>
              <a:rPr kumimoji="1" lang="en-US" altLang="ja-JP" dirty="0"/>
              <a:t>medicinal tea. </a:t>
            </a:r>
          </a:p>
          <a:p>
            <a:r>
              <a:rPr kumimoji="1" lang="en-US" altLang="ja-JP" dirty="0"/>
              <a:t>Reference: Section 2.6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151</a:t>
            </a:fld>
            <a:endParaRPr kumimoji="1" lang="ja-JP" altLang="en-US"/>
          </a:p>
        </p:txBody>
      </p:sp>
    </p:spTree>
    <p:extLst>
      <p:ext uri="{BB962C8B-B14F-4D97-AF65-F5344CB8AC3E}">
        <p14:creationId xmlns:p14="http://schemas.microsoft.com/office/powerpoint/2010/main" val="6561813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このレッスンでは、得た栄養知識を応用します。あなたの周りの健康的なメニューに注意してください。クルーズラインは現在、低塩、低脂肪の「スパ」メニューを備えています。一部のフィットネスクラブは、コンサルタント栄養士が分析したグルメメニューを提供しています。ホテルのシェフは、有機食材を使ったマクロビオティックメニューを提供することが期待されています。ケータリング業者はベジタリアンメニューとビーガンメニューを</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156</a:t>
            </a:fld>
            <a:endParaRPr kumimoji="1" lang="ja-JP" altLang="en-US"/>
          </a:p>
        </p:txBody>
      </p:sp>
    </p:spTree>
    <p:extLst>
      <p:ext uri="{BB962C8B-B14F-4D97-AF65-F5344CB8AC3E}">
        <p14:creationId xmlns:p14="http://schemas.microsoft.com/office/powerpoint/2010/main" val="199270820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学校や大学のフードサービスでは、豆乳、豆腐、ベジーバーガーを従来のサービスに追加しています。栄養は、レストランや食品業界の重要な側面になっています。このレッスンを完了すると、これらの栄養の変化がなぜ行われているのか、そしてそれらが私たちの日常生活にどのように影響するのかがわかり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157</a:t>
            </a:fld>
            <a:endParaRPr kumimoji="1" lang="ja-JP" altLang="en-US"/>
          </a:p>
        </p:txBody>
      </p:sp>
    </p:spTree>
    <p:extLst>
      <p:ext uri="{BB962C8B-B14F-4D97-AF65-F5344CB8AC3E}">
        <p14:creationId xmlns:p14="http://schemas.microsoft.com/office/powerpoint/2010/main" val="13292691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エネルギーバランス</a:t>
            </a:r>
            <a:endParaRPr kumimoji="1" lang="en-US" altLang="ja-JP" dirty="0"/>
          </a:p>
          <a:p>
            <a:endParaRPr kumimoji="1" lang="en-US" altLang="ja-JP" dirty="0"/>
          </a:p>
          <a:p>
            <a:r>
              <a:rPr lang="ja-JP" altLang="ja-JP" dirty="0">
                <a:effectLst/>
              </a:rPr>
              <a:t>エネルギー摂取量（あなたが食べるもの）とエネルギー出力（あなたが燃やすもの）の間の関係。エネルギーインがエネルギーアウトと等しい場合、あなたはエネルギーバランスにあります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159</a:t>
            </a:fld>
            <a:endParaRPr kumimoji="1" lang="ja-JP" altLang="en-US"/>
          </a:p>
        </p:txBody>
      </p:sp>
    </p:spTree>
    <p:extLst>
      <p:ext uri="{BB962C8B-B14F-4D97-AF65-F5344CB8AC3E}">
        <p14:creationId xmlns:p14="http://schemas.microsoft.com/office/powerpoint/2010/main" val="349458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菜食主義者</a:t>
            </a:r>
            <a:endParaRPr kumimoji="1" lang="en-US" altLang="ja-JP" sz="1200" b="1" i="0" kern="1200" dirty="0">
              <a:solidFill>
                <a:schemeClr val="tx1"/>
              </a:solidFill>
              <a:effectLst/>
              <a:latin typeface="+mn-lt"/>
              <a:ea typeface="+mn-ea"/>
              <a:cs typeface="+mn-cs"/>
            </a:endParaRPr>
          </a:p>
          <a:p>
            <a:endParaRPr kumimoji="1" lang="en-US" altLang="ja-JP" dirty="0"/>
          </a:p>
          <a:p>
            <a:br>
              <a:rPr lang="ja-JP" altLang="en-US" dirty="0"/>
            </a:br>
            <a:r>
              <a:rPr kumimoji="1" lang="ja-JP" altLang="en-US" sz="1200" b="0" i="0" kern="1200" dirty="0">
                <a:solidFill>
                  <a:schemeClr val="tx1"/>
                </a:solidFill>
                <a:effectLst/>
                <a:latin typeface="+mn-lt"/>
                <a:ea typeface="+mn-ea"/>
                <a:cs typeface="+mn-cs"/>
              </a:rPr>
              <a:t>動物性食品を一切食べない菜食主義者</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肉や魚に加え、卵・乳製品、蜂蜜などを食べず、またシルク、ウール、革などの動物性の素材も身につけない人たちのこと</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a:t>
            </a:fld>
            <a:endParaRPr kumimoji="1" lang="ja-JP" altLang="en-US"/>
          </a:p>
        </p:txBody>
      </p:sp>
    </p:spTree>
    <p:extLst>
      <p:ext uri="{BB962C8B-B14F-4D97-AF65-F5344CB8AC3E}">
        <p14:creationId xmlns:p14="http://schemas.microsoft.com/office/powerpoint/2010/main" val="10751866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エネルギー摂取量</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160</a:t>
            </a:fld>
            <a:endParaRPr kumimoji="1" lang="ja-JP" altLang="en-US"/>
          </a:p>
        </p:txBody>
      </p:sp>
    </p:spTree>
    <p:extLst>
      <p:ext uri="{BB962C8B-B14F-4D97-AF65-F5344CB8AC3E}">
        <p14:creationId xmlns:p14="http://schemas.microsoft.com/office/powerpoint/2010/main" val="92878881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エネルギー</a:t>
            </a:r>
            <a:r>
              <a:rPr lang="ja-JP" altLang="en-US" dirty="0">
                <a:effectLst/>
              </a:rPr>
              <a:t>消費量</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161</a:t>
            </a:fld>
            <a:endParaRPr kumimoji="1" lang="ja-JP" altLang="en-US"/>
          </a:p>
        </p:txBody>
      </p:sp>
    </p:spTree>
    <p:extLst>
      <p:ext uri="{BB962C8B-B14F-4D97-AF65-F5344CB8AC3E}">
        <p14:creationId xmlns:p14="http://schemas.microsoft.com/office/powerpoint/2010/main" val="3160568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視床下部</a:t>
            </a:r>
            <a:endParaRPr lang="en-US" altLang="ja-JP" dirty="0">
              <a:effectLst/>
            </a:endParaRPr>
          </a:p>
          <a:p>
            <a:r>
              <a:rPr kumimoji="1" lang="ja-JP" altLang="en-US" sz="1200" b="0" i="0" kern="1200" dirty="0">
                <a:solidFill>
                  <a:schemeClr val="tx1"/>
                </a:solidFill>
                <a:effectLst/>
                <a:latin typeface="+mn-lt"/>
                <a:ea typeface="+mn-ea"/>
                <a:cs typeface="+mn-cs"/>
              </a:rPr>
              <a:t>自律機能の調節を行う総合中枢</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摂食行動を促進するので摂食中枢</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床下部外側野を破壊すると動物は餌を摂らなくなり、刺激するとさらに摂る現象が確認されている。</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162</a:t>
            </a:fld>
            <a:endParaRPr kumimoji="1" lang="ja-JP" altLang="en-US"/>
          </a:p>
        </p:txBody>
      </p:sp>
    </p:spTree>
    <p:extLst>
      <p:ext uri="{BB962C8B-B14F-4D97-AF65-F5344CB8AC3E}">
        <p14:creationId xmlns:p14="http://schemas.microsoft.com/office/powerpoint/2010/main" val="194514377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飽き飽きすること、飽満</a:t>
            </a:r>
            <a:endParaRPr kumimoji="1" lang="en-US" altLang="ja-JP" sz="1200" b="1" i="0" kern="1200" dirty="0">
              <a:solidFill>
                <a:schemeClr val="tx1"/>
              </a:solidFill>
              <a:effectLst/>
              <a:latin typeface="+mn-lt"/>
              <a:ea typeface="+mn-ea"/>
              <a:cs typeface="+mn-cs"/>
            </a:endParaRPr>
          </a:p>
          <a:p>
            <a:r>
              <a:rPr lang="ja-JP" altLang="ja-JP" dirty="0">
                <a:effectLst/>
              </a:rPr>
              <a:t>あなたの体がいっぱいであることを意味します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163</a:t>
            </a:fld>
            <a:endParaRPr kumimoji="1" lang="ja-JP" altLang="en-US"/>
          </a:p>
        </p:txBody>
      </p:sp>
    </p:spTree>
    <p:extLst>
      <p:ext uri="{BB962C8B-B14F-4D97-AF65-F5344CB8AC3E}">
        <p14:creationId xmlns:p14="http://schemas.microsoft.com/office/powerpoint/2010/main" val="34501612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飢え、飢餓</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きが</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、空腹、ひもじさ、飢饉</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ききん</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、熱望、渇望</a:t>
            </a:r>
            <a:endParaRPr kumimoji="1" lang="en-US" altLang="ja-JP" sz="1200" b="1" i="0" kern="1200" dirty="0">
              <a:solidFill>
                <a:schemeClr val="tx1"/>
              </a:solidFill>
              <a:effectLst/>
              <a:latin typeface="+mn-lt"/>
              <a:ea typeface="+mn-ea"/>
              <a:cs typeface="+mn-cs"/>
            </a:endParaRPr>
          </a:p>
          <a:p>
            <a:r>
              <a:rPr lang="ja-JP" altLang="ja-JP" dirty="0">
                <a:effectLst/>
              </a:rPr>
              <a:t>燃料の必要性に対する基本的な物理的反応</a:t>
            </a:r>
            <a:endParaRPr kumimoji="1" lang="en-US" altLang="ja-JP" sz="1200" b="1"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164</a:t>
            </a:fld>
            <a:endParaRPr kumimoji="1" lang="ja-JP" altLang="en-US"/>
          </a:p>
        </p:txBody>
      </p:sp>
    </p:spTree>
    <p:extLst>
      <p:ext uri="{BB962C8B-B14F-4D97-AF65-F5344CB8AC3E}">
        <p14:creationId xmlns:p14="http://schemas.microsoft.com/office/powerpoint/2010/main" val="30553371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br>
              <a:rPr lang="ja-JP" altLang="en-US" dirty="0"/>
            </a:br>
            <a:r>
              <a:rPr kumimoji="1" lang="ja-JP" altLang="en-US" sz="1200" b="0" i="0" kern="1200" dirty="0">
                <a:solidFill>
                  <a:schemeClr val="tx1"/>
                </a:solidFill>
                <a:effectLst/>
                <a:latin typeface="+mn-lt"/>
                <a:ea typeface="+mn-ea"/>
                <a:cs typeface="+mn-cs"/>
              </a:rPr>
              <a:t>食欲</a:t>
            </a:r>
            <a:endParaRPr lang="en-US" altLang="ja-JP" dirty="0">
              <a:effectLst/>
            </a:endParaRPr>
          </a:p>
          <a:p>
            <a:endParaRPr lang="en-US" altLang="ja-JP" dirty="0">
              <a:effectLst/>
            </a:endParaRPr>
          </a:p>
          <a:p>
            <a:r>
              <a:rPr lang="ja-JP" altLang="ja-JP" dirty="0">
                <a:effectLst/>
              </a:rPr>
              <a:t>気分、時間帯、文化的背景に基づいて食事をするなど、食事を強制する非物理的なトリガー</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165</a:t>
            </a:fld>
            <a:endParaRPr kumimoji="1" lang="ja-JP" altLang="en-US"/>
          </a:p>
        </p:txBody>
      </p:sp>
    </p:spTree>
    <p:extLst>
      <p:ext uri="{BB962C8B-B14F-4D97-AF65-F5344CB8AC3E}">
        <p14:creationId xmlns:p14="http://schemas.microsoft.com/office/powerpoint/2010/main" val="36097453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利尿作用</a:t>
            </a:r>
            <a:endParaRPr lang="en-US" altLang="ja-JP" dirty="0">
              <a:effectLst/>
            </a:endParaRPr>
          </a:p>
          <a:p>
            <a:r>
              <a:rPr lang="ja-JP" altLang="ja-JP" dirty="0">
                <a:effectLst/>
              </a:rPr>
              <a:t>特定の医薬品やハーブ製剤が体内の水分の喪失を引き起こす可能性がある場合</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166</a:t>
            </a:fld>
            <a:endParaRPr kumimoji="1" lang="ja-JP" altLang="en-US"/>
          </a:p>
        </p:txBody>
      </p:sp>
    </p:spTree>
    <p:extLst>
      <p:ext uri="{BB962C8B-B14F-4D97-AF65-F5344CB8AC3E}">
        <p14:creationId xmlns:p14="http://schemas.microsoft.com/office/powerpoint/2010/main" val="27858894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体重と身長の関係から算出される、ヒトの肥満度を表す体格指数</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167</a:t>
            </a:fld>
            <a:endParaRPr kumimoji="1" lang="ja-JP" altLang="en-US"/>
          </a:p>
        </p:txBody>
      </p:sp>
    </p:spTree>
    <p:extLst>
      <p:ext uri="{BB962C8B-B14F-4D97-AF65-F5344CB8AC3E}">
        <p14:creationId xmlns:p14="http://schemas.microsoft.com/office/powerpoint/2010/main" val="20179339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病的肥満</a:t>
            </a:r>
            <a:endParaRPr kumimoji="1" lang="en-US" altLang="ja-JP" sz="1200" b="1" i="0" kern="1200" dirty="0">
              <a:solidFill>
                <a:schemeClr val="tx1"/>
              </a:solidFill>
              <a:effectLst/>
              <a:latin typeface="+mn-lt"/>
              <a:ea typeface="+mn-ea"/>
              <a:cs typeface="+mn-cs"/>
            </a:endParaRPr>
          </a:p>
          <a:p>
            <a:r>
              <a:rPr lang="ja-JP" altLang="ja-JP" dirty="0">
                <a:effectLst/>
              </a:rPr>
              <a:t>人が理想的な体重の100％を超えているとき</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168</a:t>
            </a:fld>
            <a:endParaRPr kumimoji="1" lang="ja-JP" altLang="en-US"/>
          </a:p>
        </p:txBody>
      </p:sp>
    </p:spTree>
    <p:extLst>
      <p:ext uri="{BB962C8B-B14F-4D97-AF65-F5344CB8AC3E}">
        <p14:creationId xmlns:p14="http://schemas.microsoft.com/office/powerpoint/2010/main" val="15148448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体密度</a:t>
            </a:r>
            <a:r>
              <a:rPr kumimoji="1" lang="en-US" altLang="ja-JP" sz="1200" b="1" i="0" kern="1200" dirty="0">
                <a:solidFill>
                  <a:schemeClr val="tx1"/>
                </a:solidFill>
                <a:effectLst/>
                <a:latin typeface="+mn-lt"/>
                <a:ea typeface="+mn-ea"/>
                <a:cs typeface="+mn-cs"/>
              </a:rPr>
              <a:t>; </a:t>
            </a:r>
            <a:r>
              <a:rPr kumimoji="1" lang="ja-JP" altLang="en-US" sz="1200" b="1" i="0" kern="1200" dirty="0">
                <a:solidFill>
                  <a:schemeClr val="tx1"/>
                </a:solidFill>
                <a:effectLst/>
                <a:latin typeface="+mn-lt"/>
                <a:ea typeface="+mn-ea"/>
                <a:cs typeface="+mn-cs"/>
              </a:rPr>
              <a:t>身体密度</a:t>
            </a:r>
            <a:endParaRPr kumimoji="1" lang="en-US" altLang="ja-JP" sz="1200" b="1" i="0" kern="1200" dirty="0">
              <a:solidFill>
                <a:schemeClr val="tx1"/>
              </a:solidFill>
              <a:effectLst/>
              <a:latin typeface="+mn-lt"/>
              <a:ea typeface="+mn-ea"/>
              <a:cs typeface="+mn-cs"/>
            </a:endParaRPr>
          </a:p>
          <a:p>
            <a:r>
              <a:rPr kumimoji="1" lang="ja-JP" altLang="en-US" dirty="0"/>
              <a:t>体重を体重で割ったもの</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169</a:t>
            </a:fld>
            <a:endParaRPr kumimoji="1" lang="ja-JP" altLang="en-US"/>
          </a:p>
        </p:txBody>
      </p:sp>
    </p:spTree>
    <p:extLst>
      <p:ext uri="{BB962C8B-B14F-4D97-AF65-F5344CB8AC3E}">
        <p14:creationId xmlns:p14="http://schemas.microsoft.com/office/powerpoint/2010/main" val="312918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オーガニック　</a:t>
            </a:r>
            <a:r>
              <a:rPr kumimoji="1" lang="ja-JP" altLang="en-US" sz="1200" b="1" i="0" kern="1200" dirty="0">
                <a:solidFill>
                  <a:schemeClr val="tx1"/>
                </a:solidFill>
                <a:effectLst/>
                <a:latin typeface="+mn-lt"/>
                <a:ea typeface="+mn-ea"/>
                <a:cs typeface="+mn-cs"/>
              </a:rPr>
              <a:t>有機体の、有機の、化学肥料を用いないで育てた、有機肥料を用いた、器官の、臓器の、器質性の、有機的な、組織的な、系統的な</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化学物質、ホルモン、または農薬を使用せずに栽培および加工された食品</a:t>
            </a:r>
            <a:endParaRPr kumimoji="1" lang="en-US" altLang="ja-JP" sz="1200" b="1"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19</a:t>
            </a:fld>
            <a:endParaRPr kumimoji="1" lang="ja-JP" altLang="en-US"/>
          </a:p>
        </p:txBody>
      </p:sp>
    </p:spTree>
    <p:extLst>
      <p:ext uri="{BB962C8B-B14F-4D97-AF65-F5344CB8AC3E}">
        <p14:creationId xmlns:p14="http://schemas.microsoft.com/office/powerpoint/2010/main" val="12739581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空気置換</a:t>
            </a:r>
            <a:endParaRPr kumimoji="1" lang="en-US" altLang="ja-JP" dirty="0"/>
          </a:p>
          <a:p>
            <a:endParaRPr kumimoji="1" lang="en-US" altLang="ja-JP" dirty="0"/>
          </a:p>
          <a:p>
            <a:r>
              <a:rPr kumimoji="1" lang="ja-JP" altLang="en-US" dirty="0"/>
              <a:t>押しのけられた水の量ではなく、押しのけられた空気の量を測定します</a:t>
            </a:r>
            <a:endParaRPr kumimoji="1" lang="en-US" altLang="ja-JP" dirty="0"/>
          </a:p>
          <a:p>
            <a:endParaRPr kumimoji="1" lang="en-US" altLang="ja-JP" dirty="0"/>
          </a:p>
          <a:p>
            <a:r>
              <a:rPr kumimoji="1" lang="ja-JP" altLang="en-US" sz="1200" b="0" i="0" kern="1200" dirty="0">
                <a:solidFill>
                  <a:schemeClr val="tx1"/>
                </a:solidFill>
                <a:effectLst/>
                <a:latin typeface="+mn-lt"/>
                <a:ea typeface="+mn-ea"/>
                <a:cs typeface="+mn-cs"/>
              </a:rPr>
              <a:t>空気置換軽量は、人体組成を測定するために認識され、科学的に検証された濃度測定法です。 </a:t>
            </a:r>
            <a:r>
              <a:rPr kumimoji="1" lang="en-US" altLang="ja-JP" sz="1200" b="0" i="0" kern="1200" dirty="0">
                <a:solidFill>
                  <a:schemeClr val="tx1"/>
                </a:solidFill>
                <a:effectLst/>
                <a:latin typeface="+mn-lt"/>
                <a:ea typeface="+mn-ea"/>
                <a:cs typeface="+mn-cs"/>
              </a:rPr>
              <a:t>ADP</a:t>
            </a:r>
            <a:r>
              <a:rPr kumimoji="1" lang="ja-JP" altLang="en-US" sz="1200" b="0" i="0" kern="1200" dirty="0">
                <a:solidFill>
                  <a:schemeClr val="tx1"/>
                </a:solidFill>
                <a:effectLst/>
                <a:latin typeface="+mn-lt"/>
                <a:ea typeface="+mn-ea"/>
                <a:cs typeface="+mn-cs"/>
              </a:rPr>
              <a:t>は、水圧計量のゴールドスタンダード法と同じ原理に基づいていますが、水浸ではなく空気置換を使用する密度測定手法を使用しています。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170</a:t>
            </a:fld>
            <a:endParaRPr kumimoji="1" lang="ja-JP" altLang="en-US"/>
          </a:p>
        </p:txBody>
      </p:sp>
    </p:spTree>
    <p:extLst>
      <p:ext uri="{BB962C8B-B14F-4D97-AF65-F5344CB8AC3E}">
        <p14:creationId xmlns:p14="http://schemas.microsoft.com/office/powerpoint/2010/main" val="141555844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理想体重より</a:t>
            </a:r>
            <a:r>
              <a:rPr kumimoji="1" lang="en-US" altLang="ja-JP" dirty="0"/>
              <a:t>15〜20</a:t>
            </a:r>
            <a:r>
              <a:rPr kumimoji="1" lang="ja-JP" altLang="en-US" dirty="0"/>
              <a:t>パーセント低い人</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171</a:t>
            </a:fld>
            <a:endParaRPr kumimoji="1" lang="ja-JP" altLang="en-US"/>
          </a:p>
        </p:txBody>
      </p:sp>
    </p:spTree>
    <p:extLst>
      <p:ext uri="{BB962C8B-B14F-4D97-AF65-F5344CB8AC3E}">
        <p14:creationId xmlns:p14="http://schemas.microsoft.com/office/powerpoint/2010/main" val="17146653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ヨーヨーダイエットまたはヨーヨー効果</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ダイエットで体重を減らしたのに、リバウンドしてまた太ってしまう。 過剰な体重の増減を繰り返すことを、上下に動く</a:t>
            </a:r>
            <a:r>
              <a:rPr kumimoji="1" lang="ja-JP" altLang="en-US" sz="1200" b="1" i="0" kern="1200" dirty="0">
                <a:solidFill>
                  <a:schemeClr val="tx1"/>
                </a:solidFill>
                <a:effectLst/>
                <a:latin typeface="+mn-lt"/>
                <a:ea typeface="+mn-ea"/>
                <a:cs typeface="+mn-cs"/>
              </a:rPr>
              <a:t>ヨーヨー</a:t>
            </a:r>
            <a:r>
              <a:rPr kumimoji="1" lang="ja-JP" altLang="en-US" sz="1200" b="0" i="0" kern="1200" dirty="0">
                <a:solidFill>
                  <a:schemeClr val="tx1"/>
                </a:solidFill>
                <a:effectLst/>
                <a:latin typeface="+mn-lt"/>
                <a:ea typeface="+mn-ea"/>
                <a:cs typeface="+mn-cs"/>
              </a:rPr>
              <a:t>に例えて「</a:t>
            </a:r>
            <a:r>
              <a:rPr kumimoji="1" lang="ja-JP" altLang="en-US" sz="1200" b="1" i="0" kern="1200" dirty="0">
                <a:solidFill>
                  <a:schemeClr val="tx1"/>
                </a:solidFill>
                <a:effectLst/>
                <a:latin typeface="+mn-lt"/>
                <a:ea typeface="+mn-ea"/>
                <a:cs typeface="+mn-cs"/>
              </a:rPr>
              <a:t>ヨーヨー</a:t>
            </a:r>
            <a:r>
              <a:rPr kumimoji="1" lang="ja-JP" altLang="en-US" sz="1200" b="0" i="0" kern="1200" dirty="0">
                <a:solidFill>
                  <a:schemeClr val="tx1"/>
                </a:solidFill>
                <a:effectLst/>
                <a:latin typeface="+mn-lt"/>
                <a:ea typeface="+mn-ea"/>
                <a:cs typeface="+mn-cs"/>
              </a:rPr>
              <a:t>ダイエット」と呼びます。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ウェイトサイクリングとも呼ばれ、公衆衛生学者のケリー</a:t>
            </a:r>
            <a:r>
              <a:rPr kumimoji="1" lang="en-US" altLang="ja-JP" sz="1200" b="0" i="0" kern="1200" dirty="0">
                <a:solidFill>
                  <a:schemeClr val="tx1"/>
                </a:solidFill>
                <a:effectLst/>
                <a:latin typeface="+mn-lt"/>
                <a:ea typeface="+mn-ea"/>
                <a:cs typeface="+mn-cs"/>
              </a:rPr>
              <a:t>D.</a:t>
            </a:r>
            <a:r>
              <a:rPr kumimoji="1" lang="ja-JP" altLang="en-US" sz="1200" b="0" i="0" kern="1200" dirty="0">
                <a:solidFill>
                  <a:schemeClr val="tx1"/>
                </a:solidFill>
                <a:effectLst/>
                <a:latin typeface="+mn-lt"/>
                <a:ea typeface="+mn-ea"/>
                <a:cs typeface="+mn-cs"/>
              </a:rPr>
              <a:t>ブラウネルによって造られた用語で、周期的な体重の増減に関連して、ヨーヨーの上下運動に似ています</a:t>
            </a:r>
            <a:endParaRPr kumimoji="1" lang="en-US" altLang="ja-JP" sz="1200" b="0"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172</a:t>
            </a:fld>
            <a:endParaRPr kumimoji="1" lang="ja-JP" altLang="en-US"/>
          </a:p>
        </p:txBody>
      </p:sp>
    </p:spTree>
    <p:extLst>
      <p:ext uri="{BB962C8B-B14F-4D97-AF65-F5344CB8AC3E}">
        <p14:creationId xmlns:p14="http://schemas.microsoft.com/office/powerpoint/2010/main" val="1731849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低炭水化物食の同義語</a:t>
            </a:r>
            <a:endParaRPr kumimoji="1" lang="en-US" altLang="ja-JP" sz="1200" b="1" i="0" kern="1200" dirty="0">
              <a:solidFill>
                <a:schemeClr val="tx1"/>
              </a:solidFill>
              <a:effectLst/>
              <a:latin typeface="+mn-lt"/>
              <a:ea typeface="+mn-ea"/>
              <a:cs typeface="+mn-cs"/>
            </a:endParaRPr>
          </a:p>
          <a:p>
            <a:pPr rtl="0"/>
            <a:r>
              <a:rPr kumimoji="1" lang="ja-JP" altLang="en-US" sz="1200" kern="1200" dirty="0">
                <a:solidFill>
                  <a:schemeClr val="tx1"/>
                </a:solidFill>
                <a:effectLst/>
                <a:latin typeface="+mn-lt"/>
                <a:ea typeface="+mn-ea"/>
                <a:cs typeface="+mn-cs"/>
              </a:rPr>
              <a:t>ロバート・アトキンス博士によって作成された高タンパク質、高脂肪、低炭水化物ダイエット </a:t>
            </a:r>
          </a:p>
          <a:p>
            <a:r>
              <a:rPr kumimoji="1" lang="ja-JP" altLang="en-US" sz="1200" b="0" i="0" kern="1200" dirty="0">
                <a:solidFill>
                  <a:schemeClr val="tx1"/>
                </a:solidFill>
                <a:effectLst/>
                <a:latin typeface="+mn-lt"/>
                <a:ea typeface="+mn-ea"/>
                <a:cs typeface="+mn-cs"/>
              </a:rPr>
              <a:t>炭水化物の</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日の摂取量を</a:t>
            </a:r>
            <a:r>
              <a:rPr kumimoji="1" lang="en-US" altLang="ja-JP" sz="1200" b="0" i="0" kern="1200" dirty="0">
                <a:solidFill>
                  <a:schemeClr val="tx1"/>
                </a:solidFill>
                <a:effectLst/>
                <a:latin typeface="+mn-lt"/>
                <a:ea typeface="+mn-ea"/>
                <a:cs typeface="+mn-cs"/>
              </a:rPr>
              <a:t>20g</a:t>
            </a:r>
            <a:r>
              <a:rPr kumimoji="1" lang="ja-JP" altLang="en-US" sz="1200" b="0" i="0" kern="1200" dirty="0">
                <a:solidFill>
                  <a:schemeClr val="tx1"/>
                </a:solidFill>
                <a:effectLst/>
                <a:latin typeface="+mn-lt"/>
                <a:ea typeface="+mn-ea"/>
                <a:cs typeface="+mn-cs"/>
              </a:rPr>
              <a:t>以内に抑え、タンパク質と脂肪の摂取量を増やすことで、脂肪がエネルギー源として常に消費され続ける状態に誘導する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173</a:t>
            </a:fld>
            <a:endParaRPr kumimoji="1" lang="ja-JP" altLang="en-US"/>
          </a:p>
        </p:txBody>
      </p:sp>
    </p:spTree>
    <p:extLst>
      <p:ext uri="{BB962C8B-B14F-4D97-AF65-F5344CB8AC3E}">
        <p14:creationId xmlns:p14="http://schemas.microsoft.com/office/powerpoint/2010/main" val="427621737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低炭水化物摂取を重視するファド・ダイエット。 生化学者のバリー・シアーズが考案した。</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174</a:t>
            </a:fld>
            <a:endParaRPr kumimoji="1" lang="ja-JP" altLang="en-US"/>
          </a:p>
        </p:txBody>
      </p:sp>
    </p:spTree>
    <p:extLst>
      <p:ext uri="{BB962C8B-B14F-4D97-AF65-F5344CB8AC3E}">
        <p14:creationId xmlns:p14="http://schemas.microsoft.com/office/powerpoint/2010/main" val="31693470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TW" altLang="en-US" sz="1200" b="0" i="0" kern="1200" dirty="0">
                <a:solidFill>
                  <a:schemeClr val="tx1"/>
                </a:solidFill>
                <a:effectLst/>
                <a:latin typeface="+mn-lt"/>
                <a:ea typeface="+mn-ea"/>
                <a:cs typeface="+mn-cs"/>
              </a:rPr>
              <a:t>食事摂取基準</a:t>
            </a:r>
            <a:endParaRPr kumimoji="1" lang="en-US" altLang="zh-TW"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dirty="0"/>
              <a:t>毎日</a:t>
            </a:r>
            <a:r>
              <a:rPr kumimoji="1" lang="en-US" altLang="ja-JP" dirty="0"/>
              <a:t>2,000</a:t>
            </a:r>
            <a:r>
              <a:rPr kumimoji="1" lang="ja-JP" altLang="en-US" dirty="0"/>
              <a:t>カロリーの食事に基づいており、カロリーの</a:t>
            </a:r>
            <a:r>
              <a:rPr kumimoji="1" lang="en-US" altLang="ja-JP" dirty="0"/>
              <a:t>30</a:t>
            </a:r>
            <a:r>
              <a:rPr kumimoji="1" lang="ja-JP" altLang="en-US" dirty="0"/>
              <a:t>％は脂肪、</a:t>
            </a:r>
            <a:r>
              <a:rPr kumimoji="1" lang="en-US" altLang="ja-JP" dirty="0"/>
              <a:t>10</a:t>
            </a:r>
            <a:r>
              <a:rPr kumimoji="1" lang="ja-JP" altLang="en-US" dirty="0"/>
              <a:t>％はタンパク質、</a:t>
            </a:r>
            <a:r>
              <a:rPr kumimoji="1" lang="en-US" altLang="ja-JP" dirty="0"/>
              <a:t>60</a:t>
            </a:r>
            <a:r>
              <a:rPr kumimoji="1" lang="ja-JP" altLang="en-US" dirty="0"/>
              <a:t>％は炭水化物です。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175</a:t>
            </a:fld>
            <a:endParaRPr kumimoji="1" lang="ja-JP" altLang="en-US"/>
          </a:p>
        </p:txBody>
      </p:sp>
    </p:spTree>
    <p:extLst>
      <p:ext uri="{BB962C8B-B14F-4D97-AF65-F5344CB8AC3E}">
        <p14:creationId xmlns:p14="http://schemas.microsoft.com/office/powerpoint/2010/main" val="214167074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TW" altLang="en-US" sz="1200" b="0" i="0" kern="1200" dirty="0">
                <a:solidFill>
                  <a:schemeClr val="tx1"/>
                </a:solidFill>
                <a:effectLst/>
                <a:latin typeface="+mn-lt"/>
                <a:ea typeface="+mn-ea"/>
                <a:cs typeface="+mn-cs"/>
              </a:rPr>
              <a:t>栄養成分表示</a:t>
            </a:r>
            <a:endParaRPr kumimoji="1" lang="en-US" altLang="zh-TW"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dirty="0"/>
              <a:t>総カロリー、脂肪からのカロリー、総脂肪、飽和脂肪、コレステロール、ナトリウム、総炭水化物、食物繊維、糖質、タンパク質、ビタミン</a:t>
            </a:r>
            <a:r>
              <a:rPr kumimoji="1" lang="en-US" altLang="ja-JP" dirty="0"/>
              <a:t>A</a:t>
            </a:r>
            <a:r>
              <a:rPr kumimoji="1" lang="ja-JP" altLang="en-US" dirty="0"/>
              <a:t>、ビタミン</a:t>
            </a:r>
            <a:r>
              <a:rPr kumimoji="1" lang="en-US" altLang="ja-JP" dirty="0"/>
              <a:t>C</a:t>
            </a:r>
            <a:r>
              <a:rPr kumimoji="1" lang="ja-JP" altLang="en-US" dirty="0"/>
              <a:t>、カルシウム、および鉄の</a:t>
            </a:r>
            <a:r>
              <a:rPr kumimoji="1" lang="en-US" altLang="ja-JP" dirty="0"/>
              <a:t>1</a:t>
            </a:r>
            <a:r>
              <a:rPr kumimoji="1" lang="ja-JP" altLang="en-US" dirty="0"/>
              <a:t>食分量のリスト</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176</a:t>
            </a:fld>
            <a:endParaRPr kumimoji="1" lang="ja-JP" altLang="en-US"/>
          </a:p>
        </p:txBody>
      </p:sp>
    </p:spTree>
    <p:extLst>
      <p:ext uri="{BB962C8B-B14F-4D97-AF65-F5344CB8AC3E}">
        <p14:creationId xmlns:p14="http://schemas.microsoft.com/office/powerpoint/2010/main" val="35753544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豆腐</a:t>
            </a:r>
            <a:endParaRPr kumimoji="1" lang="en-US" altLang="ja-JP" dirty="0"/>
          </a:p>
          <a:p>
            <a:r>
              <a:rPr kumimoji="1" lang="ja-JP" altLang="en-US" dirty="0"/>
              <a:t>おそらく最も身近な大豆製品</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177</a:t>
            </a:fld>
            <a:endParaRPr kumimoji="1" lang="ja-JP" altLang="en-US"/>
          </a:p>
        </p:txBody>
      </p:sp>
    </p:spTree>
    <p:extLst>
      <p:ext uri="{BB962C8B-B14F-4D97-AF65-F5344CB8AC3E}">
        <p14:creationId xmlns:p14="http://schemas.microsoft.com/office/powerpoint/2010/main" val="273103564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豆乳</a:t>
            </a:r>
            <a:endParaRPr kumimoji="1" lang="en-US" altLang="ja-JP" dirty="0"/>
          </a:p>
          <a:p>
            <a:endParaRPr kumimoji="1" lang="en-US" altLang="ja-JP" dirty="0"/>
          </a:p>
          <a:p>
            <a:r>
              <a:rPr kumimoji="1" lang="ja-JP" altLang="en-US" dirty="0"/>
              <a:t>当然タンパク質は多いが、カルシウムとビタミン</a:t>
            </a:r>
            <a:r>
              <a:rPr kumimoji="1" lang="en-US" altLang="ja-JP" dirty="0"/>
              <a:t>A</a:t>
            </a:r>
            <a:r>
              <a:rPr kumimoji="1" lang="ja-JP" altLang="en-US" dirty="0"/>
              <a:t>、</a:t>
            </a:r>
            <a:r>
              <a:rPr kumimoji="1" lang="en-US" altLang="ja-JP" dirty="0"/>
              <a:t>D</a:t>
            </a:r>
            <a:r>
              <a:rPr kumimoji="1" lang="ja-JP" altLang="en-US" dirty="0"/>
              <a:t>、</a:t>
            </a:r>
            <a:r>
              <a:rPr kumimoji="1" lang="en-US" altLang="ja-JP" dirty="0"/>
              <a:t>B12</a:t>
            </a:r>
            <a:r>
              <a:rPr kumimoji="1" lang="ja-JP" altLang="en-US" dirty="0"/>
              <a:t>は少ない</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178</a:t>
            </a:fld>
            <a:endParaRPr kumimoji="1" lang="ja-JP" altLang="en-US"/>
          </a:p>
        </p:txBody>
      </p:sp>
    </p:spTree>
    <p:extLst>
      <p:ext uri="{BB962C8B-B14F-4D97-AF65-F5344CB8AC3E}">
        <p14:creationId xmlns:p14="http://schemas.microsoft.com/office/powerpoint/2010/main" val="177145897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テンヘ</a:t>
            </a:r>
            <a:endParaRPr kumimoji="1" lang="en-US" altLang="ja-JP" dirty="0"/>
          </a:p>
          <a:p>
            <a:r>
              <a:rPr kumimoji="1" lang="ja-JP" altLang="en-US" dirty="0"/>
              <a:t>米や小麦などの穀物と時々混ざり合う、圧搾された発酵大豆の固いケーキ</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179</a:t>
            </a:fld>
            <a:endParaRPr kumimoji="1" lang="ja-JP" altLang="en-US"/>
          </a:p>
        </p:txBody>
      </p:sp>
    </p:spTree>
    <p:extLst>
      <p:ext uri="{BB962C8B-B14F-4D97-AF65-F5344CB8AC3E}">
        <p14:creationId xmlns:p14="http://schemas.microsoft.com/office/powerpoint/2010/main" val="256677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高血圧</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症</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、過度の精神緊張</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高血圧</a:t>
            </a:r>
            <a:endParaRPr kumimoji="1" lang="en-US" altLang="ja-JP" sz="1200" b="1"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20</a:t>
            </a:fld>
            <a:endParaRPr kumimoji="1" lang="ja-JP" altLang="en-US"/>
          </a:p>
        </p:txBody>
      </p:sp>
    </p:spTree>
    <p:extLst>
      <p:ext uri="{BB962C8B-B14F-4D97-AF65-F5344CB8AC3E}">
        <p14:creationId xmlns:p14="http://schemas.microsoft.com/office/powerpoint/2010/main" val="209206634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ソイナッツ</a:t>
            </a:r>
            <a:endParaRPr kumimoji="1" lang="en-US" altLang="ja-JP" dirty="0"/>
          </a:p>
          <a:p>
            <a:r>
              <a:rPr kumimoji="1" lang="ja-JP" altLang="en-US" dirty="0"/>
              <a:t>ナッツのようなピーナッツ風味の大豆のロースト</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180</a:t>
            </a:fld>
            <a:endParaRPr kumimoji="1" lang="ja-JP" altLang="en-US"/>
          </a:p>
        </p:txBody>
      </p:sp>
    </p:spTree>
    <p:extLst>
      <p:ext uri="{BB962C8B-B14F-4D97-AF65-F5344CB8AC3E}">
        <p14:creationId xmlns:p14="http://schemas.microsoft.com/office/powerpoint/2010/main" val="238945430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代替肉</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豆など植物性原料を使い肉の味や食感を再現して作られた、肉の替わりとなる植物ベースの食品</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181</a:t>
            </a:fld>
            <a:endParaRPr kumimoji="1" lang="ja-JP" altLang="en-US"/>
          </a:p>
        </p:txBody>
      </p:sp>
    </p:spTree>
    <p:extLst>
      <p:ext uri="{BB962C8B-B14F-4D97-AF65-F5344CB8AC3E}">
        <p14:creationId xmlns:p14="http://schemas.microsoft.com/office/powerpoint/2010/main" val="51601548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グリコーゲン</a:t>
            </a:r>
            <a:endParaRPr kumimoji="1" lang="en-US" altLang="ja-JP" dirty="0"/>
          </a:p>
          <a:p>
            <a:r>
              <a:rPr lang="ja-JP" altLang="en-US" b="1" dirty="0">
                <a:effectLst/>
              </a:rPr>
              <a:t>翻訳結果</a:t>
            </a:r>
          </a:p>
          <a:p>
            <a:pPr rtl="0"/>
            <a:r>
              <a:rPr kumimoji="1" lang="ja-JP" altLang="en-US" sz="1200" kern="1200" dirty="0">
                <a:solidFill>
                  <a:schemeClr val="tx1"/>
                </a:solidFill>
                <a:effectLst/>
                <a:latin typeface="+mn-lt"/>
                <a:ea typeface="+mn-ea"/>
                <a:cs typeface="+mn-cs"/>
              </a:rPr>
              <a:t>体のブドウ糖処理の最終産物は、運動中に筋肉がより激しく、より長く働くのを助けます </a:t>
            </a:r>
          </a:p>
          <a:p>
            <a:endParaRPr kumimoji="1" lang="en-US" altLang="ja-JP" dirty="0"/>
          </a:p>
          <a:p>
            <a:endParaRPr kumimoji="1" lang="en-US" altLang="ja-JP" dirty="0"/>
          </a:p>
          <a:p>
            <a:r>
              <a:rPr kumimoji="1" lang="ja-JP" altLang="en-US" sz="1200" b="0" i="0" kern="1200" dirty="0">
                <a:solidFill>
                  <a:schemeClr val="tx1"/>
                </a:solidFill>
                <a:effectLst/>
                <a:latin typeface="+mn-lt"/>
                <a:ea typeface="+mn-ea"/>
                <a:cs typeface="+mn-cs"/>
              </a:rPr>
              <a:t>グリコーゲン あるいは糖原質とは、多数の</a:t>
            </a:r>
            <a:r>
              <a:rPr kumimoji="1" lang="en-US" altLang="ja-JP" sz="1200" b="0" i="0" kern="1200" dirty="0">
                <a:solidFill>
                  <a:schemeClr val="tx1"/>
                </a:solidFill>
                <a:effectLst/>
                <a:latin typeface="+mn-lt"/>
                <a:ea typeface="+mn-ea"/>
                <a:cs typeface="+mn-cs"/>
              </a:rPr>
              <a:t>α-D-</a:t>
            </a:r>
            <a:r>
              <a:rPr kumimoji="1" lang="ja-JP" altLang="en-US" sz="1200" b="0" i="0" kern="1200" dirty="0">
                <a:solidFill>
                  <a:schemeClr val="tx1"/>
                </a:solidFill>
                <a:effectLst/>
                <a:latin typeface="+mn-lt"/>
                <a:ea typeface="+mn-ea"/>
                <a:cs typeface="+mn-cs"/>
              </a:rPr>
              <a:t>グルコース分子がグリコシド結合によって重合し、枝分かれの非常に多い構造になった高分子</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182</a:t>
            </a:fld>
            <a:endParaRPr kumimoji="1" lang="ja-JP" altLang="en-US"/>
          </a:p>
        </p:txBody>
      </p:sp>
    </p:spTree>
    <p:extLst>
      <p:ext uri="{BB962C8B-B14F-4D97-AF65-F5344CB8AC3E}">
        <p14:creationId xmlns:p14="http://schemas.microsoft.com/office/powerpoint/2010/main" val="411395990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カーボ・ローディング</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スポーツなどの場面で、運動エネルギーとなるグリコーゲンを通常より多く体に貯蔵するための運動量の調節および栄養摂取法</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dirty="0"/>
              <a:t>炭水化物のカロリーを</a:t>
            </a:r>
            <a:r>
              <a:rPr kumimoji="1" lang="en-US" altLang="ja-JP" dirty="0"/>
              <a:t>1</a:t>
            </a:r>
            <a:r>
              <a:rPr kumimoji="1" lang="ja-JP" altLang="en-US" dirty="0"/>
              <a:t>日のカロリーの</a:t>
            </a:r>
            <a:r>
              <a:rPr kumimoji="1" lang="en-US" altLang="ja-JP" dirty="0"/>
              <a:t>60〜70</a:t>
            </a:r>
            <a:r>
              <a:rPr kumimoji="1" lang="ja-JP" altLang="en-US" dirty="0"/>
              <a:t>％に増やし、競技の数日前にトレーニングの期間と強度をわずかに減らします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183</a:t>
            </a:fld>
            <a:endParaRPr kumimoji="1" lang="ja-JP" altLang="en-US"/>
          </a:p>
        </p:txBody>
      </p:sp>
    </p:spTree>
    <p:extLst>
      <p:ext uri="{BB962C8B-B14F-4D97-AF65-F5344CB8AC3E}">
        <p14:creationId xmlns:p14="http://schemas.microsoft.com/office/powerpoint/2010/main" val="335724198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果糖</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kumimoji="1" lang="ja-JP" altLang="en-US" dirty="0"/>
              <a:t>ほとんどの果物やフルーツジュースに含まれる砂糖</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184</a:t>
            </a:fld>
            <a:endParaRPr kumimoji="1" lang="ja-JP" altLang="en-US"/>
          </a:p>
        </p:txBody>
      </p:sp>
    </p:spTree>
    <p:extLst>
      <p:ext uri="{BB962C8B-B14F-4D97-AF65-F5344CB8AC3E}">
        <p14:creationId xmlns:p14="http://schemas.microsoft.com/office/powerpoint/2010/main" val="102916047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体は、エネルギー摂取量（あなたが食べるもの）とエネルギー出力（あなたが燃やすもの）の間の関係であるエネルギーバランスを目指して努力します。 体重維持の主なルールは、等しいカロリーのカロリーです。 </a:t>
            </a:r>
            <a:r>
              <a:rPr kumimoji="1" lang="en-US" altLang="ja-JP" dirty="0"/>
              <a:t>1</a:t>
            </a:r>
            <a:r>
              <a:rPr kumimoji="1" lang="ja-JP" altLang="en-US" dirty="0"/>
              <a:t>ポンドの体重は約</a:t>
            </a:r>
            <a:r>
              <a:rPr kumimoji="1" lang="en-US" altLang="ja-JP" dirty="0"/>
              <a:t>3,500</a:t>
            </a:r>
            <a:r>
              <a:rPr kumimoji="1" lang="ja-JP" altLang="en-US" dirty="0"/>
              <a:t>カロリーに相当します。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186</a:t>
            </a:fld>
            <a:endParaRPr kumimoji="1" lang="ja-JP" altLang="en-US"/>
          </a:p>
        </p:txBody>
      </p:sp>
    </p:spTree>
    <p:extLst>
      <p:ext uri="{BB962C8B-B14F-4D97-AF65-F5344CB8AC3E}">
        <p14:creationId xmlns:p14="http://schemas.microsoft.com/office/powerpoint/2010/main" val="42565209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脂肪でできている体の割合は、体重よりも重要です。ボディマス指数（</a:t>
            </a:r>
            <a:r>
              <a:rPr kumimoji="1" lang="en-US" altLang="ja-JP" dirty="0"/>
              <a:t>BMI</a:t>
            </a:r>
            <a:r>
              <a:rPr kumimoji="1" lang="ja-JP" altLang="en-US" dirty="0"/>
              <a:t>）は、体脂肪率を計算する</a:t>
            </a:r>
            <a:r>
              <a:rPr kumimoji="1" lang="en-US" altLang="ja-JP" dirty="0"/>
              <a:t>1</a:t>
            </a:r>
            <a:r>
              <a:rPr kumimoji="1" lang="ja-JP" altLang="en-US" dirty="0"/>
              <a:t>つの方法です。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187</a:t>
            </a:fld>
            <a:endParaRPr kumimoji="1" lang="ja-JP" altLang="en-US"/>
          </a:p>
        </p:txBody>
      </p:sp>
    </p:spTree>
    <p:extLst>
      <p:ext uri="{BB962C8B-B14F-4D97-AF65-F5344CB8AC3E}">
        <p14:creationId xmlns:p14="http://schemas.microsoft.com/office/powerpoint/2010/main" val="114080264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つの減量システムがすべての人に役立つわけではありません。食事療法には多くの種類があります。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188</a:t>
            </a:fld>
            <a:endParaRPr kumimoji="1" lang="ja-JP" altLang="en-US"/>
          </a:p>
        </p:txBody>
      </p:sp>
    </p:spTree>
    <p:extLst>
      <p:ext uri="{BB962C8B-B14F-4D97-AF65-F5344CB8AC3E}">
        <p14:creationId xmlns:p14="http://schemas.microsoft.com/office/powerpoint/2010/main" val="35537333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どの食品が良く、健康的で、新鮮で、どの食品を避けるべきかを判断できるように、食品ラベルの読み方と解釈方法を知ることが重要です。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189</a:t>
            </a:fld>
            <a:endParaRPr kumimoji="1" lang="ja-JP" altLang="en-US"/>
          </a:p>
        </p:txBody>
      </p:sp>
    </p:spTree>
    <p:extLst>
      <p:ext uri="{BB962C8B-B14F-4D97-AF65-F5344CB8AC3E}">
        <p14:creationId xmlns:p14="http://schemas.microsoft.com/office/powerpoint/2010/main" val="289325882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い栄養を「こっそり」、あまり有益でない成分のいくつかを「こっそり」出す方法はたくさんあります。あなたが企業栄養学のキャリアを求めているなら、あなたは健康的な食事を提供することでホテルやレストランと協力することができるかもしれません。</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190</a:t>
            </a:fld>
            <a:endParaRPr kumimoji="1" lang="ja-JP" altLang="en-US"/>
          </a:p>
        </p:txBody>
      </p:sp>
    </p:spTree>
    <p:extLst>
      <p:ext uri="{BB962C8B-B14F-4D97-AF65-F5344CB8AC3E}">
        <p14:creationId xmlns:p14="http://schemas.microsoft.com/office/powerpoint/2010/main" val="112873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TW" altLang="en-US" sz="1200" b="1" i="0" kern="1200" dirty="0">
                <a:solidFill>
                  <a:schemeClr val="tx1"/>
                </a:solidFill>
                <a:effectLst/>
                <a:latin typeface="+mn-lt"/>
                <a:ea typeface="+mn-ea"/>
                <a:cs typeface="+mn-cs"/>
              </a:rPr>
              <a:t>体組成、身体組成</a:t>
            </a:r>
            <a:endParaRPr kumimoji="1" lang="en-US" altLang="zh-TW" sz="1200" b="1" i="0" kern="1200" dirty="0">
              <a:solidFill>
                <a:schemeClr val="tx1"/>
              </a:solidFill>
              <a:effectLst/>
              <a:latin typeface="+mn-lt"/>
              <a:ea typeface="+mn-ea"/>
              <a:cs typeface="+mn-cs"/>
            </a:endParaRPr>
          </a:p>
          <a:p>
            <a:r>
              <a:rPr lang="ja-JP" altLang="ja-JP" dirty="0">
                <a:effectLst/>
              </a:rPr>
              <a:t>脂肪の割合、筋肉に対する脂肪の比率、水分補給のレベル、骨密度など、体の全体的な構成</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21</a:t>
            </a:fld>
            <a:endParaRPr kumimoji="1" lang="ja-JP" altLang="en-US"/>
          </a:p>
        </p:txBody>
      </p:sp>
    </p:spTree>
    <p:extLst>
      <p:ext uri="{BB962C8B-B14F-4D97-AF65-F5344CB8AC3E}">
        <p14:creationId xmlns:p14="http://schemas.microsoft.com/office/powerpoint/2010/main" val="27355935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アスリートの食事には、十分な量のビタミンとミネラルが含まれている必要があります。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191</a:t>
            </a:fld>
            <a:endParaRPr kumimoji="1" lang="ja-JP" altLang="en-US"/>
          </a:p>
        </p:txBody>
      </p:sp>
    </p:spTree>
    <p:extLst>
      <p:ext uri="{BB962C8B-B14F-4D97-AF65-F5344CB8AC3E}">
        <p14:creationId xmlns:p14="http://schemas.microsoft.com/office/powerpoint/2010/main" val="349929347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有酸素フィットネス、心肺フィットネス、および心肺持久力とも呼ばれる心肺フィットネスは、体力の重要な要素です。 適切なレベルの心肺フィットネスに達すると、心臓と肺が連携して、必要に応じて、酸素と栄養素が豊富な血液を体のすべての筋肉とシステムに輸送します。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213</a:t>
            </a:fld>
            <a:endParaRPr kumimoji="1" lang="ja-JP" altLang="en-US"/>
          </a:p>
        </p:txBody>
      </p:sp>
    </p:spTree>
    <p:extLst>
      <p:ext uri="{BB962C8B-B14F-4D97-AF65-F5344CB8AC3E}">
        <p14:creationId xmlns:p14="http://schemas.microsoft.com/office/powerpoint/2010/main" val="34371037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なたの筋肉は、供給された酸素を効率的に使用して、あまり疲労することなく運動を維持するために必要なエネルギーを生成することができます。心肺フィットネスとは、サイクリング、水泳、ランニングなどの高耐久性の有酸素運動を、パフォーマンスを阻害する疲労を早期に発症することなく、長期間（たとえば、</a:t>
            </a:r>
            <a:r>
              <a:rPr kumimoji="1" lang="en-US" altLang="ja-JP" dirty="0"/>
              <a:t>20</a:t>
            </a:r>
            <a:r>
              <a:rPr kumimoji="1" lang="ja-JP" altLang="en-US" dirty="0"/>
              <a:t>分以上）維持する能力です。 。</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214</a:t>
            </a:fld>
            <a:endParaRPr kumimoji="1" lang="ja-JP" altLang="en-US"/>
          </a:p>
        </p:txBody>
      </p:sp>
    </p:spTree>
    <p:extLst>
      <p:ext uri="{BB962C8B-B14F-4D97-AF65-F5344CB8AC3E}">
        <p14:creationId xmlns:p14="http://schemas.microsoft.com/office/powerpoint/2010/main" val="231887628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心肺フィットネスは、多くの身体的および心理的利点を提供します。 このレッスンでは、心肺運動の一般原則を学びます。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215</a:t>
            </a:fld>
            <a:endParaRPr kumimoji="1" lang="ja-JP" altLang="en-US"/>
          </a:p>
        </p:txBody>
      </p:sp>
    </p:spTree>
    <p:extLst>
      <p:ext uri="{BB962C8B-B14F-4D97-AF65-F5344CB8AC3E}">
        <p14:creationId xmlns:p14="http://schemas.microsoft.com/office/powerpoint/2010/main" val="305177524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目標心拍数</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en-US" altLang="ja-JP" dirty="0"/>
              <a:t>1</a:t>
            </a:r>
            <a:r>
              <a:rPr kumimoji="1" lang="ja-JP" altLang="en-US" dirty="0"/>
              <a:t>分間に一定の回数心臓を鼓動させ続けるために何を目指すべきか</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217</a:t>
            </a:fld>
            <a:endParaRPr kumimoji="1" lang="ja-JP" altLang="en-US"/>
          </a:p>
        </p:txBody>
      </p:sp>
    </p:spTree>
    <p:extLst>
      <p:ext uri="{BB962C8B-B14F-4D97-AF65-F5344CB8AC3E}">
        <p14:creationId xmlns:p14="http://schemas.microsoft.com/office/powerpoint/2010/main" val="394365139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最大心拍数</a:t>
            </a:r>
            <a:endParaRPr kumimoji="1" lang="en-US" altLang="ja-JP" dirty="0"/>
          </a:p>
          <a:p>
            <a:r>
              <a:rPr kumimoji="1" lang="ja-JP" altLang="en-US" sz="1200" b="0" i="0" kern="1200" dirty="0">
                <a:solidFill>
                  <a:schemeClr val="tx1"/>
                </a:solidFill>
                <a:effectLst/>
                <a:latin typeface="+mn-lt"/>
                <a:ea typeface="+mn-ea"/>
                <a:cs typeface="+mn-cs"/>
              </a:rPr>
              <a:t>間が</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分間に発揮することのできる</a:t>
            </a:r>
            <a:r>
              <a:rPr kumimoji="1" lang="ja-JP" altLang="en-US" sz="1200" b="1" i="0" kern="1200" dirty="0">
                <a:solidFill>
                  <a:schemeClr val="tx1"/>
                </a:solidFill>
                <a:effectLst/>
                <a:latin typeface="+mn-lt"/>
                <a:ea typeface="+mn-ea"/>
                <a:cs typeface="+mn-cs"/>
              </a:rPr>
              <a:t>心拍数</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最大心拍数」とよびます</a:t>
            </a:r>
            <a:endParaRPr kumimoji="1" lang="en-US" altLang="ja-JP"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218</a:t>
            </a:fld>
            <a:endParaRPr kumimoji="1" lang="ja-JP" altLang="en-US"/>
          </a:p>
        </p:txBody>
      </p:sp>
    </p:spTree>
    <p:extLst>
      <p:ext uri="{BB962C8B-B14F-4D97-AF65-F5344CB8AC3E}">
        <p14:creationId xmlns:p14="http://schemas.microsoft.com/office/powerpoint/2010/main" val="412369815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運動強度</a:t>
            </a:r>
            <a:endParaRPr kumimoji="1" lang="en-US" altLang="ja-JP" dirty="0"/>
          </a:p>
          <a:p>
            <a:endParaRPr kumimoji="1" lang="en-US" altLang="ja-JP" dirty="0"/>
          </a:p>
          <a:p>
            <a:r>
              <a:rPr kumimoji="1" lang="ja-JP" altLang="en-US" dirty="0"/>
              <a:t>安静時心拍数と最大心拍数を比較することにより、人がどの程度健康であるかを示します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219</a:t>
            </a:fld>
            <a:endParaRPr kumimoji="1" lang="ja-JP" altLang="en-US"/>
          </a:p>
        </p:txBody>
      </p:sp>
    </p:spTree>
    <p:extLst>
      <p:ext uri="{BB962C8B-B14F-4D97-AF65-F5344CB8AC3E}">
        <p14:creationId xmlns:p14="http://schemas.microsoft.com/office/powerpoint/2010/main" val="176378449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CN" altLang="en-US" sz="1200" b="0" i="0" kern="1200" dirty="0">
                <a:solidFill>
                  <a:schemeClr val="tx1"/>
                </a:solidFill>
                <a:effectLst/>
                <a:latin typeface="+mn-lt"/>
                <a:ea typeface="+mn-ea"/>
                <a:cs typeface="+mn-cs"/>
              </a:rPr>
              <a:t>安静時心拍数</a:t>
            </a:r>
            <a:endParaRPr kumimoji="1" lang="en-US" altLang="zh-CN"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安静時における心臓の拍動回数</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220</a:t>
            </a:fld>
            <a:endParaRPr kumimoji="1" lang="ja-JP" altLang="en-US"/>
          </a:p>
        </p:txBody>
      </p:sp>
    </p:spTree>
    <p:extLst>
      <p:ext uri="{BB962C8B-B14F-4D97-AF65-F5344CB8AC3E}">
        <p14:creationId xmlns:p14="http://schemas.microsoft.com/office/powerpoint/2010/main" val="344889937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インターバルトレーニング</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不完全回復を挟みながら運動を繰り返すトレーニング方法</a:t>
            </a:r>
            <a:endParaRPr kumimoji="1" lang="en-US" altLang="ja-JP" sz="1200" b="0" i="0" kern="1200" dirty="0">
              <a:solidFill>
                <a:schemeClr val="tx1"/>
              </a:solidFill>
              <a:effectLst/>
              <a:latin typeface="+mn-lt"/>
              <a:ea typeface="+mn-ea"/>
              <a:cs typeface="+mn-cs"/>
            </a:endParaRPr>
          </a:p>
          <a:p>
            <a:r>
              <a:rPr kumimoji="1" lang="ja-JP" altLang="en-US" dirty="0"/>
              <a:t>心肺フィットネスを非常に迅速に高める一般的な方法</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221</a:t>
            </a:fld>
            <a:endParaRPr kumimoji="1" lang="ja-JP" altLang="en-US"/>
          </a:p>
        </p:txBody>
      </p:sp>
    </p:spTree>
    <p:extLst>
      <p:ext uri="{BB962C8B-B14F-4D97-AF65-F5344CB8AC3E}">
        <p14:creationId xmlns:p14="http://schemas.microsoft.com/office/powerpoint/2010/main" val="34352090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心肺活動</a:t>
            </a:r>
            <a:endParaRPr kumimoji="1" lang="en-US" altLang="ja-JP" dirty="0"/>
          </a:p>
          <a:p>
            <a:r>
              <a:rPr kumimoji="1" lang="en-US" altLang="ja-JP" dirty="0"/>
              <a:t>90〜100</a:t>
            </a:r>
            <a:r>
              <a:rPr kumimoji="1" lang="ja-JP" altLang="en-US" dirty="0"/>
              <a:t>パーセント</a:t>
            </a:r>
            <a:r>
              <a:rPr kumimoji="1" lang="en-US" altLang="ja-JP" dirty="0"/>
              <a:t>TI</a:t>
            </a:r>
            <a:r>
              <a:rPr kumimoji="1" lang="ja-JP" altLang="en-US" dirty="0"/>
              <a:t>の強度と持続時間で</a:t>
            </a:r>
            <a:r>
              <a:rPr kumimoji="1" lang="en-US" altLang="ja-JP" dirty="0"/>
              <a:t>60〜90</a:t>
            </a:r>
            <a:r>
              <a:rPr kumimoji="1" lang="ja-JP" altLang="en-US" dirty="0"/>
              <a:t>秒間実行</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222</a:t>
            </a:fld>
            <a:endParaRPr kumimoji="1" lang="ja-JP" altLang="en-US"/>
          </a:p>
        </p:txBody>
      </p:sp>
    </p:spTree>
    <p:extLst>
      <p:ext uri="{BB962C8B-B14F-4D97-AF65-F5344CB8AC3E}">
        <p14:creationId xmlns:p14="http://schemas.microsoft.com/office/powerpoint/2010/main" val="3255089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体重を支える運動</a:t>
            </a:r>
            <a:endParaRPr kumimoji="1" lang="en-US" altLang="ja-JP" sz="1200" b="0" i="0" kern="1200" dirty="0">
              <a:solidFill>
                <a:schemeClr val="tx1"/>
              </a:solidFill>
              <a:effectLst/>
              <a:latin typeface="+mn-lt"/>
              <a:ea typeface="+mn-ea"/>
              <a:cs typeface="+mn-cs"/>
            </a:endParaRPr>
          </a:p>
          <a:p>
            <a:r>
              <a:rPr lang="ja-JP" altLang="ja-JP" dirty="0">
                <a:effectLst/>
              </a:rPr>
              <a:t>ウォーキング、ランニング、エアロビクスなど、骨や関節を強く保つのに役立つエクササイズ</a:t>
            </a:r>
            <a:endParaRPr kumimoji="1" lang="ja-JP" altLang="en-US" sz="1200" b="0"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a:t>
            </a:fld>
            <a:endParaRPr kumimoji="1" lang="ja-JP" altLang="en-US"/>
          </a:p>
        </p:txBody>
      </p:sp>
    </p:spTree>
    <p:extLst>
      <p:ext uri="{BB962C8B-B14F-4D97-AF65-F5344CB8AC3E}">
        <p14:creationId xmlns:p14="http://schemas.microsoft.com/office/powerpoint/2010/main" val="51828222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中距離トレーニング</a:t>
            </a:r>
            <a:endParaRPr kumimoji="1" lang="en-US" altLang="ja-JP" dirty="0"/>
          </a:p>
          <a:p>
            <a:r>
              <a:rPr kumimoji="1" lang="en-US" altLang="ja-JP" dirty="0"/>
              <a:t>10〜30</a:t>
            </a:r>
            <a:r>
              <a:rPr kumimoji="1" lang="ja-JP" altLang="en-US" dirty="0"/>
              <a:t>分の高強度の運動が含まれます。 努力は</a:t>
            </a:r>
            <a:r>
              <a:rPr kumimoji="1" lang="en-US" altLang="ja-JP" dirty="0"/>
              <a:t>90</a:t>
            </a:r>
            <a:r>
              <a:rPr kumimoji="1" lang="ja-JP" altLang="en-US" dirty="0"/>
              <a:t>から</a:t>
            </a:r>
            <a:r>
              <a:rPr kumimoji="1" lang="en-US" altLang="ja-JP" dirty="0"/>
              <a:t>100</a:t>
            </a:r>
            <a:r>
              <a:rPr kumimoji="1" lang="ja-JP" altLang="en-US" dirty="0"/>
              <a:t>パーセントでなければなりません</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223</a:t>
            </a:fld>
            <a:endParaRPr kumimoji="1" lang="ja-JP" altLang="en-US"/>
          </a:p>
        </p:txBody>
      </p:sp>
    </p:spTree>
    <p:extLst>
      <p:ext uri="{BB962C8B-B14F-4D97-AF65-F5344CB8AC3E}">
        <p14:creationId xmlns:p14="http://schemas.microsoft.com/office/powerpoint/2010/main" val="16145349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長い散歩や簡単なサイクリングなど、無期限に持続できるアクティビティ</a:t>
            </a:r>
            <a:endParaRPr kumimoji="1" lang="en-US" altLang="ja-JP" dirty="0"/>
          </a:p>
          <a:p>
            <a:r>
              <a:rPr kumimoji="1" lang="ja-JP" altLang="en-US" sz="1200" b="0" i="0" kern="1200" dirty="0">
                <a:solidFill>
                  <a:schemeClr val="tx1"/>
                </a:solidFill>
                <a:effectLst/>
                <a:latin typeface="+mn-lt"/>
                <a:ea typeface="+mn-ea"/>
                <a:cs typeface="+mn-cs"/>
              </a:rPr>
              <a:t>有酸素持久力トレーニングの</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形態</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Long Slow Distance</a:t>
            </a:r>
            <a:r>
              <a:rPr kumimoji="1" lang="ja-JP" altLang="en-US" sz="1200" b="0" i="0" kern="1200" dirty="0">
                <a:solidFill>
                  <a:schemeClr val="tx1"/>
                </a:solidFill>
                <a:effectLst/>
                <a:latin typeface="+mn-lt"/>
                <a:ea typeface="+mn-ea"/>
                <a:cs typeface="+mn-cs"/>
              </a:rPr>
              <a:t>とも</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224</a:t>
            </a:fld>
            <a:endParaRPr kumimoji="1" lang="ja-JP" altLang="en-US"/>
          </a:p>
        </p:txBody>
      </p:sp>
    </p:spTree>
    <p:extLst>
      <p:ext uri="{BB962C8B-B14F-4D97-AF65-F5344CB8AC3E}">
        <p14:creationId xmlns:p14="http://schemas.microsoft.com/office/powerpoint/2010/main" val="294938110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肺運動は、肥満、高血圧、心臓病、関節障害、およびストレスによる損傷を予防または軽減するのに役立ちます。活発に歩くことは、心肺システムを改善し、持久力を高めるための安価で効果的な方法で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226</a:t>
            </a:fld>
            <a:endParaRPr kumimoji="1" lang="ja-JP" altLang="en-US"/>
          </a:p>
        </p:txBody>
      </p:sp>
    </p:spTree>
    <p:extLst>
      <p:ext uri="{BB962C8B-B14F-4D97-AF65-F5344CB8AC3E}">
        <p14:creationId xmlns:p14="http://schemas.microsoft.com/office/powerpoint/2010/main" val="95179185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kern="1200" dirty="0">
                <a:solidFill>
                  <a:schemeClr val="tx1"/>
                </a:solidFill>
                <a:effectLst/>
                <a:latin typeface="+mn-lt"/>
                <a:ea typeface="+mn-ea"/>
                <a:cs typeface="+mn-cs"/>
              </a:rPr>
              <a:t>すべてのフィットネスプログラムには、ウォームアップ、プライマリコンディショニング期間（ワークアウト）、およびクールダウンを含める必要があります。 </a:t>
            </a: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227</a:t>
            </a:fld>
            <a:endParaRPr kumimoji="1" lang="ja-JP" altLang="en-US"/>
          </a:p>
        </p:txBody>
      </p:sp>
    </p:spTree>
    <p:extLst>
      <p:ext uri="{BB962C8B-B14F-4D97-AF65-F5344CB8AC3E}">
        <p14:creationId xmlns:p14="http://schemas.microsoft.com/office/powerpoint/2010/main" val="323874879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すべての個人に適した特定の運動プログラムはありません。 誰もがさまざまなフィットネスレベルで始まり、さまざまな身体能力を持っています。カーディオプログラムを中止する最も一般的な言い訳は、時間の不足です。 そのため、スケジュールはフィットネスを維持する上で重要な部分です。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228</a:t>
            </a:fld>
            <a:endParaRPr kumimoji="1" lang="ja-JP" altLang="en-US"/>
          </a:p>
        </p:txBody>
      </p:sp>
    </p:spTree>
    <p:extLst>
      <p:ext uri="{BB962C8B-B14F-4D97-AF65-F5344CB8AC3E}">
        <p14:creationId xmlns:p14="http://schemas.microsoft.com/office/powerpoint/2010/main" val="279543729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  Maximum Heart Rate </a:t>
            </a:r>
          </a:p>
          <a:p>
            <a:r>
              <a:rPr kumimoji="1" lang="en-US" altLang="ja-JP" dirty="0"/>
              <a:t>Explanation: _Maximum heart rate_ is the fastest your heart should ever beat in one</a:t>
            </a:r>
          </a:p>
          <a:p>
            <a:r>
              <a:rPr kumimoji="1" lang="en-US" altLang="ja-JP" dirty="0"/>
              <a:t>minute. </a:t>
            </a:r>
          </a:p>
          <a:p>
            <a:r>
              <a:rPr kumimoji="1" lang="en-US" altLang="ja-JP" dirty="0"/>
              <a:t>Reference: Section 4.1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231</a:t>
            </a:fld>
            <a:endParaRPr kumimoji="1" lang="ja-JP" altLang="en-US"/>
          </a:p>
        </p:txBody>
      </p:sp>
    </p:spTree>
    <p:extLst>
      <p:ext uri="{BB962C8B-B14F-4D97-AF65-F5344CB8AC3E}">
        <p14:creationId xmlns:p14="http://schemas.microsoft.com/office/powerpoint/2010/main" val="348633696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  Training Intensity </a:t>
            </a:r>
          </a:p>
          <a:p>
            <a:r>
              <a:rPr kumimoji="1" lang="en-US" altLang="ja-JP" dirty="0"/>
              <a:t>Explanation: The _training intensity (TI)_ is supposed to show how fit a person is by</a:t>
            </a:r>
          </a:p>
          <a:p>
            <a:r>
              <a:rPr kumimoji="1" lang="en-US" altLang="ja-JP" dirty="0"/>
              <a:t>comparing the resting heart rate with the maximum heart rate. </a:t>
            </a:r>
          </a:p>
          <a:p>
            <a:r>
              <a:rPr kumimoji="1" lang="en-US" altLang="ja-JP" dirty="0"/>
              <a:t>Reference: Section 4.1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232</a:t>
            </a:fld>
            <a:endParaRPr kumimoji="1" lang="ja-JP" altLang="en-US"/>
          </a:p>
        </p:txBody>
      </p:sp>
    </p:spTree>
    <p:extLst>
      <p:ext uri="{BB962C8B-B14F-4D97-AF65-F5344CB8AC3E}">
        <p14:creationId xmlns:p14="http://schemas.microsoft.com/office/powerpoint/2010/main" val="14313529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  Cool-down </a:t>
            </a:r>
          </a:p>
          <a:p>
            <a:r>
              <a:rPr kumimoji="1" lang="en-US" altLang="ja-JP" dirty="0"/>
              <a:t>Explanation: _Cool-down_ is an essential and pleasant portion of a cardiorespiratory</a:t>
            </a:r>
          </a:p>
          <a:p>
            <a:r>
              <a:rPr kumimoji="1" lang="en-US" altLang="ja-JP" dirty="0"/>
              <a:t>workout. </a:t>
            </a:r>
          </a:p>
          <a:p>
            <a:r>
              <a:rPr kumimoji="1" lang="en-US" altLang="ja-JP" dirty="0"/>
              <a:t>Reference: Section 4.2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233</a:t>
            </a:fld>
            <a:endParaRPr kumimoji="1" lang="ja-JP" altLang="en-US"/>
          </a:p>
        </p:txBody>
      </p:sp>
    </p:spTree>
    <p:extLst>
      <p:ext uri="{BB962C8B-B14F-4D97-AF65-F5344CB8AC3E}">
        <p14:creationId xmlns:p14="http://schemas.microsoft.com/office/powerpoint/2010/main" val="274399898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  Duration </a:t>
            </a:r>
          </a:p>
          <a:p>
            <a:r>
              <a:rPr kumimoji="1" lang="en-US" altLang="ja-JP" dirty="0"/>
              <a:t>Explanation: Duration will vary depending on a person’s fitness level and the intensity of</a:t>
            </a:r>
          </a:p>
          <a:p>
            <a:r>
              <a:rPr kumimoji="1" lang="en-US" altLang="ja-JP" dirty="0"/>
              <a:t>exercise. </a:t>
            </a:r>
          </a:p>
          <a:p>
            <a:r>
              <a:rPr kumimoji="1" lang="en-US" altLang="ja-JP" dirty="0"/>
              <a:t>Reference: Section 4.2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234</a:t>
            </a:fld>
            <a:endParaRPr kumimoji="1" lang="ja-JP" altLang="en-US"/>
          </a:p>
        </p:txBody>
      </p:sp>
    </p:spTree>
    <p:extLst>
      <p:ext uri="{BB962C8B-B14F-4D97-AF65-F5344CB8AC3E}">
        <p14:creationId xmlns:p14="http://schemas.microsoft.com/office/powerpoint/2010/main" val="273327642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  Medium-range training </a:t>
            </a:r>
          </a:p>
          <a:p>
            <a:r>
              <a:rPr kumimoji="1" lang="en-US" altLang="ja-JP" dirty="0"/>
              <a:t>Explanation: _Medium-range training_ involves time periods of 10 to 30 minutes of high-</a:t>
            </a:r>
          </a:p>
          <a:p>
            <a:r>
              <a:rPr kumimoji="1" lang="en-US" altLang="ja-JP" dirty="0"/>
              <a:t>intensity exercise. </a:t>
            </a:r>
          </a:p>
          <a:p>
            <a:r>
              <a:rPr kumimoji="1" lang="en-US" altLang="ja-JP" dirty="0"/>
              <a:t>Reference: Section 4.3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235</a:t>
            </a:fld>
            <a:endParaRPr kumimoji="1" lang="ja-JP" altLang="en-US"/>
          </a:p>
        </p:txBody>
      </p:sp>
    </p:spTree>
    <p:extLst>
      <p:ext uri="{BB962C8B-B14F-4D97-AF65-F5344CB8AC3E}">
        <p14:creationId xmlns:p14="http://schemas.microsoft.com/office/powerpoint/2010/main" val="661552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br>
              <a:rPr lang="ja-JP" altLang="en-US" b="1" dirty="0">
                <a:effectLst/>
              </a:rPr>
            </a:br>
            <a:r>
              <a:rPr lang="ja-JP" altLang="en-US" b="1" dirty="0">
                <a:effectLst/>
              </a:rPr>
              <a:t>適当な、ふさわしい、</a:t>
            </a:r>
            <a:r>
              <a:rPr lang="en-US" altLang="ja-JP" b="1" dirty="0">
                <a:effectLst/>
              </a:rPr>
              <a:t>(…</a:t>
            </a:r>
            <a:r>
              <a:rPr lang="ja-JP" altLang="en-US" b="1" dirty="0">
                <a:effectLst/>
              </a:rPr>
              <a:t>に</a:t>
            </a:r>
            <a:r>
              <a:rPr lang="en-US" altLang="ja-JP" b="1" dirty="0">
                <a:effectLst/>
              </a:rPr>
              <a:t>)</a:t>
            </a:r>
            <a:r>
              <a:rPr lang="ja-JP" altLang="en-US" b="1" dirty="0">
                <a:effectLst/>
              </a:rPr>
              <a:t>適した、適した、適して、穏当で、正しくて、耐えうる、適任の、健康で</a:t>
            </a:r>
            <a:endParaRPr lang="en-US" altLang="ja-JP" b="1" dirty="0">
              <a:effectLst/>
            </a:endParaRPr>
          </a:p>
          <a:p>
            <a:endParaRPr kumimoji="1" lang="en-US" altLang="ja-JP" b="1" dirty="0">
              <a:effectLst/>
            </a:endParaRPr>
          </a:p>
          <a:p>
            <a:r>
              <a:rPr lang="ja-JP" altLang="ja-JP" dirty="0">
                <a:effectLst/>
              </a:rPr>
              <a:t>生き残ることができる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a:t>
            </a:fld>
            <a:endParaRPr kumimoji="1" lang="ja-JP" altLang="en-US"/>
          </a:p>
        </p:txBody>
      </p:sp>
    </p:spTree>
    <p:extLst>
      <p:ext uri="{BB962C8B-B14F-4D97-AF65-F5344CB8AC3E}">
        <p14:creationId xmlns:p14="http://schemas.microsoft.com/office/powerpoint/2010/main" val="145294766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  Interval training </a:t>
            </a:r>
          </a:p>
          <a:p>
            <a:r>
              <a:rPr kumimoji="1" lang="en-US" altLang="ja-JP" dirty="0"/>
              <a:t>Explanation: _Interval training_ is a common way to increase cardiorespiratory fitness</a:t>
            </a:r>
          </a:p>
          <a:p>
            <a:r>
              <a:rPr kumimoji="1" lang="en-US" altLang="ja-JP" dirty="0"/>
              <a:t>very quickly. </a:t>
            </a:r>
          </a:p>
          <a:p>
            <a:r>
              <a:rPr kumimoji="1" lang="en-US" altLang="ja-JP" dirty="0"/>
              <a:t>Reference: Section 4.3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236</a:t>
            </a:fld>
            <a:endParaRPr kumimoji="1" lang="ja-JP" altLang="en-US"/>
          </a:p>
        </p:txBody>
      </p:sp>
    </p:spTree>
    <p:extLst>
      <p:ext uri="{BB962C8B-B14F-4D97-AF65-F5344CB8AC3E}">
        <p14:creationId xmlns:p14="http://schemas.microsoft.com/office/powerpoint/2010/main" val="154709074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  Long, steady distance (LSD) training </a:t>
            </a:r>
          </a:p>
          <a:p>
            <a:r>
              <a:rPr kumimoji="1" lang="en-US" altLang="ja-JP" dirty="0"/>
              <a:t>Explanation: Long, steady distance (LSD) training is an activity that can be sustained</a:t>
            </a:r>
          </a:p>
          <a:p>
            <a:r>
              <a:rPr kumimoji="1" lang="en-US" altLang="ja-JP" dirty="0"/>
              <a:t>indefinitely, such as long walks or easy cycling. </a:t>
            </a:r>
          </a:p>
          <a:p>
            <a:r>
              <a:rPr kumimoji="1" lang="en-US" altLang="ja-JP" dirty="0"/>
              <a:t>Reference: Section 4.3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237</a:t>
            </a:fld>
            <a:endParaRPr kumimoji="1" lang="ja-JP" altLang="en-US"/>
          </a:p>
        </p:txBody>
      </p:sp>
    </p:spTree>
    <p:extLst>
      <p:ext uri="{BB962C8B-B14F-4D97-AF65-F5344CB8AC3E}">
        <p14:creationId xmlns:p14="http://schemas.microsoft.com/office/powerpoint/2010/main" val="9711778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  Starter phase </a:t>
            </a:r>
          </a:p>
          <a:p>
            <a:r>
              <a:rPr kumimoji="1" lang="en-US" altLang="ja-JP" dirty="0"/>
              <a:t>Explanation: The _starter phase_ allows the body to get used to the idea of exercise,</a:t>
            </a:r>
          </a:p>
          <a:p>
            <a:r>
              <a:rPr kumimoji="1" lang="en-US" altLang="ja-JP" dirty="0"/>
              <a:t>avoid soreness and injury, and to experiment until you find the program that works best. </a:t>
            </a:r>
          </a:p>
          <a:p>
            <a:r>
              <a:rPr kumimoji="1" lang="en-US" altLang="ja-JP" dirty="0"/>
              <a:t>Reference: Section 4.3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238</a:t>
            </a:fld>
            <a:endParaRPr kumimoji="1" lang="ja-JP" altLang="en-US"/>
          </a:p>
        </p:txBody>
      </p:sp>
    </p:spTree>
    <p:extLst>
      <p:ext uri="{BB962C8B-B14F-4D97-AF65-F5344CB8AC3E}">
        <p14:creationId xmlns:p14="http://schemas.microsoft.com/office/powerpoint/2010/main" val="64284125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  Slow progression phase </a:t>
            </a:r>
          </a:p>
          <a:p>
            <a:r>
              <a:rPr kumimoji="1" lang="en-US" altLang="ja-JP" dirty="0"/>
              <a:t>Explanation: In the _slow progression phase_, from 12 to 18 weeks, you slowly work up</a:t>
            </a:r>
          </a:p>
          <a:p>
            <a:r>
              <a:rPr kumimoji="1" lang="en-US" altLang="ja-JP" dirty="0"/>
              <a:t>to where you want to be. Remember that fitness is a lifetime commitment, not a</a:t>
            </a:r>
          </a:p>
          <a:p>
            <a:r>
              <a:rPr kumimoji="1" lang="en-US" altLang="ja-JP" dirty="0"/>
              <a:t>seasonal fancy. </a:t>
            </a:r>
          </a:p>
          <a:p>
            <a:r>
              <a:rPr kumimoji="1" lang="en-US" altLang="ja-JP" dirty="0"/>
              <a:t>Reference: Section 4.3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239</a:t>
            </a:fld>
            <a:endParaRPr kumimoji="1" lang="ja-JP" altLang="en-US"/>
          </a:p>
        </p:txBody>
      </p:sp>
    </p:spTree>
    <p:extLst>
      <p:ext uri="{BB962C8B-B14F-4D97-AF65-F5344CB8AC3E}">
        <p14:creationId xmlns:p14="http://schemas.microsoft.com/office/powerpoint/2010/main" val="72297388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  Maintenance phase </a:t>
            </a:r>
          </a:p>
          <a:p>
            <a:r>
              <a:rPr kumimoji="1" lang="en-US" altLang="ja-JP" dirty="0"/>
              <a:t>Explanation: When you’ve reached the _maintenance phase_, you should be achieving</a:t>
            </a:r>
          </a:p>
          <a:p>
            <a:r>
              <a:rPr kumimoji="1" lang="en-US" altLang="ja-JP" dirty="0"/>
              <a:t>your frequency, intensity, and duration of exercise goals with each workout. This is</a:t>
            </a:r>
          </a:p>
          <a:p>
            <a:r>
              <a:rPr kumimoji="1" lang="en-US" altLang="ja-JP" dirty="0"/>
              <a:t>where you’ll stay, with minor changes, over the years </a:t>
            </a:r>
          </a:p>
          <a:p>
            <a:r>
              <a:rPr kumimoji="1" lang="en-US" altLang="ja-JP" dirty="0"/>
              <a:t>Reference: Section 4.3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240</a:t>
            </a:fld>
            <a:endParaRPr kumimoji="1" lang="ja-JP" altLang="en-US"/>
          </a:p>
        </p:txBody>
      </p:sp>
    </p:spTree>
    <p:extLst>
      <p:ext uri="{BB962C8B-B14F-4D97-AF65-F5344CB8AC3E}">
        <p14:creationId xmlns:p14="http://schemas.microsoft.com/office/powerpoint/2010/main" val="84668819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運動は気持ちいいです。 けがをすることはありません。 フィットネス活動への参加は、怪我のリスクをもたらします。 人は、安全に運動していることを確認するために、可能な限りのことをする必要があります。このレッスンでは、いくつかの一般的なフィットネスの怪我を調査し、それらを防ぐ方法を学びます。 このレッスンは、フィットネスの安全性の概要です。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245</a:t>
            </a:fld>
            <a:endParaRPr kumimoji="1" lang="ja-JP" altLang="en-US"/>
          </a:p>
        </p:txBody>
      </p:sp>
    </p:spTree>
    <p:extLst>
      <p:ext uri="{BB962C8B-B14F-4D97-AF65-F5344CB8AC3E}">
        <p14:creationId xmlns:p14="http://schemas.microsoft.com/office/powerpoint/2010/main" val="299809802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熱疲労</a:t>
            </a:r>
            <a:endParaRPr kumimoji="1" lang="en-US" altLang="ja-JP" sz="1200" b="1"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暑さへの曝露により引き起こされる脱力，倦怠感，悪心，失神，およびその他の非特異的症状から成る，生命の脅威までは至らない症候群</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247</a:t>
            </a:fld>
            <a:endParaRPr kumimoji="1" lang="ja-JP" altLang="en-US"/>
          </a:p>
        </p:txBody>
      </p:sp>
    </p:spTree>
    <p:extLst>
      <p:ext uri="{BB962C8B-B14F-4D97-AF65-F5344CB8AC3E}">
        <p14:creationId xmlns:p14="http://schemas.microsoft.com/office/powerpoint/2010/main" val="102346563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インターバルトレーニング</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dirty="0"/>
              <a:t>短期間の活動（階段登り、重量挙げ、体操、全力疾走、およびその他の運動活動）を含み、スピード、強さ、および力を構築することができます</a:t>
            </a:r>
            <a:endParaRPr kumimoji="1" lang="en-US" altLang="ja-JP" dirty="0"/>
          </a:p>
          <a:p>
            <a:endParaRPr kumimoji="1" lang="en-US" altLang="ja-JP" dirty="0"/>
          </a:p>
          <a:p>
            <a:r>
              <a:rPr kumimoji="1" lang="ja-JP" altLang="en-US" sz="1200" b="0" i="0" kern="1200" dirty="0">
                <a:solidFill>
                  <a:schemeClr val="tx1"/>
                </a:solidFill>
                <a:effectLst/>
                <a:latin typeface="+mn-lt"/>
                <a:ea typeface="+mn-ea"/>
                <a:cs typeface="+mn-cs"/>
              </a:rPr>
              <a:t>インターバルトレーニングとは、不完全回復を挟みながら運動を繰り返すトレーニング方法。元々は陸上競技中長距離においてスピードを持続する能力向上のために開発された方法である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248</a:t>
            </a:fld>
            <a:endParaRPr kumimoji="1" lang="ja-JP" altLang="en-US"/>
          </a:p>
        </p:txBody>
      </p:sp>
    </p:spTree>
    <p:extLst>
      <p:ext uri="{BB962C8B-B14F-4D97-AF65-F5344CB8AC3E}">
        <p14:creationId xmlns:p14="http://schemas.microsoft.com/office/powerpoint/2010/main" val="185974185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effectLst/>
              </a:rPr>
              <a:t>はいぽさーみあ</a:t>
            </a:r>
            <a:r>
              <a:rPr lang="ja-JP" altLang="ja-JP" dirty="0">
                <a:effectLst/>
              </a:rPr>
              <a:t>低体温症</a:t>
            </a:r>
            <a:endParaRPr lang="en-US" altLang="ja-JP" dirty="0">
              <a:effectLst/>
            </a:endParaRPr>
          </a:p>
          <a:p>
            <a:r>
              <a:rPr lang="ja-JP" altLang="ja-JP" dirty="0">
                <a:effectLst/>
              </a:rPr>
              <a:t>低い内部体温が代謝や心拍などの重要なプロセスを調節する身体の能力を妨げるときに発生します</a:t>
            </a:r>
            <a:endParaRPr lang="en-US" altLang="ja-JP" dirty="0">
              <a:effectLst/>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恒温動物の深部体温（中核体温）が、正常な生体活動の維持に必要な水準を下回ったときに生じる様々な症状の総称。</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249</a:t>
            </a:fld>
            <a:endParaRPr kumimoji="1" lang="ja-JP" altLang="en-US"/>
          </a:p>
        </p:txBody>
      </p:sp>
    </p:spTree>
    <p:extLst>
      <p:ext uri="{BB962C8B-B14F-4D97-AF65-F5344CB8AC3E}">
        <p14:creationId xmlns:p14="http://schemas.microsoft.com/office/powerpoint/2010/main" val="331555045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RICE</a:t>
            </a:r>
            <a:r>
              <a:rPr kumimoji="1" lang="ja-JP" altLang="en-US" sz="1200" b="0" i="0" kern="1200" dirty="0">
                <a:solidFill>
                  <a:schemeClr val="tx1"/>
                </a:solidFill>
                <a:effectLst/>
                <a:latin typeface="+mn-lt"/>
                <a:ea typeface="+mn-ea"/>
                <a:cs typeface="+mn-cs"/>
              </a:rPr>
              <a:t>の法則</a:t>
            </a:r>
            <a:endParaRPr kumimoji="1" lang="en-US" altLang="ja-JP" dirty="0"/>
          </a:p>
          <a:p>
            <a:endParaRPr kumimoji="1" lang="en-US" altLang="ja-JP" dirty="0"/>
          </a:p>
          <a:p>
            <a:r>
              <a:rPr kumimoji="1" lang="en-US" altLang="ja-JP" sz="1200" b="0" i="0" kern="1200" dirty="0">
                <a:solidFill>
                  <a:schemeClr val="tx1"/>
                </a:solidFill>
                <a:effectLst/>
                <a:latin typeface="+mn-lt"/>
                <a:ea typeface="+mn-ea"/>
                <a:cs typeface="+mn-cs"/>
              </a:rPr>
              <a:t>RICE</a:t>
            </a:r>
            <a:r>
              <a:rPr kumimoji="1" lang="ja-JP" altLang="en-US" sz="1200" b="0" i="0" kern="1200" dirty="0">
                <a:solidFill>
                  <a:schemeClr val="tx1"/>
                </a:solidFill>
                <a:effectLst/>
                <a:latin typeface="+mn-lt"/>
                <a:ea typeface="+mn-ea"/>
                <a:cs typeface="+mn-cs"/>
              </a:rPr>
              <a:t>の法則とは身体が外傷を負った際に早急に執るべき応急処置における法則の事である。 </a:t>
            </a:r>
            <a:r>
              <a:rPr kumimoji="1" lang="en-US" altLang="ja-JP" sz="1200" b="0" i="0" kern="1200" dirty="0">
                <a:solidFill>
                  <a:schemeClr val="tx1"/>
                </a:solidFill>
                <a:effectLst/>
                <a:latin typeface="+mn-lt"/>
                <a:ea typeface="+mn-ea"/>
                <a:cs typeface="+mn-cs"/>
              </a:rPr>
              <a:t>R</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Rest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I</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Icing</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C</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Compression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E</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Elevation</a:t>
            </a:r>
            <a:r>
              <a:rPr kumimoji="1" lang="ja-JP" altLang="en-US" sz="1200" b="0" i="0" kern="1200" dirty="0">
                <a:solidFill>
                  <a:schemeClr val="tx1"/>
                </a:solidFill>
                <a:effectLst/>
                <a:latin typeface="+mn-lt"/>
                <a:ea typeface="+mn-ea"/>
                <a:cs typeface="+mn-cs"/>
              </a:rPr>
              <a:t>」の頭文字をとったものである。これらは医学的な根拠から傷害を負った際に出来る限り患部の炎症や出血を抑えるための方法である。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250</a:t>
            </a:fld>
            <a:endParaRPr kumimoji="1" lang="ja-JP" altLang="en-US"/>
          </a:p>
        </p:txBody>
      </p:sp>
    </p:spTree>
    <p:extLst>
      <p:ext uri="{BB962C8B-B14F-4D97-AF65-F5344CB8AC3E}">
        <p14:creationId xmlns:p14="http://schemas.microsoft.com/office/powerpoint/2010/main" val="38042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フィットネスプランの基本的な要素、ストレスを特定して対処する方法、健康的な食品を購入する方法、外食するときに健康的な食事を選択する方法について学びます。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5</a:t>
            </a:fld>
            <a:endParaRPr kumimoji="1" lang="ja-JP" altLang="en-US"/>
          </a:p>
        </p:txBody>
      </p:sp>
    </p:spTree>
    <p:extLst>
      <p:ext uri="{BB962C8B-B14F-4D97-AF65-F5344CB8AC3E}">
        <p14:creationId xmlns:p14="http://schemas.microsoft.com/office/powerpoint/2010/main" val="1444322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心肺持久力</a:t>
            </a:r>
            <a:endParaRPr kumimoji="1" lang="en-US" altLang="ja-JP" sz="1200" b="1" i="0" kern="1200" dirty="0">
              <a:solidFill>
                <a:schemeClr val="tx1"/>
              </a:solidFill>
              <a:effectLst/>
              <a:latin typeface="+mn-lt"/>
              <a:ea typeface="+mn-ea"/>
              <a:cs typeface="+mn-cs"/>
            </a:endParaRPr>
          </a:p>
          <a:p>
            <a:r>
              <a:rPr lang="ja-JP" altLang="ja-JP" dirty="0">
                <a:effectLst/>
              </a:rPr>
              <a:t>運動中に心臓がすべての筋肉に酸素を豊富に含む血液をどれだけうまく摂取できるかを測定する有酸素フィットネス</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24</a:t>
            </a:fld>
            <a:endParaRPr kumimoji="1" lang="ja-JP" altLang="en-US"/>
          </a:p>
        </p:txBody>
      </p:sp>
    </p:spTree>
    <p:extLst>
      <p:ext uri="{BB962C8B-B14F-4D97-AF65-F5344CB8AC3E}">
        <p14:creationId xmlns:p14="http://schemas.microsoft.com/office/powerpoint/2010/main" val="361282461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レスト</a:t>
            </a:r>
            <a:endParaRPr kumimoji="1" lang="en-US" altLang="ja-JP" dirty="0"/>
          </a:p>
          <a:p>
            <a:r>
              <a:rPr kumimoji="1" lang="ja-JP" altLang="en-US" sz="1200" b="0" i="0" kern="1200" dirty="0">
                <a:solidFill>
                  <a:schemeClr val="tx1"/>
                </a:solidFill>
                <a:effectLst/>
                <a:latin typeface="+mn-lt"/>
                <a:ea typeface="+mn-ea"/>
                <a:cs typeface="+mn-cs"/>
              </a:rPr>
              <a:t>患部を安静</a:t>
            </a:r>
            <a:r>
              <a:rPr kumimoji="1" lang="en-US" altLang="ja-JP" sz="1200" b="0" i="0" kern="1200" dirty="0">
                <a:solidFill>
                  <a:schemeClr val="tx1"/>
                </a:solidFill>
                <a:effectLst/>
                <a:latin typeface="+mn-lt"/>
                <a:ea typeface="+mn-ea"/>
                <a:cs typeface="+mn-cs"/>
              </a:rPr>
              <a:t>(Rest)</a:t>
            </a:r>
            <a:r>
              <a:rPr kumimoji="1" lang="ja-JP" altLang="en-US" sz="1200" b="0" i="0" kern="1200" dirty="0">
                <a:solidFill>
                  <a:schemeClr val="tx1"/>
                </a:solidFill>
                <a:effectLst/>
                <a:latin typeface="+mn-lt"/>
                <a:ea typeface="+mn-ea"/>
                <a:cs typeface="+mn-cs"/>
              </a:rPr>
              <a:t>にする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251</a:t>
            </a:fld>
            <a:endParaRPr kumimoji="1" lang="ja-JP" altLang="en-US"/>
          </a:p>
        </p:txBody>
      </p:sp>
    </p:spTree>
    <p:extLst>
      <p:ext uri="{BB962C8B-B14F-4D97-AF65-F5344CB8AC3E}">
        <p14:creationId xmlns:p14="http://schemas.microsoft.com/office/powerpoint/2010/main" val="100621309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アイス　（アイシング）</a:t>
            </a:r>
            <a:endParaRPr kumimoji="1" lang="en-US" altLang="ja-JP" dirty="0"/>
          </a:p>
          <a:p>
            <a:endParaRPr kumimoji="1" lang="en-US" altLang="ja-JP" dirty="0"/>
          </a:p>
          <a:p>
            <a:r>
              <a:rPr kumimoji="1" lang="en-US" altLang="ja-JP" dirty="0"/>
              <a:t>3</a:t>
            </a:r>
            <a:r>
              <a:rPr kumimoji="1" lang="ja-JP" altLang="en-US" dirty="0"/>
              <a:t>時間間隔で一度に</a:t>
            </a:r>
            <a:r>
              <a:rPr kumimoji="1" lang="en-US" altLang="ja-JP" dirty="0"/>
              <a:t>15〜20</a:t>
            </a:r>
            <a:r>
              <a:rPr kumimoji="1" lang="ja-JP" altLang="en-US" dirty="0"/>
              <a:t>分間氷でひやす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252</a:t>
            </a:fld>
            <a:endParaRPr kumimoji="1" lang="ja-JP" altLang="en-US"/>
          </a:p>
        </p:txBody>
      </p:sp>
    </p:spTree>
    <p:extLst>
      <p:ext uri="{BB962C8B-B14F-4D97-AF65-F5344CB8AC3E}">
        <p14:creationId xmlns:p14="http://schemas.microsoft.com/office/powerpoint/2010/main" val="194261115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Compression </a:t>
            </a:r>
          </a:p>
          <a:p>
            <a:r>
              <a:rPr kumimoji="1" lang="ja-JP" altLang="en-US" dirty="0"/>
              <a:t>圧縮</a:t>
            </a:r>
            <a:endParaRPr kumimoji="1" lang="en-US" altLang="ja-JP" dirty="0"/>
          </a:p>
          <a:p>
            <a:r>
              <a:rPr kumimoji="1" lang="ja-JP" altLang="en-US" dirty="0"/>
              <a:t>痛みや腫れを和らげるために、軽く圧力をかける</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弾性包帯やテーピングで圧迫</a:t>
            </a:r>
            <a:r>
              <a:rPr kumimoji="1" lang="en-US" altLang="ja-JP" sz="1200" b="0" i="0" kern="1200" dirty="0">
                <a:solidFill>
                  <a:schemeClr val="tx1"/>
                </a:solidFill>
                <a:effectLst/>
                <a:latin typeface="+mn-lt"/>
                <a:ea typeface="+mn-ea"/>
                <a:cs typeface="+mn-cs"/>
              </a:rPr>
              <a:t>(Compression)</a:t>
            </a:r>
            <a:r>
              <a:rPr kumimoji="1" lang="ja-JP" altLang="en-US" sz="1200" b="0" i="0" kern="1200" dirty="0">
                <a:solidFill>
                  <a:schemeClr val="tx1"/>
                </a:solidFill>
                <a:effectLst/>
                <a:latin typeface="+mn-lt"/>
                <a:ea typeface="+mn-ea"/>
                <a:cs typeface="+mn-cs"/>
              </a:rPr>
              <a:t>する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253</a:t>
            </a:fld>
            <a:endParaRPr kumimoji="1" lang="ja-JP" altLang="en-US"/>
          </a:p>
        </p:txBody>
      </p:sp>
    </p:spTree>
    <p:extLst>
      <p:ext uri="{BB962C8B-B14F-4D97-AF65-F5344CB8AC3E}">
        <p14:creationId xmlns:p14="http://schemas.microsoft.com/office/powerpoint/2010/main" val="332416299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挙上</a:t>
            </a:r>
            <a:r>
              <a:rPr kumimoji="1" lang="ja-JP" altLang="en-US" sz="1200" b="0" i="0" kern="1200" dirty="0">
                <a:solidFill>
                  <a:schemeClr val="tx1"/>
                </a:solidFill>
                <a:effectLst/>
                <a:latin typeface="+mn-lt"/>
                <a:ea typeface="+mn-ea"/>
                <a:cs typeface="+mn-cs"/>
              </a:rPr>
              <a:t>（きょじょう） </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患肢を挙上すること</a:t>
            </a:r>
            <a:r>
              <a:rPr kumimoji="1" lang="en-US" altLang="ja-JP" sz="1200" b="0" i="0" kern="1200" dirty="0">
                <a:solidFill>
                  <a:schemeClr val="tx1"/>
                </a:solidFill>
                <a:effectLst/>
                <a:latin typeface="+mn-lt"/>
                <a:ea typeface="+mn-ea"/>
                <a:cs typeface="+mn-cs"/>
              </a:rPr>
              <a:t>(Elevation)</a:t>
            </a: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患部を心臓より高い位置に保ちます。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血液が心臓に向かって流れるので、内出血による腫れを防ぐことができます。患部の下に座布団やクッション、たたんだ毛布などを敷くとよいでしょう。</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254</a:t>
            </a:fld>
            <a:endParaRPr kumimoji="1" lang="ja-JP" altLang="en-US"/>
          </a:p>
        </p:txBody>
      </p:sp>
    </p:spTree>
    <p:extLst>
      <p:ext uri="{BB962C8B-B14F-4D97-AF65-F5344CB8AC3E}">
        <p14:creationId xmlns:p14="http://schemas.microsoft.com/office/powerpoint/2010/main" val="420428198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捻挫</a:t>
            </a:r>
            <a:endParaRPr kumimoji="1" lang="en-US" altLang="ja-JP" dirty="0"/>
          </a:p>
          <a:p>
            <a:r>
              <a:rPr kumimoji="1" lang="ja-JP" altLang="en-US" dirty="0"/>
              <a:t>靭帯の伸展または裂傷</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255</a:t>
            </a:fld>
            <a:endParaRPr kumimoji="1" lang="ja-JP" altLang="en-US"/>
          </a:p>
        </p:txBody>
      </p:sp>
    </p:spTree>
    <p:extLst>
      <p:ext uri="{BB962C8B-B14F-4D97-AF65-F5344CB8AC3E}">
        <p14:creationId xmlns:p14="http://schemas.microsoft.com/office/powerpoint/2010/main" val="188422628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kern="1200" dirty="0">
                <a:solidFill>
                  <a:schemeClr val="tx1"/>
                </a:solidFill>
                <a:effectLst/>
                <a:latin typeface="+mn-lt"/>
                <a:ea typeface="+mn-ea"/>
                <a:cs typeface="+mn-cs"/>
              </a:rPr>
              <a:t>じん帯</a:t>
            </a:r>
            <a:endParaRPr kumimoji="1" lang="en-US" altLang="ja-JP" sz="1200" kern="1200" dirty="0">
              <a:solidFill>
                <a:schemeClr val="tx1"/>
              </a:solidFill>
              <a:effectLst/>
              <a:latin typeface="+mn-lt"/>
              <a:ea typeface="+mn-ea"/>
              <a:cs typeface="+mn-cs"/>
            </a:endParaRPr>
          </a:p>
          <a:p>
            <a:pPr rtl="0"/>
            <a:endParaRPr kumimoji="1" lang="en-US" altLang="ja-JP" sz="1200" kern="1200" dirty="0">
              <a:solidFill>
                <a:schemeClr val="tx1"/>
              </a:solidFill>
              <a:effectLst/>
              <a:latin typeface="+mn-lt"/>
              <a:ea typeface="+mn-ea"/>
              <a:cs typeface="+mn-cs"/>
            </a:endParaRPr>
          </a:p>
          <a:p>
            <a:pPr rtl="0"/>
            <a:r>
              <a:rPr kumimoji="1" lang="ja-JP" altLang="en-US" sz="1200" kern="1200" dirty="0">
                <a:solidFill>
                  <a:schemeClr val="tx1"/>
                </a:solidFill>
                <a:effectLst/>
                <a:latin typeface="+mn-lt"/>
                <a:ea typeface="+mn-ea"/>
                <a:cs typeface="+mn-cs"/>
              </a:rPr>
              <a:t>ある骨の端を別の骨と結合する結合組織の繊維状の帯 </a:t>
            </a: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256</a:t>
            </a:fld>
            <a:endParaRPr kumimoji="1" lang="ja-JP" altLang="en-US"/>
          </a:p>
        </p:txBody>
      </p:sp>
    </p:spTree>
    <p:extLst>
      <p:ext uri="{BB962C8B-B14F-4D97-AF65-F5344CB8AC3E}">
        <p14:creationId xmlns:p14="http://schemas.microsoft.com/office/powerpoint/2010/main" val="267503677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健が伸びてしまった炎症</a:t>
            </a:r>
            <a:endParaRPr kumimoji="1" lang="en-US" altLang="ja-JP" sz="1200" b="0" i="0" kern="1200" dirty="0">
              <a:solidFill>
                <a:schemeClr val="tx1"/>
              </a:solidFill>
              <a:effectLst/>
              <a:latin typeface="+mn-lt"/>
              <a:ea typeface="+mn-ea"/>
              <a:cs typeface="+mn-cs"/>
            </a:endParaRPr>
          </a:p>
          <a:p>
            <a:endParaRPr kumimoji="1" lang="en-US" altLang="ja-JP" dirty="0"/>
          </a:p>
          <a:p>
            <a:r>
              <a:rPr kumimoji="1" lang="ja-JP" altLang="en-US" dirty="0"/>
              <a:t>筋肉や腱のねじれ、引っ張り、裂け</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257</a:t>
            </a:fld>
            <a:endParaRPr kumimoji="1" lang="ja-JP" altLang="en-US"/>
          </a:p>
        </p:txBody>
      </p:sp>
    </p:spTree>
    <p:extLst>
      <p:ext uri="{BB962C8B-B14F-4D97-AF65-F5344CB8AC3E}">
        <p14:creationId xmlns:p14="http://schemas.microsoft.com/office/powerpoint/2010/main" val="138605097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腱</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けん</a:t>
            </a:r>
            <a:r>
              <a:rPr kumimoji="1" lang="en-US" altLang="ja-JP" sz="1200" b="1" i="0" kern="1200" dirty="0">
                <a:solidFill>
                  <a:schemeClr val="tx1"/>
                </a:solidFill>
                <a:effectLst/>
                <a:latin typeface="+mn-lt"/>
                <a:ea typeface="+mn-ea"/>
                <a:cs typeface="+mn-cs"/>
              </a:rPr>
              <a:t>)</a:t>
            </a:r>
          </a:p>
          <a:p>
            <a:endParaRPr kumimoji="1" lang="en-US" altLang="ja-JP" sz="1200" b="1" i="0" kern="1200" dirty="0">
              <a:solidFill>
                <a:schemeClr val="tx1"/>
              </a:solidFill>
              <a:effectLst/>
              <a:latin typeface="+mn-lt"/>
              <a:ea typeface="+mn-ea"/>
              <a:cs typeface="+mn-cs"/>
            </a:endParaRPr>
          </a:p>
          <a:p>
            <a:r>
              <a:rPr kumimoji="1" lang="ja-JP" altLang="en-US" dirty="0"/>
              <a:t>筋肉を骨に付着させる組織の線維性索</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258</a:t>
            </a:fld>
            <a:endParaRPr kumimoji="1" lang="ja-JP" altLang="en-US"/>
          </a:p>
        </p:txBody>
      </p:sp>
    </p:spTree>
    <p:extLst>
      <p:ext uri="{BB962C8B-B14F-4D97-AF65-F5344CB8AC3E}">
        <p14:creationId xmlns:p14="http://schemas.microsoft.com/office/powerpoint/2010/main" val="302302385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effectLst/>
              </a:rPr>
              <a:t>慢性痛：</a:t>
            </a:r>
            <a:r>
              <a:rPr lang="ja-JP" altLang="ja-JP" dirty="0">
                <a:effectLst/>
              </a:rPr>
              <a:t>慢性</a:t>
            </a:r>
            <a:r>
              <a:rPr lang="ja-JP" altLang="en-US" dirty="0">
                <a:effectLst/>
              </a:rPr>
              <a:t>的な痛み</a:t>
            </a:r>
            <a:endParaRPr lang="en-US" altLang="ja-JP" dirty="0">
              <a:effectLst/>
            </a:endParaRPr>
          </a:p>
          <a:p>
            <a:endParaRPr kumimoji="1" lang="en-US" altLang="ja-JP" dirty="0"/>
          </a:p>
          <a:p>
            <a:r>
              <a:rPr kumimoji="1" lang="ja-JP" altLang="en-US" dirty="0"/>
              <a:t>筋肉と腱の乱用（長時間の反復運動）の結果</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259</a:t>
            </a:fld>
            <a:endParaRPr kumimoji="1" lang="ja-JP" altLang="en-US"/>
          </a:p>
        </p:txBody>
      </p:sp>
    </p:spTree>
    <p:extLst>
      <p:ext uri="{BB962C8B-B14F-4D97-AF65-F5344CB8AC3E}">
        <p14:creationId xmlns:p14="http://schemas.microsoft.com/office/powerpoint/2010/main" val="336535245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急性な痛み</a:t>
            </a:r>
            <a:endParaRPr kumimoji="1" lang="en-US" altLang="ja-JP" dirty="0"/>
          </a:p>
          <a:p>
            <a:endParaRPr kumimoji="1" lang="en-US" altLang="ja-JP" dirty="0"/>
          </a:p>
          <a:p>
            <a:r>
              <a:rPr kumimoji="1" lang="ja-JP" altLang="en-US" dirty="0"/>
              <a:t>体への直接の打撃、過度の伸展、または過度の筋肉収縮によって引き起こされます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260</a:t>
            </a:fld>
            <a:endParaRPr kumimoji="1" lang="ja-JP" altLang="en-US"/>
          </a:p>
        </p:txBody>
      </p:sp>
    </p:spTree>
    <p:extLst>
      <p:ext uri="{BB962C8B-B14F-4D97-AF65-F5344CB8AC3E}">
        <p14:creationId xmlns:p14="http://schemas.microsoft.com/office/powerpoint/2010/main" val="3552869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コアコンディショニング</a:t>
            </a:r>
            <a:endParaRPr lang="en-US" altLang="ja-JP" dirty="0">
              <a:effectLst/>
            </a:endParaRPr>
          </a:p>
          <a:p>
            <a:endParaRPr kumimoji="1" lang="en-US" altLang="ja-JP" dirty="0"/>
          </a:p>
          <a:p>
            <a:r>
              <a:rPr lang="ja-JP" altLang="ja-JP" dirty="0">
                <a:effectLst/>
              </a:rPr>
              <a:t>全身を1つのエンティティとして動かし、体幹と背骨から安定性を生み出します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25</a:t>
            </a:fld>
            <a:endParaRPr kumimoji="1" lang="ja-JP" altLang="en-US"/>
          </a:p>
        </p:txBody>
      </p:sp>
    </p:spTree>
    <p:extLst>
      <p:ext uri="{BB962C8B-B14F-4D97-AF65-F5344CB8AC3E}">
        <p14:creationId xmlns:p14="http://schemas.microsoft.com/office/powerpoint/2010/main" val="268913559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中程度の捻挫</a:t>
            </a:r>
            <a:endParaRPr kumimoji="1" lang="en-US" altLang="ja-JP" dirty="0"/>
          </a:p>
          <a:p>
            <a:endParaRPr kumimoji="1" lang="en-US" altLang="ja-JP" dirty="0"/>
          </a:p>
          <a:p>
            <a:r>
              <a:rPr kumimoji="1" lang="ja-JP" altLang="en-US" dirty="0"/>
              <a:t>靭帯を部分的に引き裂き、関節の不安定性と腫れを引き起こします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261</a:t>
            </a:fld>
            <a:endParaRPr kumimoji="1" lang="ja-JP" altLang="en-US"/>
          </a:p>
        </p:txBody>
      </p:sp>
    </p:spTree>
    <p:extLst>
      <p:ext uri="{BB962C8B-B14F-4D97-AF65-F5344CB8AC3E}">
        <p14:creationId xmlns:p14="http://schemas.microsoft.com/office/powerpoint/2010/main" val="53918656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軽い捻挫</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dirty="0"/>
              <a:t>関節が緩むことのない伸ばされた靭帯</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262</a:t>
            </a:fld>
            <a:endParaRPr kumimoji="1" lang="ja-JP" altLang="en-US"/>
          </a:p>
        </p:txBody>
      </p:sp>
    </p:spTree>
    <p:extLst>
      <p:ext uri="{BB962C8B-B14F-4D97-AF65-F5344CB8AC3E}">
        <p14:creationId xmlns:p14="http://schemas.microsoft.com/office/powerpoint/2010/main" val="409488114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怪我防止の</a:t>
            </a:r>
            <a:r>
              <a:rPr kumimoji="1" lang="en-US" altLang="ja-JP" dirty="0"/>
              <a:t>5</a:t>
            </a:r>
            <a:r>
              <a:rPr kumimoji="1" lang="ja-JP" altLang="en-US" dirty="0"/>
              <a:t>つの重要な側面は、（</a:t>
            </a:r>
            <a:r>
              <a:rPr kumimoji="1" lang="en-US" altLang="ja-JP" dirty="0"/>
              <a:t>1</a:t>
            </a:r>
            <a:r>
              <a:rPr kumimoji="1" lang="ja-JP" altLang="en-US" dirty="0"/>
              <a:t>）最初に健康診断を受ける、（</a:t>
            </a:r>
            <a:r>
              <a:rPr kumimoji="1" lang="en-US" altLang="ja-JP" dirty="0"/>
              <a:t>2</a:t>
            </a:r>
            <a:r>
              <a:rPr kumimoji="1" lang="ja-JP" altLang="en-US" dirty="0"/>
              <a:t>）さまざまな運動を選択する、（</a:t>
            </a:r>
            <a:r>
              <a:rPr kumimoji="1" lang="en-US" altLang="ja-JP" dirty="0"/>
              <a:t>3</a:t>
            </a:r>
            <a:r>
              <a:rPr kumimoji="1" lang="ja-JP" altLang="en-US" dirty="0"/>
              <a:t>）年間を通して運動する、（</a:t>
            </a:r>
            <a:r>
              <a:rPr kumimoji="1" lang="en-US" altLang="ja-JP" dirty="0"/>
              <a:t>4</a:t>
            </a:r>
            <a:r>
              <a:rPr kumimoji="1" lang="ja-JP" altLang="en-US" dirty="0"/>
              <a:t>）スポーツのためにトレーニングする、（</a:t>
            </a:r>
            <a:r>
              <a:rPr kumimoji="1" lang="en-US" altLang="ja-JP" dirty="0"/>
              <a:t>5</a:t>
            </a:r>
            <a:r>
              <a:rPr kumimoji="1" lang="ja-JP" altLang="en-US" dirty="0"/>
              <a:t>）精神的な集中力を養うことです。 リラクゼーションスキル。</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264</a:t>
            </a:fld>
            <a:endParaRPr kumimoji="1" lang="ja-JP" altLang="en-US"/>
          </a:p>
        </p:txBody>
      </p:sp>
    </p:spTree>
    <p:extLst>
      <p:ext uri="{BB962C8B-B14F-4D97-AF65-F5344CB8AC3E}">
        <p14:creationId xmlns:p14="http://schemas.microsoft.com/office/powerpoint/2010/main" val="237949111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運動による怪我を避けるために、徐々に進み、ウォームアップし、安全装備を使用し、適切な活動のための適切な動きを学び、筋肉に耳を傾け、体温を監視する必要があります。ランナーは走るために良い靴と適切な表面を必要とします。 彼らはウォーキングとランニングを交互に行う必要があります。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265</a:t>
            </a:fld>
            <a:endParaRPr kumimoji="1" lang="ja-JP" altLang="en-US"/>
          </a:p>
        </p:txBody>
      </p:sp>
    </p:spTree>
    <p:extLst>
      <p:ext uri="{BB962C8B-B14F-4D97-AF65-F5344CB8AC3E}">
        <p14:creationId xmlns:p14="http://schemas.microsoft.com/office/powerpoint/2010/main" val="178920245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自転車に乗る人は、保護具を着用し、背中を支え、適切に装着された自転車を使用する必要があります。スイマーはウォームアップして、水中にあるものを確認する必要があります。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266</a:t>
            </a:fld>
            <a:endParaRPr kumimoji="1" lang="ja-JP" altLang="en-US"/>
          </a:p>
        </p:txBody>
      </p:sp>
    </p:spTree>
    <p:extLst>
      <p:ext uri="{BB962C8B-B14F-4D97-AF65-F5344CB8AC3E}">
        <p14:creationId xmlns:p14="http://schemas.microsoft.com/office/powerpoint/2010/main" val="204525421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endParaRPr kumimoji="1" lang="en-US" altLang="ja-JP" sz="1200" kern="1200" dirty="0">
              <a:solidFill>
                <a:schemeClr val="tx1"/>
              </a:solidFill>
              <a:effectLst/>
              <a:latin typeface="+mn-lt"/>
              <a:ea typeface="+mn-ea"/>
              <a:cs typeface="+mn-cs"/>
            </a:endParaRPr>
          </a:p>
          <a:p>
            <a:pPr rtl="0"/>
            <a:endParaRPr kumimoji="1" lang="en-US" altLang="ja-JP" sz="1200" kern="1200" dirty="0">
              <a:solidFill>
                <a:schemeClr val="tx1"/>
              </a:solidFill>
              <a:effectLst/>
              <a:latin typeface="+mn-lt"/>
              <a:ea typeface="+mn-ea"/>
              <a:cs typeface="+mn-cs"/>
            </a:endParaRPr>
          </a:p>
          <a:p>
            <a:pPr rtl="0"/>
            <a:r>
              <a:rPr kumimoji="1" lang="ja-JP" altLang="en-US" sz="1200" kern="1200" dirty="0">
                <a:solidFill>
                  <a:schemeClr val="tx1"/>
                </a:solidFill>
                <a:effectLst/>
                <a:latin typeface="+mn-lt"/>
                <a:ea typeface="+mn-ea"/>
                <a:cs typeface="+mn-cs"/>
              </a:rPr>
              <a:t>運動中に発生する怪我の治療には、品揃えの豊富な救急箱が不可欠です。 緊急キットも手元に用意しておく必要があります。 捻挫や捻挫の治療方法を認識し、知ることができます。 体の他の部分を運動させることにより、怪我の後の心肺フィットネスを維持します。 </a:t>
            </a: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267</a:t>
            </a:fld>
            <a:endParaRPr kumimoji="1" lang="ja-JP" altLang="en-US"/>
          </a:p>
        </p:txBody>
      </p:sp>
    </p:spTree>
    <p:extLst>
      <p:ext uri="{BB962C8B-B14F-4D97-AF65-F5344CB8AC3E}">
        <p14:creationId xmlns:p14="http://schemas.microsoft.com/office/powerpoint/2010/main" val="237924740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  Interval training </a:t>
            </a:r>
          </a:p>
          <a:p>
            <a:r>
              <a:rPr kumimoji="1" lang="en-US" altLang="ja-JP" dirty="0"/>
              <a:t>Explanation: _Interval training_, which involves short periods of activity (stair climbing,</a:t>
            </a:r>
          </a:p>
          <a:p>
            <a:r>
              <a:rPr kumimoji="1" lang="en-US" altLang="ja-JP" dirty="0"/>
              <a:t>weightlifting, calisthenics, sprinting, and other exercise activities), can build speed,</a:t>
            </a:r>
          </a:p>
          <a:p>
            <a:r>
              <a:rPr kumimoji="1" lang="en-US" altLang="ja-JP" dirty="0"/>
              <a:t>strength, and power. </a:t>
            </a:r>
          </a:p>
          <a:p>
            <a:r>
              <a:rPr kumimoji="1" lang="en-US" altLang="ja-JP" dirty="0"/>
              <a:t>Reference: Section 5.1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270</a:t>
            </a:fld>
            <a:endParaRPr kumimoji="1" lang="ja-JP" altLang="en-US"/>
          </a:p>
        </p:txBody>
      </p:sp>
    </p:spTree>
    <p:extLst>
      <p:ext uri="{BB962C8B-B14F-4D97-AF65-F5344CB8AC3E}">
        <p14:creationId xmlns:p14="http://schemas.microsoft.com/office/powerpoint/2010/main" val="135829777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  Deep knee bends </a:t>
            </a:r>
          </a:p>
          <a:p>
            <a:r>
              <a:rPr kumimoji="1" lang="en-US" altLang="ja-JP" dirty="0"/>
              <a:t>Explanation: Deep knee bends can causes undue strain to knees. </a:t>
            </a:r>
          </a:p>
          <a:p>
            <a:r>
              <a:rPr kumimoji="1" lang="en-US" altLang="ja-JP" dirty="0"/>
              <a:t>Reference: Section 5.2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271</a:t>
            </a:fld>
            <a:endParaRPr kumimoji="1" lang="ja-JP" altLang="en-US"/>
          </a:p>
        </p:txBody>
      </p:sp>
    </p:spTree>
    <p:extLst>
      <p:ext uri="{BB962C8B-B14F-4D97-AF65-F5344CB8AC3E}">
        <p14:creationId xmlns:p14="http://schemas.microsoft.com/office/powerpoint/2010/main" val="298453261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  Ballistic stretches </a:t>
            </a:r>
          </a:p>
          <a:p>
            <a:r>
              <a:rPr kumimoji="1" lang="en-US" altLang="ja-JP" dirty="0"/>
              <a:t>Explanation: _Ballistic stretches_ can cause damages muscles and tendons. </a:t>
            </a:r>
          </a:p>
          <a:p>
            <a:r>
              <a:rPr kumimoji="1" lang="en-US" altLang="ja-JP" dirty="0"/>
              <a:t>Reference: Section 5.2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272</a:t>
            </a:fld>
            <a:endParaRPr kumimoji="1" lang="ja-JP" altLang="en-US"/>
          </a:p>
        </p:txBody>
      </p:sp>
    </p:spTree>
    <p:extLst>
      <p:ext uri="{BB962C8B-B14F-4D97-AF65-F5344CB8AC3E}">
        <p14:creationId xmlns:p14="http://schemas.microsoft.com/office/powerpoint/2010/main" val="349253445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  Hypothermia </a:t>
            </a:r>
          </a:p>
          <a:p>
            <a:r>
              <a:rPr kumimoji="1" lang="en-US" altLang="ja-JP" dirty="0"/>
              <a:t>Explanation: _Hypothermia_ occurs when a low internal body temperature interferes</a:t>
            </a:r>
          </a:p>
          <a:p>
            <a:r>
              <a:rPr kumimoji="1" lang="en-US" altLang="ja-JP" dirty="0"/>
              <a:t>with the body’s ability to regulate vital processes, such as metabolism and the</a:t>
            </a:r>
          </a:p>
          <a:p>
            <a:r>
              <a:rPr kumimoji="1" lang="en-US" altLang="ja-JP" dirty="0"/>
              <a:t>heartbeat. One risk for hypothermia is getting wet, which vastly increases heat loss in</a:t>
            </a:r>
          </a:p>
          <a:p>
            <a:r>
              <a:rPr kumimoji="1" lang="en-US" altLang="ja-JP" dirty="0"/>
              <a:t>the cold. </a:t>
            </a:r>
          </a:p>
          <a:p>
            <a:r>
              <a:rPr kumimoji="1" lang="en-US" altLang="ja-JP" dirty="0"/>
              <a:t>Reference: Section 5.2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273</a:t>
            </a:fld>
            <a:endParaRPr kumimoji="1" lang="ja-JP" altLang="en-US"/>
          </a:p>
        </p:txBody>
      </p:sp>
    </p:spTree>
    <p:extLst>
      <p:ext uri="{BB962C8B-B14F-4D97-AF65-F5344CB8AC3E}">
        <p14:creationId xmlns:p14="http://schemas.microsoft.com/office/powerpoint/2010/main" val="1257214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腕っ節</a:t>
            </a:r>
            <a:r>
              <a:rPr kumimoji="1" lang="en-US" altLang="ja-JP" sz="1200" b="1" i="0" kern="1200" dirty="0">
                <a:solidFill>
                  <a:schemeClr val="tx1"/>
                </a:solidFill>
                <a:effectLst/>
                <a:latin typeface="+mn-lt"/>
                <a:ea typeface="+mn-ea"/>
                <a:cs typeface="+mn-cs"/>
              </a:rPr>
              <a:t>; </a:t>
            </a:r>
            <a:r>
              <a:rPr kumimoji="1" lang="ja-JP" altLang="en-US" sz="1200" b="1" i="0" kern="1200" dirty="0">
                <a:solidFill>
                  <a:schemeClr val="tx1"/>
                </a:solidFill>
                <a:effectLst/>
                <a:latin typeface="+mn-lt"/>
                <a:ea typeface="+mn-ea"/>
                <a:cs typeface="+mn-cs"/>
              </a:rPr>
              <a:t>筋力</a:t>
            </a:r>
            <a:endParaRPr kumimoji="1" lang="en-US" altLang="ja-JP" sz="1200" b="1" i="0" kern="1200" dirty="0">
              <a:solidFill>
                <a:schemeClr val="tx1"/>
              </a:solidFill>
              <a:effectLst/>
              <a:latin typeface="+mn-lt"/>
              <a:ea typeface="+mn-ea"/>
              <a:cs typeface="+mn-cs"/>
            </a:endParaRPr>
          </a:p>
          <a:p>
            <a:r>
              <a:rPr lang="ja-JP" altLang="ja-JP" dirty="0">
                <a:effectLst/>
              </a:rPr>
              <a:t>食料品の袋を持ち上げたり、家具を動かしたり、教科書を運んだり、フリーウェイトを持ち上げたりするのに強い力を持っている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26</a:t>
            </a:fld>
            <a:endParaRPr kumimoji="1" lang="ja-JP" altLang="en-US"/>
          </a:p>
        </p:txBody>
      </p:sp>
    </p:spTree>
    <p:extLst>
      <p:ext uri="{BB962C8B-B14F-4D97-AF65-F5344CB8AC3E}">
        <p14:creationId xmlns:p14="http://schemas.microsoft.com/office/powerpoint/2010/main" val="204250911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  Support your back </a:t>
            </a:r>
          </a:p>
          <a:p>
            <a:r>
              <a:rPr kumimoji="1" lang="en-US" altLang="ja-JP" dirty="0"/>
              <a:t>Explanation: _Support your back_. The leaned-over stance used when riding road and</a:t>
            </a:r>
          </a:p>
          <a:p>
            <a:r>
              <a:rPr kumimoji="1" lang="en-US" altLang="ja-JP" dirty="0"/>
              <a:t>mountain bikes can strain the lower back. To shore up your torso, strengthen your</a:t>
            </a:r>
          </a:p>
          <a:p>
            <a:r>
              <a:rPr kumimoji="1" lang="en-US" altLang="ja-JP" dirty="0"/>
              <a:t>abdominal muscles (which provide most of the spine’s support) with abdominal</a:t>
            </a:r>
          </a:p>
          <a:p>
            <a:r>
              <a:rPr kumimoji="1" lang="en-US" altLang="ja-JP" dirty="0"/>
              <a:t>exercises, such as crunches, two or three times a week. </a:t>
            </a:r>
          </a:p>
          <a:p>
            <a:endParaRPr kumimoji="1" lang="en-US" altLang="ja-JP" dirty="0"/>
          </a:p>
          <a:p>
            <a:r>
              <a:rPr kumimoji="1" lang="en-US" altLang="ja-JP" dirty="0"/>
              <a:t>Reference: Section 5.2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274</a:t>
            </a:fld>
            <a:endParaRPr kumimoji="1" lang="ja-JP" altLang="en-US"/>
          </a:p>
        </p:txBody>
      </p:sp>
    </p:spTree>
    <p:extLst>
      <p:ext uri="{BB962C8B-B14F-4D97-AF65-F5344CB8AC3E}">
        <p14:creationId xmlns:p14="http://schemas.microsoft.com/office/powerpoint/2010/main" val="386707290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  Rest </a:t>
            </a:r>
          </a:p>
          <a:p>
            <a:r>
              <a:rPr kumimoji="1" lang="en-US" altLang="ja-JP" dirty="0"/>
              <a:t>Explanation: R = Rest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275</a:t>
            </a:fld>
            <a:endParaRPr kumimoji="1" lang="ja-JP" altLang="en-US"/>
          </a:p>
        </p:txBody>
      </p:sp>
    </p:spTree>
    <p:extLst>
      <p:ext uri="{BB962C8B-B14F-4D97-AF65-F5344CB8AC3E}">
        <p14:creationId xmlns:p14="http://schemas.microsoft.com/office/powerpoint/2010/main" val="103348080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  Compression </a:t>
            </a:r>
          </a:p>
          <a:p>
            <a:r>
              <a:rPr kumimoji="1" lang="en-US" altLang="ja-JP" dirty="0"/>
              <a:t>Explanation: C = Compression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276</a:t>
            </a:fld>
            <a:endParaRPr kumimoji="1" lang="ja-JP" altLang="en-US"/>
          </a:p>
        </p:txBody>
      </p:sp>
    </p:spTree>
    <p:extLst>
      <p:ext uri="{BB962C8B-B14F-4D97-AF65-F5344CB8AC3E}">
        <p14:creationId xmlns:p14="http://schemas.microsoft.com/office/powerpoint/2010/main" val="292240565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  RICE </a:t>
            </a:r>
          </a:p>
          <a:p>
            <a:r>
              <a:rPr kumimoji="1" lang="en-US" altLang="ja-JP" dirty="0"/>
              <a:t>Explanation: RICE is the most commonly used treatment for minor injuries.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277</a:t>
            </a:fld>
            <a:endParaRPr kumimoji="1" lang="ja-JP" altLang="en-US"/>
          </a:p>
        </p:txBody>
      </p:sp>
    </p:spTree>
    <p:extLst>
      <p:ext uri="{BB962C8B-B14F-4D97-AF65-F5344CB8AC3E}">
        <p14:creationId xmlns:p14="http://schemas.microsoft.com/office/powerpoint/2010/main" val="332473691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  Sprain </a:t>
            </a:r>
          </a:p>
          <a:p>
            <a:r>
              <a:rPr kumimoji="1" lang="en-US" altLang="ja-JP" dirty="0"/>
              <a:t>Explanation: A _sprain_ is a stretch and/or tear of a ligament.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278</a:t>
            </a:fld>
            <a:endParaRPr kumimoji="1" lang="ja-JP" altLang="en-US"/>
          </a:p>
        </p:txBody>
      </p:sp>
    </p:spTree>
    <p:extLst>
      <p:ext uri="{BB962C8B-B14F-4D97-AF65-F5344CB8AC3E}">
        <p14:creationId xmlns:p14="http://schemas.microsoft.com/office/powerpoint/2010/main" val="416098940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  Tendons </a:t>
            </a:r>
          </a:p>
          <a:p>
            <a:r>
              <a:rPr kumimoji="1" lang="en-US" altLang="ja-JP" dirty="0"/>
              <a:t>Explanation: _Tendons_ are fibrous cords of tissue that attach muscles to bone?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279</a:t>
            </a:fld>
            <a:endParaRPr kumimoji="1" lang="ja-JP" altLang="en-US"/>
          </a:p>
        </p:txBody>
      </p:sp>
    </p:spTree>
    <p:extLst>
      <p:ext uri="{BB962C8B-B14F-4D97-AF65-F5344CB8AC3E}">
        <p14:creationId xmlns:p14="http://schemas.microsoft.com/office/powerpoint/2010/main" val="215538161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11.  Acute strains </a:t>
            </a:r>
          </a:p>
          <a:p>
            <a:r>
              <a:rPr kumimoji="1" lang="en-US" altLang="ja-JP" dirty="0"/>
              <a:t>Explanation: _Acute strains_ are caused by a direct blow to the body, overstretching, or</a:t>
            </a:r>
          </a:p>
          <a:p>
            <a:r>
              <a:rPr kumimoji="1" lang="en-US" altLang="ja-JP" dirty="0"/>
              <a:t>excessive muscle contraction.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280</a:t>
            </a:fld>
            <a:endParaRPr kumimoji="1" lang="ja-JP" altLang="en-US"/>
          </a:p>
        </p:txBody>
      </p:sp>
    </p:spTree>
    <p:extLst>
      <p:ext uri="{BB962C8B-B14F-4D97-AF65-F5344CB8AC3E}">
        <p14:creationId xmlns:p14="http://schemas.microsoft.com/office/powerpoint/2010/main" val="25857517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  Mild sprain </a:t>
            </a:r>
          </a:p>
          <a:p>
            <a:r>
              <a:rPr kumimoji="1" lang="en-US" altLang="ja-JP" dirty="0"/>
              <a:t>Explanation: A ligament is stretched in a _mild sprain_, but there’s no joint loosening.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281</a:t>
            </a:fld>
            <a:endParaRPr kumimoji="1" lang="ja-JP" altLang="en-US"/>
          </a:p>
        </p:txBody>
      </p:sp>
    </p:spTree>
    <p:extLst>
      <p:ext uri="{BB962C8B-B14F-4D97-AF65-F5344CB8AC3E}">
        <p14:creationId xmlns:p14="http://schemas.microsoft.com/office/powerpoint/2010/main" val="89032184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  Severe strains </a:t>
            </a:r>
          </a:p>
          <a:p>
            <a:r>
              <a:rPr kumimoji="1" lang="en-US" altLang="ja-JP" dirty="0"/>
              <a:t>Explanation: A _severe sprain_ or _strain_ might require surgery or immobilization,</a:t>
            </a:r>
          </a:p>
          <a:p>
            <a:r>
              <a:rPr kumimoji="1" lang="en-US" altLang="ja-JP" dirty="0"/>
              <a:t>followed by months of therapy.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282</a:t>
            </a:fld>
            <a:endParaRPr kumimoji="1" lang="ja-JP" altLang="en-US"/>
          </a:p>
        </p:txBody>
      </p:sp>
    </p:spTree>
    <p:extLst>
      <p:ext uri="{BB962C8B-B14F-4D97-AF65-F5344CB8AC3E}">
        <p14:creationId xmlns:p14="http://schemas.microsoft.com/office/powerpoint/2010/main" val="87173774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  Torn meniscus </a:t>
            </a:r>
          </a:p>
          <a:p>
            <a:r>
              <a:rPr kumimoji="1" lang="en-US" altLang="ja-JP" dirty="0"/>
              <a:t>Explanation: A _torn meniscus_ causes pain, swelling, and buckling of knee. </a:t>
            </a:r>
          </a:p>
          <a:p>
            <a:r>
              <a:rPr kumimoji="1" lang="en-US" altLang="ja-JP" dirty="0"/>
              <a:t>Reference: Section 5.3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283</a:t>
            </a:fld>
            <a:endParaRPr kumimoji="1" lang="ja-JP" altLang="en-US"/>
          </a:p>
        </p:txBody>
      </p:sp>
    </p:spTree>
    <p:extLst>
      <p:ext uri="{BB962C8B-B14F-4D97-AF65-F5344CB8AC3E}">
        <p14:creationId xmlns:p14="http://schemas.microsoft.com/office/powerpoint/2010/main" val="1155011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筋持久力</a:t>
            </a:r>
            <a:endParaRPr kumimoji="1" lang="en-US" altLang="ja-JP" sz="1200" b="1" i="0" kern="1200" dirty="0">
              <a:solidFill>
                <a:schemeClr val="tx1"/>
              </a:solidFill>
              <a:effectLst/>
              <a:latin typeface="+mn-lt"/>
              <a:ea typeface="+mn-ea"/>
              <a:cs typeface="+mn-cs"/>
            </a:endParaRPr>
          </a:p>
          <a:p>
            <a:br>
              <a:rPr lang="ja-JP" altLang="en-US" dirty="0"/>
            </a:br>
            <a:r>
              <a:rPr kumimoji="1" lang="ja-JP" altLang="en-US" sz="1200" b="0" i="0" kern="1200" dirty="0">
                <a:solidFill>
                  <a:schemeClr val="tx1"/>
                </a:solidFill>
                <a:effectLst/>
                <a:latin typeface="+mn-lt"/>
                <a:ea typeface="+mn-ea"/>
                <a:cs typeface="+mn-cs"/>
              </a:rPr>
              <a:t>長期間タスクを実行する機能</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27</a:t>
            </a:fld>
            <a:endParaRPr kumimoji="1" lang="ja-JP" altLang="en-US"/>
          </a:p>
        </p:txBody>
      </p:sp>
    </p:spTree>
    <p:extLst>
      <p:ext uri="{BB962C8B-B14F-4D97-AF65-F5344CB8AC3E}">
        <p14:creationId xmlns:p14="http://schemas.microsoft.com/office/powerpoint/2010/main" val="361188096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ストレスは日常生活の一部です。 誰もが時々それを持っており、誰もがそれに対処しなければなりません。 多くの人が外部の出来事のためにストレスを感じるようになります。 ただし、考えてみると、イベント自体はストレスになりません。 むしろ、ストレスを感じるのは、私たちがそれらを解釈して反応する方法です。 ストレスを感じると解釈するイベントの種類と、そのようなストレスに対応する方法は、人によって大きく異なります。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288</a:t>
            </a:fld>
            <a:endParaRPr kumimoji="1" lang="ja-JP" altLang="en-US"/>
          </a:p>
        </p:txBody>
      </p:sp>
    </p:spTree>
    <p:extLst>
      <p:ext uri="{BB962C8B-B14F-4D97-AF65-F5344CB8AC3E}">
        <p14:creationId xmlns:p14="http://schemas.microsoft.com/office/powerpoint/2010/main" val="341381795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kern="1200" dirty="0">
                <a:solidFill>
                  <a:schemeClr val="tx1"/>
                </a:solidFill>
                <a:effectLst/>
                <a:latin typeface="+mn-lt"/>
                <a:ea typeface="+mn-ea"/>
                <a:cs typeface="+mn-cs"/>
              </a:rPr>
              <a:t>このレッスンでは、ストレスの現象、ストレスが人々に肉体的および精神的にどのように影響するか、そして人々がストレスを有利に処理するために使用できるさまざまなテクニックを調査します。 </a:t>
            </a: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289</a:t>
            </a:fld>
            <a:endParaRPr kumimoji="1" lang="ja-JP" altLang="en-US"/>
          </a:p>
        </p:txBody>
      </p:sp>
    </p:spTree>
    <p:extLst>
      <p:ext uri="{BB962C8B-B14F-4D97-AF65-F5344CB8AC3E}">
        <p14:creationId xmlns:p14="http://schemas.microsoft.com/office/powerpoint/2010/main" val="208957047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ユーストレス</a:t>
            </a:r>
            <a:endParaRPr kumimoji="1" lang="en-US" altLang="ja-JP" sz="1200" b="1"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291</a:t>
            </a:fld>
            <a:endParaRPr kumimoji="1" lang="ja-JP" altLang="en-US"/>
          </a:p>
        </p:txBody>
      </p:sp>
    </p:spTree>
    <p:extLst>
      <p:ext uri="{BB962C8B-B14F-4D97-AF65-F5344CB8AC3E}">
        <p14:creationId xmlns:p14="http://schemas.microsoft.com/office/powerpoint/2010/main" val="126614112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br>
              <a:rPr lang="ja-JP" altLang="en-US" b="1" dirty="0">
                <a:effectLst/>
              </a:rPr>
            </a:br>
            <a:r>
              <a:rPr lang="en-US" altLang="ja-JP" b="1" dirty="0">
                <a:effectLst/>
              </a:rPr>
              <a:t>(</a:t>
            </a:r>
            <a:r>
              <a:rPr lang="ja-JP" altLang="en-US" b="1" dirty="0">
                <a:effectLst/>
              </a:rPr>
              <a:t>身心の</a:t>
            </a:r>
            <a:r>
              <a:rPr lang="en-US" altLang="ja-JP" b="1" dirty="0">
                <a:effectLst/>
              </a:rPr>
              <a:t>)</a:t>
            </a:r>
            <a:r>
              <a:rPr lang="ja-JP" altLang="en-US" b="1" dirty="0">
                <a:effectLst/>
              </a:rPr>
              <a:t>苦悩、苦痛、悲痛、悲嘆、悩みの種</a:t>
            </a:r>
            <a:endParaRPr lang="en-US" altLang="ja-JP" b="1" dirty="0">
              <a:effectLst/>
            </a:endParaRPr>
          </a:p>
          <a:p>
            <a:r>
              <a:rPr kumimoji="1" lang="ja-JP" altLang="en-US" dirty="0"/>
              <a:t>私たちが肉体的および精神的にイベントに過剰反応するとき</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292</a:t>
            </a:fld>
            <a:endParaRPr kumimoji="1" lang="ja-JP" altLang="en-US"/>
          </a:p>
        </p:txBody>
      </p:sp>
    </p:spTree>
    <p:extLst>
      <p:ext uri="{BB962C8B-B14F-4D97-AF65-F5344CB8AC3E}">
        <p14:creationId xmlns:p14="http://schemas.microsoft.com/office/powerpoint/2010/main" val="158362529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警告反応期（</a:t>
            </a:r>
            <a:r>
              <a:rPr kumimoji="1" lang="en-US" altLang="ja-JP" sz="1200" b="0" i="0" kern="1200" dirty="0">
                <a:solidFill>
                  <a:schemeClr val="tx1"/>
                </a:solidFill>
                <a:effectLst/>
                <a:latin typeface="+mn-lt"/>
                <a:ea typeface="+mn-ea"/>
                <a:cs typeface="+mn-cs"/>
              </a:rPr>
              <a:t>alarm reaction</a:t>
            </a:r>
            <a:r>
              <a:rPr kumimoji="1" lang="ja-JP" altLang="en-US" sz="1200" b="0" i="0" kern="1200" dirty="0">
                <a:solidFill>
                  <a:schemeClr val="tx1"/>
                </a:solidFill>
                <a:effectLst/>
                <a:latin typeface="+mn-lt"/>
                <a:ea typeface="+mn-ea"/>
                <a:cs typeface="+mn-cs"/>
              </a:rPr>
              <a:t>）</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dirty="0"/>
              <a:t>心拍数の増加、血圧の増加、筋肉の緊張の増加、エピネフリンなどのストレスホルモンの放出など、多くの生理学的反応を伴うストレスに対する身体の反応の最初の段階</a:t>
            </a:r>
            <a:endParaRPr kumimoji="1" lang="en-US" altLang="ja-JP" dirty="0"/>
          </a:p>
          <a:p>
            <a:endParaRPr kumimoji="1" lang="en-US" altLang="ja-JP" dirty="0"/>
          </a:p>
          <a:p>
            <a:r>
              <a:rPr kumimoji="1" lang="ja-JP" altLang="en-US" sz="1200" b="0" i="0" kern="1200" dirty="0">
                <a:solidFill>
                  <a:schemeClr val="tx1"/>
                </a:solidFill>
                <a:effectLst/>
                <a:latin typeface="+mn-lt"/>
                <a:ea typeface="+mn-ea"/>
                <a:cs typeface="+mn-cs"/>
              </a:rPr>
              <a:t>ストレッサーによるショックに対する生体反応である血圧、体温、血糖の上昇等に対して、ホメオスターシスが働く段階。ネズミにストレスを与えると、副腎、リンパ腺、心臓と胃壁に反応が見られます。これはストレッサーに対する最初の反応として起こる生体防衛反応です。血圧、体温、血糖の上昇等に対して、すぐに警告を発し、ホメオスターシスを保つための指令を送る等の機能が働いている状態で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293</a:t>
            </a:fld>
            <a:endParaRPr kumimoji="1" lang="ja-JP" altLang="en-US"/>
          </a:p>
        </p:txBody>
      </p:sp>
    </p:spTree>
    <p:extLst>
      <p:ext uri="{BB962C8B-B14F-4D97-AF65-F5344CB8AC3E}">
        <p14:creationId xmlns:p14="http://schemas.microsoft.com/office/powerpoint/2010/main" val="148953986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レジスタンスステージ</a:t>
            </a:r>
            <a:endParaRPr kumimoji="1" lang="en-US" altLang="ja-JP" dirty="0"/>
          </a:p>
          <a:p>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抵抗期</a:t>
            </a:r>
            <a:endParaRPr kumimoji="1" lang="en-US" altLang="ja-JP" dirty="0"/>
          </a:p>
          <a:p>
            <a:endParaRPr kumimoji="1" lang="en-US" altLang="ja-JP" dirty="0"/>
          </a:p>
          <a:p>
            <a:r>
              <a:rPr kumimoji="1" lang="ja-JP" altLang="en-US" dirty="0"/>
              <a:t>体がストレスに対抗しようとしたときのストレスに対する体の反応の第</a:t>
            </a:r>
            <a:r>
              <a:rPr kumimoji="1" lang="en-US" altLang="ja-JP" dirty="0"/>
              <a:t>2</a:t>
            </a:r>
            <a:r>
              <a:rPr kumimoji="1" lang="ja-JP" altLang="en-US" dirty="0"/>
              <a:t>段階</a:t>
            </a:r>
            <a:endParaRPr kumimoji="1" lang="en-US" altLang="ja-JP" dirty="0"/>
          </a:p>
          <a:p>
            <a:endParaRPr kumimoji="1" lang="en-US" altLang="ja-JP" dirty="0"/>
          </a:p>
          <a:p>
            <a:r>
              <a:rPr kumimoji="1" lang="ja-JP" altLang="en-US" sz="1200" b="0" i="0" kern="1200" dirty="0">
                <a:solidFill>
                  <a:schemeClr val="tx1"/>
                </a:solidFill>
                <a:effectLst/>
                <a:latin typeface="+mn-lt"/>
                <a:ea typeface="+mn-ea"/>
                <a:cs typeface="+mn-cs"/>
              </a:rPr>
              <a:t>適応のためのエネルギーが使用される段階。ストレッサーから身体を防衛するための反応（たとえば緊張状態など）が起こります。警告反応期から抵抗期に進む時期、外見上の変化はありません。セリエの実験では、ストレスにさらされつづけたネズミは、急に同じレベルのストレスにさらされたネズミより高いレベルの緊張状態になることがわかりました。ストレッサーから身体を防衛するための反応が続く状態では、適応のためにエネルギーが使用され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294</a:t>
            </a:fld>
            <a:endParaRPr kumimoji="1" lang="ja-JP" altLang="en-US"/>
          </a:p>
        </p:txBody>
      </p:sp>
    </p:spTree>
    <p:extLst>
      <p:ext uri="{BB962C8B-B14F-4D97-AF65-F5344CB8AC3E}">
        <p14:creationId xmlns:p14="http://schemas.microsoft.com/office/powerpoint/2010/main" val="363292703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疲はい（ひはい）期</a:t>
            </a:r>
            <a:endParaRPr kumimoji="1" lang="en-US" altLang="ja-JP" sz="1200" kern="1200" dirty="0">
              <a:solidFill>
                <a:schemeClr val="tx1"/>
              </a:solidFill>
              <a:effectLst/>
              <a:latin typeface="+mn-lt"/>
              <a:ea typeface="+mn-ea"/>
              <a:cs typeface="+mn-cs"/>
            </a:endParaRPr>
          </a:p>
          <a:p>
            <a:pPr rtl="0"/>
            <a:r>
              <a:rPr kumimoji="1" lang="ja-JP" altLang="en-US" sz="1200" kern="1200" dirty="0">
                <a:solidFill>
                  <a:schemeClr val="tx1"/>
                </a:solidFill>
                <a:effectLst/>
                <a:latin typeface="+mn-lt"/>
                <a:ea typeface="+mn-ea"/>
                <a:cs typeface="+mn-cs"/>
              </a:rPr>
              <a:t>身体が病気に非常にかかりやすくなったときのストレスに対する身体の反応の第</a:t>
            </a:r>
            <a:r>
              <a:rPr kumimoji="1" lang="en-US" altLang="ja-JP" sz="1200" kern="1200" dirty="0">
                <a:solidFill>
                  <a:schemeClr val="tx1"/>
                </a:solidFill>
                <a:effectLst/>
                <a:latin typeface="+mn-lt"/>
                <a:ea typeface="+mn-ea"/>
                <a:cs typeface="+mn-cs"/>
              </a:rPr>
              <a:t>3</a:t>
            </a:r>
            <a:r>
              <a:rPr kumimoji="1" lang="ja-JP" altLang="en-US" sz="1200" kern="1200" dirty="0">
                <a:solidFill>
                  <a:schemeClr val="tx1"/>
                </a:solidFill>
                <a:effectLst/>
                <a:latin typeface="+mn-lt"/>
                <a:ea typeface="+mn-ea"/>
                <a:cs typeface="+mn-cs"/>
              </a:rPr>
              <a:t>段階。これは、新しいストレスに反応する能力を失っているように見えるためです。 </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身体のエネルギーには限界があります。</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のような抵抗状態のためにエネルギーが消費されつづけると、いずれは枯渇し、生体は消耗し、病気もしくは死に至るのです。ネズミの場合はストレスにさらされつづけると数週間で疲はい期に至り、死んでしま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295</a:t>
            </a:fld>
            <a:endParaRPr kumimoji="1" lang="ja-JP" altLang="en-US"/>
          </a:p>
        </p:txBody>
      </p:sp>
    </p:spTree>
    <p:extLst>
      <p:ext uri="{BB962C8B-B14F-4D97-AF65-F5344CB8AC3E}">
        <p14:creationId xmlns:p14="http://schemas.microsoft.com/office/powerpoint/2010/main" val="92544501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呼吸</a:t>
            </a:r>
            <a:endParaRPr kumimoji="1" lang="en-US" altLang="ja-JP" dirty="0"/>
          </a:p>
          <a:p>
            <a:pPr rtl="0"/>
            <a:endParaRPr kumimoji="1" lang="en-US" altLang="ja-JP" sz="1200" kern="1200" dirty="0">
              <a:solidFill>
                <a:schemeClr val="tx1"/>
              </a:solidFill>
              <a:effectLst/>
              <a:latin typeface="+mn-lt"/>
              <a:ea typeface="+mn-ea"/>
              <a:cs typeface="+mn-cs"/>
            </a:endParaRPr>
          </a:p>
          <a:p>
            <a:pPr rtl="0"/>
            <a:r>
              <a:rPr kumimoji="1" lang="ja-JP" altLang="en-US" sz="1200" kern="1200" dirty="0">
                <a:solidFill>
                  <a:schemeClr val="tx1"/>
                </a:solidFill>
                <a:effectLst/>
                <a:latin typeface="+mn-lt"/>
                <a:ea typeface="+mn-ea"/>
                <a:cs typeface="+mn-cs"/>
              </a:rPr>
              <a:t>ストレスの影響を受ける本体機能の</a:t>
            </a:r>
            <a:r>
              <a:rPr kumimoji="1" lang="en-US" altLang="ja-JP" sz="1200" kern="1200" dirty="0">
                <a:solidFill>
                  <a:schemeClr val="tx1"/>
                </a:solidFill>
                <a:effectLst/>
                <a:latin typeface="+mn-lt"/>
                <a:ea typeface="+mn-ea"/>
                <a:cs typeface="+mn-cs"/>
              </a:rPr>
              <a:t>1</a:t>
            </a:r>
            <a:r>
              <a:rPr kumimoji="1" lang="ja-JP" altLang="en-US" sz="1200" kern="1200" dirty="0">
                <a:solidFill>
                  <a:schemeClr val="tx1"/>
                </a:solidFill>
                <a:effectLst/>
                <a:latin typeface="+mn-lt"/>
                <a:ea typeface="+mn-ea"/>
                <a:cs typeface="+mn-cs"/>
              </a:rPr>
              <a:t>つ</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296</a:t>
            </a:fld>
            <a:endParaRPr kumimoji="1" lang="ja-JP" altLang="en-US"/>
          </a:p>
        </p:txBody>
      </p:sp>
    </p:spTree>
    <p:extLst>
      <p:ext uri="{BB962C8B-B14F-4D97-AF65-F5344CB8AC3E}">
        <p14:creationId xmlns:p14="http://schemas.microsoft.com/office/powerpoint/2010/main" val="65574135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イメージ</a:t>
            </a:r>
            <a:r>
              <a:rPr kumimoji="1" lang="ja-JP" altLang="en-US" sz="1200" b="0" i="0" kern="1200" dirty="0">
                <a:solidFill>
                  <a:schemeClr val="tx1"/>
                </a:solidFill>
                <a:effectLst/>
                <a:latin typeface="+mn-lt"/>
                <a:ea typeface="+mn-ea"/>
                <a:cs typeface="+mn-cs"/>
              </a:rPr>
              <a:t>または</a:t>
            </a:r>
            <a:r>
              <a:rPr kumimoji="1" lang="ja-JP" altLang="en-US" sz="1200" b="1" i="0" kern="1200" dirty="0">
                <a:solidFill>
                  <a:schemeClr val="tx1"/>
                </a:solidFill>
                <a:effectLst/>
                <a:latin typeface="+mn-lt"/>
                <a:ea typeface="+mn-ea"/>
                <a:cs typeface="+mn-cs"/>
              </a:rPr>
              <a:t>心的イメージ、心象、形象、印象</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kumimoji="1" lang="ja-JP" altLang="en-US" dirty="0"/>
              <a:t>心を落ち着かせるイメージの精神的な「ファイル」</a:t>
            </a:r>
            <a:endParaRPr kumimoji="1" lang="en-US" altLang="ja-JP" dirty="0"/>
          </a:p>
          <a:p>
            <a:r>
              <a:rPr kumimoji="1" lang="ja-JP" altLang="en-US" dirty="0"/>
              <a:t>心に思い浮かべる像や情景。ある物事についていだく全体的な感じ。また、心の中に思い描くことを言う。また、何かの物体、出来事、または情景などを知覚する経験に極めて似通った経験であるが、対象となるはずの当の物体、出来事、また情景が感覚において現前していないような経験を言う</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297</a:t>
            </a:fld>
            <a:endParaRPr kumimoji="1" lang="ja-JP" altLang="en-US"/>
          </a:p>
        </p:txBody>
      </p:sp>
    </p:spTree>
    <p:extLst>
      <p:ext uri="{BB962C8B-B14F-4D97-AF65-F5344CB8AC3E}">
        <p14:creationId xmlns:p14="http://schemas.microsoft.com/office/powerpoint/2010/main" val="412403692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ストレスダイエット</a:t>
            </a:r>
            <a:endParaRPr kumimoji="1" lang="en-US" altLang="ja-JP" dirty="0"/>
          </a:p>
          <a:p>
            <a:endParaRPr kumimoji="1" lang="en-US" altLang="ja-JP" dirty="0"/>
          </a:p>
          <a:p>
            <a:r>
              <a:rPr kumimoji="1" lang="ja-JP" altLang="en-US" dirty="0"/>
              <a:t>人々の食事がストレスによって影響を受ける方法。 食べるのをやめられない人もいれば、ストレスを感じているときに食べ物を見たり考えたりすることすらできない人もいます。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298</a:t>
            </a:fld>
            <a:endParaRPr kumimoji="1" lang="ja-JP" altLang="en-US"/>
          </a:p>
        </p:txBody>
      </p:sp>
    </p:spTree>
    <p:extLst>
      <p:ext uri="{BB962C8B-B14F-4D97-AF65-F5344CB8AC3E}">
        <p14:creationId xmlns:p14="http://schemas.microsoft.com/office/powerpoint/2010/main" val="1680925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特定、特殊性</a:t>
            </a:r>
            <a:endParaRPr kumimoji="1" lang="en-US" altLang="ja-JP" sz="1200" b="1" i="0" kern="1200" dirty="0">
              <a:solidFill>
                <a:schemeClr val="tx1"/>
              </a:solidFill>
              <a:effectLst/>
              <a:latin typeface="+mn-lt"/>
              <a:ea typeface="+mn-ea"/>
              <a:cs typeface="+mn-cs"/>
            </a:endParaRPr>
          </a:p>
          <a:p>
            <a:r>
              <a:rPr lang="ja-JP" altLang="ja-JP" dirty="0">
                <a:effectLst/>
              </a:rPr>
              <a:t>特定のフィットネス要素を改善するための適切な活動の選択</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28</a:t>
            </a:fld>
            <a:endParaRPr kumimoji="1" lang="ja-JP" altLang="en-US"/>
          </a:p>
        </p:txBody>
      </p:sp>
    </p:spTree>
    <p:extLst>
      <p:ext uri="{BB962C8B-B14F-4D97-AF65-F5344CB8AC3E}">
        <p14:creationId xmlns:p14="http://schemas.microsoft.com/office/powerpoint/2010/main" val="23686490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ストレスは、不快感を引き起こす環境内の物事に対する肉体的および精神的な反応です。ストレスは悪いものである必要はありません。 ユーストレスは前向きな変化に向かって動機づけます。人々はさまざまな方法でストレスに反応し、それが体のシステムの機能に影響を与える可能性があります。ストレスを管理する方法には、組織化と十分な休息の取得が含まれ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300</a:t>
            </a:fld>
            <a:endParaRPr kumimoji="1" lang="ja-JP" altLang="en-US"/>
          </a:p>
        </p:txBody>
      </p:sp>
    </p:spTree>
    <p:extLst>
      <p:ext uri="{BB962C8B-B14F-4D97-AF65-F5344CB8AC3E}">
        <p14:creationId xmlns:p14="http://schemas.microsoft.com/office/powerpoint/2010/main" val="337201451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ストレスは、頭痛、不眠症、うつ病、消化不良など、さまざまな症状を引き起こす可能性があります。 さまざまなストレス管理手法が利用できます。ストレスに対処するための最初のステップは、それを認識することです。呼吸は、ストレスの影響を受ける本体機能の</a:t>
            </a:r>
            <a:r>
              <a:rPr kumimoji="1" lang="en-US" altLang="ja-JP" dirty="0"/>
              <a:t>1</a:t>
            </a:r>
            <a:r>
              <a:rPr kumimoji="1" lang="ja-JP" altLang="en-US" dirty="0"/>
              <a:t>つです。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301</a:t>
            </a:fld>
            <a:endParaRPr kumimoji="1" lang="ja-JP" altLang="en-US"/>
          </a:p>
        </p:txBody>
      </p:sp>
    </p:spTree>
    <p:extLst>
      <p:ext uri="{BB962C8B-B14F-4D97-AF65-F5344CB8AC3E}">
        <p14:creationId xmlns:p14="http://schemas.microsoft.com/office/powerpoint/2010/main" val="205246791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あなたは視覚化と呼ばれるプロセスを通してストレスを処理するためにあなたの想像力を使うことができます。定期的な運動は、心身の健康を維持するための良い方法でもあります。</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302</a:t>
            </a:fld>
            <a:endParaRPr kumimoji="1" lang="ja-JP" altLang="en-US"/>
          </a:p>
        </p:txBody>
      </p:sp>
    </p:spTree>
    <p:extLst>
      <p:ext uri="{BB962C8B-B14F-4D97-AF65-F5344CB8AC3E}">
        <p14:creationId xmlns:p14="http://schemas.microsoft.com/office/powerpoint/2010/main" val="127116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オーバーロードプリンシパル</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もともとは筋力増強の原理を意味する用語（過負荷の法則）ですが，これを広く活動</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機能</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構造連関（</a:t>
            </a:r>
            <a:r>
              <a:rPr kumimoji="1" lang="en-US" altLang="ja-JP" sz="1200" b="0" i="0" kern="1200" dirty="0">
                <a:solidFill>
                  <a:schemeClr val="tx1"/>
                </a:solidFill>
                <a:effectLst/>
                <a:latin typeface="+mn-lt"/>
                <a:ea typeface="+mn-ea"/>
                <a:cs typeface="+mn-cs"/>
              </a:rPr>
              <a:t>Activity-Function-Structure Relationship</a:t>
            </a:r>
            <a:r>
              <a:rPr kumimoji="1" lang="ja-JP" altLang="en-US" sz="1200" b="0" i="0" kern="1200" dirty="0">
                <a:solidFill>
                  <a:schemeClr val="tx1"/>
                </a:solidFill>
                <a:effectLst/>
                <a:latin typeface="+mn-lt"/>
                <a:ea typeface="+mn-ea"/>
                <a:cs typeface="+mn-cs"/>
              </a:rPr>
              <a:t>）という概念の中で捉え，「人の能力は日常の生活レベルを越える活動によって向上する」と一般化し，リハビリテーション医学の基本原理と考えています．</a:t>
            </a:r>
            <a:endParaRPr kumimoji="1" lang="en-US" altLang="ja-JP" sz="1200" b="0"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29</a:t>
            </a:fld>
            <a:endParaRPr kumimoji="1" lang="ja-JP" altLang="en-US"/>
          </a:p>
        </p:txBody>
      </p:sp>
    </p:spTree>
    <p:extLst>
      <p:ext uri="{BB962C8B-B14F-4D97-AF65-F5344CB8AC3E}">
        <p14:creationId xmlns:p14="http://schemas.microsoft.com/office/powerpoint/2010/main" val="1178186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段階的な</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前進、漸進</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ぜんしん</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、発達、進歩、連続、継起、数列</a:t>
            </a:r>
            <a:endParaRPr kumimoji="1" lang="en-US" altLang="ja-JP" sz="1200" b="1" i="0" kern="1200" dirty="0">
              <a:solidFill>
                <a:schemeClr val="tx1"/>
              </a:solidFill>
              <a:effectLst/>
              <a:latin typeface="+mn-lt"/>
              <a:ea typeface="+mn-ea"/>
              <a:cs typeface="+mn-cs"/>
            </a:endParaRPr>
          </a:p>
          <a:p>
            <a:r>
              <a:rPr lang="ja-JP" altLang="ja-JP" dirty="0">
                <a:effectLst/>
              </a:rPr>
              <a:t>以前のトレーニング中よりも、各トレーニング中に少しハードに、または長時間作業する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30</a:t>
            </a:fld>
            <a:endParaRPr kumimoji="1" lang="ja-JP" altLang="en-US"/>
          </a:p>
        </p:txBody>
      </p:sp>
    </p:spTree>
    <p:extLst>
      <p:ext uri="{BB962C8B-B14F-4D97-AF65-F5344CB8AC3E}">
        <p14:creationId xmlns:p14="http://schemas.microsoft.com/office/powerpoint/2010/main" val="728362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規則正しさ、均整、秩序、調和、一定不変、正規、尋常</a:t>
            </a:r>
            <a:endParaRPr kumimoji="1" lang="en-US" altLang="ja-JP" sz="1200" b="1" i="0" kern="1200" dirty="0">
              <a:solidFill>
                <a:schemeClr val="tx1"/>
              </a:solidFill>
              <a:effectLst/>
              <a:latin typeface="+mn-lt"/>
              <a:ea typeface="+mn-ea"/>
              <a:cs typeface="+mn-cs"/>
            </a:endParaRPr>
          </a:p>
          <a:p>
            <a:r>
              <a:rPr lang="ja-JP" altLang="ja-JP" dirty="0">
                <a:effectLst/>
              </a:rPr>
              <a:t>定期的に運動する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31</a:t>
            </a:fld>
            <a:endParaRPr kumimoji="1" lang="ja-JP" altLang="en-US"/>
          </a:p>
        </p:txBody>
      </p:sp>
    </p:spTree>
    <p:extLst>
      <p:ext uri="{BB962C8B-B14F-4D97-AF65-F5344CB8AC3E}">
        <p14:creationId xmlns:p14="http://schemas.microsoft.com/office/powerpoint/2010/main" val="2422629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運動と健康的な食事の利点には、心臓の健康、骨と筋肉の強化、病気とストレスの影響の軽減、そして幸福感が含まれます。 </a:t>
            </a:r>
            <a:endParaRPr lang="en-US" altLang="ja-JP" dirty="0">
              <a:effectLst/>
            </a:endParaRPr>
          </a:p>
          <a:p>
            <a:endParaRPr lang="en-US" altLang="ja-JP" dirty="0">
              <a:effectLst/>
            </a:endParaRPr>
          </a:p>
          <a:p>
            <a:r>
              <a:rPr lang="ja-JP" altLang="ja-JP" dirty="0">
                <a:effectLst/>
              </a:rPr>
              <a:t>心臓血管とは、心臓と血管を指します。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33</a:t>
            </a:fld>
            <a:endParaRPr kumimoji="1" lang="ja-JP" altLang="en-US"/>
          </a:p>
        </p:txBody>
      </p:sp>
    </p:spTree>
    <p:extLst>
      <p:ext uri="{BB962C8B-B14F-4D97-AF65-F5344CB8AC3E}">
        <p14:creationId xmlns:p14="http://schemas.microsoft.com/office/powerpoint/2010/main" val="953454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フィットネスには、有酸素運動、筋力と持久力、柔軟性、体組成、コアコンディショニング、怪我の防止、メンタルヘルスなどの要素が含まれます。 </a:t>
            </a:r>
            <a:endParaRPr lang="en-US" altLang="ja-JP" dirty="0">
              <a:effectLst/>
            </a:endParaRPr>
          </a:p>
          <a:p>
            <a:endParaRPr lang="en-US" altLang="ja-JP" dirty="0">
              <a:effectLst/>
            </a:endParaRPr>
          </a:p>
          <a:p>
            <a:r>
              <a:rPr lang="ja-JP" altLang="ja-JP" dirty="0">
                <a:effectLst/>
              </a:rPr>
              <a:t>健康になることは、ライフスタイルの変更を必要とする継続的なプロセスです。</a:t>
            </a:r>
            <a:endParaRPr lang="en-US" altLang="ja-JP" dirty="0">
              <a:effectLst/>
            </a:endParaRPr>
          </a:p>
          <a:p>
            <a:r>
              <a:rPr lang="ja-JP" altLang="ja-JP" dirty="0">
                <a:effectLst/>
              </a:rPr>
              <a:t>体力をつけるには、十分な休息とリラクゼーションが必要です。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34</a:t>
            </a:fld>
            <a:endParaRPr kumimoji="1" lang="ja-JP" altLang="en-US"/>
          </a:p>
        </p:txBody>
      </p:sp>
    </p:spTree>
    <p:extLst>
      <p:ext uri="{BB962C8B-B14F-4D97-AF65-F5344CB8AC3E}">
        <p14:creationId xmlns:p14="http://schemas.microsoft.com/office/powerpoint/2010/main" val="2490817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br>
              <a:rPr lang="ja-JP" altLang="en-US" dirty="0"/>
            </a:br>
            <a:r>
              <a:rPr kumimoji="1" lang="ja-JP" altLang="en-US" sz="1200" b="0" i="0" kern="1200" dirty="0">
                <a:solidFill>
                  <a:schemeClr val="tx1"/>
                </a:solidFill>
                <a:effectLst/>
                <a:latin typeface="+mn-lt"/>
                <a:ea typeface="+mn-ea"/>
                <a:cs typeface="+mn-cs"/>
              </a:rPr>
              <a:t>結局のところ、精神的および肉体的健康は、しばしば学問的およびキャリアの成功において重要な役割を果たします。 このレッスンを続けると、フィットネスの目標を設定し、目標に向かって機能し、ライフスタイルに合った運動計画を選択する方法を学びます。このレッスンの最後のセクションでは、フィットネスプログラムの正当性を評価する方法を学び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a:t>
            </a:fld>
            <a:endParaRPr kumimoji="1" lang="ja-JP" altLang="en-US"/>
          </a:p>
        </p:txBody>
      </p:sp>
    </p:spTree>
    <p:extLst>
      <p:ext uri="{BB962C8B-B14F-4D97-AF65-F5344CB8AC3E}">
        <p14:creationId xmlns:p14="http://schemas.microsoft.com/office/powerpoint/2010/main" val="3732668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ストレスは有益な場合もあれば、ダメージを与える場合もあります。 「悪い」ストレスを減らすことは、フィットネスの重要な要素です。 </a:t>
            </a:r>
            <a:endParaRPr lang="en-US" altLang="ja-JP" dirty="0">
              <a:effectLst/>
            </a:endParaRPr>
          </a:p>
          <a:p>
            <a:r>
              <a:rPr lang="ja-JP" altLang="ja-JP" dirty="0">
                <a:effectLst/>
              </a:rPr>
              <a:t>健康的な食事はバランスが取れており、果物や野菜、全粒穀物、赤身のタンパク質が含まれています。 </a:t>
            </a:r>
            <a:endParaRPr lang="en-US" altLang="ja-JP" dirty="0">
              <a:effectLst/>
            </a:endParaRPr>
          </a:p>
          <a:p>
            <a:endParaRPr lang="en-US" altLang="ja-JP" dirty="0">
              <a:effectLst/>
            </a:endParaRPr>
          </a:p>
          <a:p>
            <a:r>
              <a:rPr lang="ja-JP" altLang="ja-JP" dirty="0">
                <a:effectLst/>
              </a:rPr>
              <a:t>体重管理は方程式を使用します、等しいカロリーのカロリー。</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35</a:t>
            </a:fld>
            <a:endParaRPr kumimoji="1" lang="ja-JP" altLang="en-US"/>
          </a:p>
        </p:txBody>
      </p:sp>
    </p:spTree>
    <p:extLst>
      <p:ext uri="{BB962C8B-B14F-4D97-AF65-F5344CB8AC3E}">
        <p14:creationId xmlns:p14="http://schemas.microsoft.com/office/powerpoint/2010/main" val="270701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ボディマス指数（BMI）の測定値は、身長と体重のグラフよりも体調の全体像を示します。 </a:t>
            </a:r>
            <a:endParaRPr lang="en-US" altLang="ja-JP" dirty="0">
              <a:effectLst/>
            </a:endParaRPr>
          </a:p>
          <a:p>
            <a:r>
              <a:rPr lang="ja-JP" altLang="ja-JP" dirty="0">
                <a:effectLst/>
              </a:rPr>
              <a:t>減量を引き起こし、病気を治す食事療法についての神話は何世紀にもわたって存在し、広告でしばしば宣伝されています。 </a:t>
            </a:r>
            <a:endParaRPr lang="en-US" altLang="ja-JP" dirty="0">
              <a:effectLst/>
            </a:endParaRPr>
          </a:p>
          <a:p>
            <a:endParaRPr lang="en-US" altLang="ja-JP" dirty="0">
              <a:effectLst/>
            </a:endParaRPr>
          </a:p>
          <a:p>
            <a:r>
              <a:rPr lang="ja-JP" altLang="ja-JP" dirty="0">
                <a:effectLst/>
              </a:rPr>
              <a:t>注意深い買い物には、ラベルを読むことと、空腹時に買い物をしないことが含まれます。 レストランの食事は賢明な選択で健康になります。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36</a:t>
            </a:fld>
            <a:endParaRPr kumimoji="1" lang="ja-JP" altLang="en-US"/>
          </a:p>
        </p:txBody>
      </p:sp>
    </p:spTree>
    <p:extLst>
      <p:ext uri="{BB962C8B-B14F-4D97-AF65-F5344CB8AC3E}">
        <p14:creationId xmlns:p14="http://schemas.microsoft.com/office/powerpoint/2010/main" val="1380065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効果的な運動プログラムには、現実的な計画と合理的な目標設定が必要です。 成功する運動計画には、楽しむ活動、定期的な運動時間、スケジュールや体のニーズに合わせた調整が含まれます。 フィットネスの構築には、特異性、過負荷の原則、進行、規則性が組み込まれています。 科学的証拠のためにフィットネスの主張を評価します。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37</a:t>
            </a:fld>
            <a:endParaRPr kumimoji="1" lang="ja-JP" altLang="en-US"/>
          </a:p>
        </p:txBody>
      </p:sp>
    </p:spTree>
    <p:extLst>
      <p:ext uri="{BB962C8B-B14F-4D97-AF65-F5344CB8AC3E}">
        <p14:creationId xmlns:p14="http://schemas.microsoft.com/office/powerpoint/2010/main" val="1388385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  Metabolism </a:t>
            </a:r>
          </a:p>
          <a:p>
            <a:r>
              <a:rPr kumimoji="1" lang="en-US" altLang="ja-JP" dirty="0"/>
              <a:t>Explanation: _Metabolism_ refers to all of the physical and chemical processes within</a:t>
            </a:r>
          </a:p>
          <a:p>
            <a:r>
              <a:rPr kumimoji="1" lang="en-US" altLang="ja-JP" dirty="0"/>
              <a:t>the body that create and use energy. These processes include digestion, elimination,</a:t>
            </a:r>
          </a:p>
          <a:p>
            <a:r>
              <a:rPr kumimoji="1" lang="en-US" altLang="ja-JP" dirty="0"/>
              <a:t>respiration, circulation, and temperature regulation. </a:t>
            </a:r>
          </a:p>
          <a:p>
            <a:r>
              <a:rPr kumimoji="1" lang="en-US" altLang="ja-JP" dirty="0"/>
              <a:t>Reference: Section 1.1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40</a:t>
            </a:fld>
            <a:endParaRPr kumimoji="1" lang="ja-JP" altLang="en-US"/>
          </a:p>
        </p:txBody>
      </p:sp>
    </p:spTree>
    <p:extLst>
      <p:ext uri="{BB962C8B-B14F-4D97-AF65-F5344CB8AC3E}">
        <p14:creationId xmlns:p14="http://schemas.microsoft.com/office/powerpoint/2010/main" val="326883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  Endorphins </a:t>
            </a:r>
          </a:p>
          <a:p>
            <a:r>
              <a:rPr kumimoji="1" lang="en-US" altLang="ja-JP" dirty="0"/>
              <a:t>Explanation: _Endorphins_ are painkilling chemicals that occur naturally in your body. </a:t>
            </a:r>
          </a:p>
          <a:p>
            <a:r>
              <a:rPr kumimoji="1" lang="en-US" altLang="ja-JP" dirty="0"/>
              <a:t>Reference: Section 1.1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41</a:t>
            </a:fld>
            <a:endParaRPr kumimoji="1" lang="ja-JP" altLang="en-US"/>
          </a:p>
        </p:txBody>
      </p:sp>
    </p:spTree>
    <p:extLst>
      <p:ext uri="{BB962C8B-B14F-4D97-AF65-F5344CB8AC3E}">
        <p14:creationId xmlns:p14="http://schemas.microsoft.com/office/powerpoint/2010/main" val="3775088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  Cardiorespiratory Endurance </a:t>
            </a:r>
          </a:p>
          <a:p>
            <a:r>
              <a:rPr kumimoji="1" lang="en-US" altLang="ja-JP" dirty="0"/>
              <a:t>Explanation: Sometimes called _cardiorespiratory endurance_, aerobic fitness</a:t>
            </a:r>
          </a:p>
          <a:p>
            <a:r>
              <a:rPr kumimoji="1" lang="en-US" altLang="ja-JP" dirty="0"/>
              <a:t>measures how well your heart gets oxygen-rich blood to all your muscles while you’re</a:t>
            </a:r>
          </a:p>
          <a:p>
            <a:r>
              <a:rPr kumimoji="1" lang="en-US" altLang="ja-JP" dirty="0"/>
              <a:t>exercising. </a:t>
            </a:r>
          </a:p>
          <a:p>
            <a:r>
              <a:rPr kumimoji="1" lang="en-US" altLang="ja-JP" dirty="0"/>
              <a:t>Reference: Section 1.2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42</a:t>
            </a:fld>
            <a:endParaRPr kumimoji="1" lang="ja-JP" altLang="en-US"/>
          </a:p>
        </p:txBody>
      </p:sp>
    </p:spTree>
    <p:extLst>
      <p:ext uri="{BB962C8B-B14F-4D97-AF65-F5344CB8AC3E}">
        <p14:creationId xmlns:p14="http://schemas.microsoft.com/office/powerpoint/2010/main" val="3005796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  Muscular Endurance </a:t>
            </a:r>
          </a:p>
          <a:p>
            <a:r>
              <a:rPr kumimoji="1" lang="en-US" altLang="ja-JP" dirty="0"/>
              <a:t>Explanation: Performing these tasks for extended periods of time requires muscular</a:t>
            </a:r>
          </a:p>
          <a:p>
            <a:r>
              <a:rPr kumimoji="1" lang="en-US" altLang="ja-JP" dirty="0"/>
              <a:t>endurance. </a:t>
            </a:r>
          </a:p>
          <a:p>
            <a:r>
              <a:rPr kumimoji="1" lang="en-US" altLang="ja-JP" dirty="0"/>
              <a:t>Reference: Section 1.2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43</a:t>
            </a:fld>
            <a:endParaRPr kumimoji="1" lang="ja-JP" altLang="en-US"/>
          </a:p>
        </p:txBody>
      </p:sp>
    </p:spTree>
    <p:extLst>
      <p:ext uri="{BB962C8B-B14F-4D97-AF65-F5344CB8AC3E}">
        <p14:creationId xmlns:p14="http://schemas.microsoft.com/office/powerpoint/2010/main" val="3515514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  Core Conditioning </a:t>
            </a:r>
          </a:p>
          <a:p>
            <a:r>
              <a:rPr kumimoji="1" lang="en-US" altLang="ja-JP" dirty="0"/>
              <a:t>Explanation: _Core conditioning_ is about getting your entire body moving as one entity</a:t>
            </a:r>
          </a:p>
          <a:p>
            <a:r>
              <a:rPr kumimoji="1" lang="en-US" altLang="ja-JP" dirty="0"/>
              <a:t>and producing a stability that comes from the trunk and the spine. </a:t>
            </a:r>
          </a:p>
          <a:p>
            <a:r>
              <a:rPr kumimoji="1" lang="en-US" altLang="ja-JP" dirty="0"/>
              <a:t>Reference: Section 1.2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44</a:t>
            </a:fld>
            <a:endParaRPr kumimoji="1" lang="ja-JP" altLang="en-US"/>
          </a:p>
        </p:txBody>
      </p:sp>
    </p:spTree>
    <p:extLst>
      <p:ext uri="{BB962C8B-B14F-4D97-AF65-F5344CB8AC3E}">
        <p14:creationId xmlns:p14="http://schemas.microsoft.com/office/powerpoint/2010/main" val="4221400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  Tempeh </a:t>
            </a:r>
          </a:p>
          <a:p>
            <a:r>
              <a:rPr kumimoji="1" lang="en-US" altLang="ja-JP" dirty="0"/>
              <a:t>Explanation: _Tempeh_ is an Asian food prepared with fermented soybeans. </a:t>
            </a:r>
          </a:p>
          <a:p>
            <a:r>
              <a:rPr kumimoji="1" lang="en-US" altLang="ja-JP" dirty="0"/>
              <a:t>Reference: Section 1.3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45</a:t>
            </a:fld>
            <a:endParaRPr kumimoji="1" lang="ja-JP" altLang="en-US"/>
          </a:p>
        </p:txBody>
      </p:sp>
    </p:spTree>
    <p:extLst>
      <p:ext uri="{BB962C8B-B14F-4D97-AF65-F5344CB8AC3E}">
        <p14:creationId xmlns:p14="http://schemas.microsoft.com/office/powerpoint/2010/main" val="1981506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  Calories </a:t>
            </a:r>
          </a:p>
          <a:p>
            <a:r>
              <a:rPr kumimoji="1" lang="en-US" altLang="ja-JP" dirty="0"/>
              <a:t>Explanation: _Kilocalories_, often referred to simply as calories, are the energy received</a:t>
            </a:r>
          </a:p>
          <a:p>
            <a:r>
              <a:rPr kumimoji="1" lang="en-US" altLang="ja-JP" dirty="0"/>
              <a:t>from food and burned through activity. In other words, _calories_ are the fuel your body</a:t>
            </a:r>
          </a:p>
          <a:p>
            <a:r>
              <a:rPr kumimoji="1" lang="en-US" altLang="ja-JP" dirty="0"/>
              <a:t>burns. </a:t>
            </a:r>
          </a:p>
          <a:p>
            <a:r>
              <a:rPr kumimoji="1" lang="en-US" altLang="ja-JP" dirty="0"/>
              <a:t>Reference: Section 1.3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46</a:t>
            </a:fld>
            <a:endParaRPr kumimoji="1" lang="ja-JP" altLang="en-US"/>
          </a:p>
        </p:txBody>
      </p:sp>
    </p:spTree>
    <p:extLst>
      <p:ext uri="{BB962C8B-B14F-4D97-AF65-F5344CB8AC3E}">
        <p14:creationId xmlns:p14="http://schemas.microsoft.com/office/powerpoint/2010/main" val="374389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フィットネスと栄養は、人体がどのように栄養を使用し、より強く成長し、より長く健康を維持するかについてますます発見するにつれて、進化し続ける分野です。健康とウェルネスはかつてないほど達成可能です。ほとんどの人は長く健康的な生活を送りたいと思っており、多くの人はフィットネスの目標を達成するために他の人に助けを求めます。挑戦するなら、トレーニング用の服とボトル入り飲料水を手に入れて、始めましょう。</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a:t>
            </a:fld>
            <a:endParaRPr kumimoji="1" lang="ja-JP" altLang="en-US"/>
          </a:p>
        </p:txBody>
      </p:sp>
    </p:spTree>
    <p:extLst>
      <p:ext uri="{BB962C8B-B14F-4D97-AF65-F5344CB8AC3E}">
        <p14:creationId xmlns:p14="http://schemas.microsoft.com/office/powerpoint/2010/main" val="1446658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  Overload Principle </a:t>
            </a:r>
          </a:p>
          <a:p>
            <a:r>
              <a:rPr kumimoji="1" lang="en-US" altLang="ja-JP" dirty="0"/>
              <a:t>Explanation: The _overload principle_ means that you’re exercising at a more intense</a:t>
            </a:r>
          </a:p>
          <a:p>
            <a:r>
              <a:rPr kumimoji="1" lang="en-US" altLang="ja-JP" dirty="0"/>
              <a:t>level than in your daily activities. </a:t>
            </a:r>
          </a:p>
          <a:p>
            <a:r>
              <a:rPr kumimoji="1" lang="en-US" altLang="ja-JP" dirty="0"/>
              <a:t>Reference: Section 1.4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47</a:t>
            </a:fld>
            <a:endParaRPr kumimoji="1" lang="ja-JP" altLang="en-US"/>
          </a:p>
        </p:txBody>
      </p:sp>
    </p:spTree>
    <p:extLst>
      <p:ext uri="{BB962C8B-B14F-4D97-AF65-F5344CB8AC3E}">
        <p14:creationId xmlns:p14="http://schemas.microsoft.com/office/powerpoint/2010/main" val="3153872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  Specificity </a:t>
            </a:r>
          </a:p>
          <a:p>
            <a:r>
              <a:rPr kumimoji="1" lang="en-US" altLang="ja-JP" dirty="0"/>
              <a:t>Explanation: _Specificity_ refers to choosing the right activities to improve a certain</a:t>
            </a:r>
          </a:p>
          <a:p>
            <a:r>
              <a:rPr kumimoji="1" lang="en-US" altLang="ja-JP" dirty="0"/>
              <a:t>fitness element. </a:t>
            </a:r>
          </a:p>
          <a:p>
            <a:r>
              <a:rPr kumimoji="1" lang="en-US" altLang="ja-JP" dirty="0"/>
              <a:t>Reference: Section 1.4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48</a:t>
            </a:fld>
            <a:endParaRPr kumimoji="1" lang="ja-JP" altLang="en-US"/>
          </a:p>
        </p:txBody>
      </p:sp>
    </p:spTree>
    <p:extLst>
      <p:ext uri="{BB962C8B-B14F-4D97-AF65-F5344CB8AC3E}">
        <p14:creationId xmlns:p14="http://schemas.microsoft.com/office/powerpoint/2010/main" val="506405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  Organic </a:t>
            </a:r>
          </a:p>
          <a:p>
            <a:r>
              <a:rPr kumimoji="1" lang="en-US" altLang="ja-JP" dirty="0"/>
              <a:t>Explanation: _Organic_ refers to food grown and processed without chemicals,</a:t>
            </a:r>
          </a:p>
          <a:p>
            <a:r>
              <a:rPr kumimoji="1" lang="en-US" altLang="ja-JP" dirty="0"/>
              <a:t>hormones, or pesticides. </a:t>
            </a:r>
          </a:p>
          <a:p>
            <a:r>
              <a:rPr kumimoji="1" lang="en-US" altLang="ja-JP" dirty="0"/>
              <a:t>Reference: Section 1.3 </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49</a:t>
            </a:fld>
            <a:endParaRPr kumimoji="1" lang="ja-JP" altLang="en-US"/>
          </a:p>
        </p:txBody>
      </p:sp>
    </p:spTree>
    <p:extLst>
      <p:ext uri="{BB962C8B-B14F-4D97-AF65-F5344CB8AC3E}">
        <p14:creationId xmlns:p14="http://schemas.microsoft.com/office/powerpoint/2010/main" val="125769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良い栄養とはどういう意味ですか？</a:t>
            </a:r>
            <a:endParaRPr lang="en-US" altLang="ja-JP" dirty="0">
              <a:effectLst/>
            </a:endParaRPr>
          </a:p>
          <a:p>
            <a:endParaRPr lang="en-US" altLang="ja-JP" dirty="0">
              <a:effectLst/>
            </a:endParaRPr>
          </a:p>
          <a:p>
            <a:r>
              <a:rPr lang="ja-JP" altLang="ja-JP" dirty="0">
                <a:effectLst/>
              </a:rPr>
              <a:t>それは人によって意味が異なります。</a:t>
            </a:r>
            <a:endParaRPr lang="en-US" altLang="ja-JP" dirty="0">
              <a:effectLst/>
            </a:endParaRPr>
          </a:p>
          <a:p>
            <a:r>
              <a:rPr lang="ja-JP" altLang="ja-JP" dirty="0">
                <a:effectLst/>
              </a:rPr>
              <a:t>乳幼児の場合、適切な栄養は十分な成長と身体的および精神的発達をもたらしますが、大学のアスリートの場合、適切な栄養は競技場や教室で最大のパフォーマンスを発揮できることを意味します。</a:t>
            </a:r>
            <a:endParaRPr lang="en-US" altLang="ja-JP" dirty="0">
              <a:effectLst/>
            </a:endParaRPr>
          </a:p>
          <a:p>
            <a:endParaRPr lang="en-US" altLang="ja-JP" dirty="0">
              <a:effectLst/>
            </a:endParaRPr>
          </a:p>
          <a:p>
            <a:r>
              <a:rPr lang="ja-JP" altLang="ja-JP" dirty="0">
                <a:effectLst/>
              </a:rPr>
              <a:t>高齢者にとって良い栄養は、強い骨と肉体的および精神的な鋭敏さを維持することを意味するかもしれません。</a:t>
            </a:r>
            <a:endParaRPr lang="en-US" altLang="ja-JP" dirty="0">
              <a:effectLst/>
            </a:endParaRPr>
          </a:p>
          <a:p>
            <a:r>
              <a:rPr lang="ja-JP" altLang="ja-JP" dirty="0">
                <a:effectLst/>
              </a:rPr>
              <a:t>いくつかの栄養ニーズは寿命を通して同じです。その他は時間とともに変化します。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54</a:t>
            </a:fld>
            <a:endParaRPr kumimoji="1" lang="ja-JP" altLang="en-US"/>
          </a:p>
        </p:txBody>
      </p:sp>
    </p:spTree>
    <p:extLst>
      <p:ext uri="{BB962C8B-B14F-4D97-AF65-F5344CB8AC3E}">
        <p14:creationId xmlns:p14="http://schemas.microsoft.com/office/powerpoint/2010/main" val="1372461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このレッスンの目的は、人生のあらゆる段階で健康と栄養を保つための炭水化物、脂肪、タンパク質、ビタミン、ミネラルの重要性を学ぶことです。このレッスンでは、食事の計画で賢明な選択を行うために使用できるツールを紹介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55</a:t>
            </a:fld>
            <a:endParaRPr kumimoji="1" lang="ja-JP" altLang="en-US"/>
          </a:p>
        </p:txBody>
      </p:sp>
    </p:spTree>
    <p:extLst>
      <p:ext uri="{BB962C8B-B14F-4D97-AF65-F5344CB8AC3E}">
        <p14:creationId xmlns:p14="http://schemas.microsoft.com/office/powerpoint/2010/main" val="3797495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糖尿病</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人の体が砂糖を本来のように処理できない病気</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57</a:t>
            </a:fld>
            <a:endParaRPr kumimoji="1" lang="ja-JP" altLang="en-US"/>
          </a:p>
        </p:txBody>
      </p:sp>
    </p:spTree>
    <p:extLst>
      <p:ext uri="{BB962C8B-B14F-4D97-AF65-F5344CB8AC3E}">
        <p14:creationId xmlns:p14="http://schemas.microsoft.com/office/powerpoint/2010/main" val="3472683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たんぱく質</a:t>
            </a:r>
            <a:endParaRPr lang="en-US" altLang="ja-JP" dirty="0">
              <a:effectLst/>
            </a:endParaRPr>
          </a:p>
          <a:p>
            <a:r>
              <a:rPr lang="ja-JP" altLang="ja-JP" dirty="0">
                <a:effectLst/>
              </a:rPr>
              <a:t>植物や動物の食物源に含まれる20種類のアミノ酸から作られた鎖</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58</a:t>
            </a:fld>
            <a:endParaRPr kumimoji="1" lang="ja-JP" altLang="en-US"/>
          </a:p>
        </p:txBody>
      </p:sp>
    </p:spTree>
    <p:extLst>
      <p:ext uri="{BB962C8B-B14F-4D97-AF65-F5344CB8AC3E}">
        <p14:creationId xmlns:p14="http://schemas.microsoft.com/office/powerpoint/2010/main" val="3684399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抗体、 抗毒素</a:t>
            </a:r>
            <a:endParaRPr kumimoji="1" lang="en-US" altLang="ja-JP" sz="1200" b="1" i="0" kern="1200" dirty="0">
              <a:solidFill>
                <a:schemeClr val="tx1"/>
              </a:solidFill>
              <a:effectLst/>
              <a:latin typeface="+mn-lt"/>
              <a:ea typeface="+mn-ea"/>
              <a:cs typeface="+mn-cs"/>
            </a:endParaRPr>
          </a:p>
          <a:p>
            <a:r>
              <a:rPr lang="ja-JP" altLang="ja-JP" dirty="0">
                <a:effectLst/>
              </a:rPr>
              <a:t>ウイルス、真菌、細菌、およびシステムに属していないその他のものを攻撃して中和する、血液中に見られる特定のタンパク質</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59</a:t>
            </a:fld>
            <a:endParaRPr kumimoji="1" lang="ja-JP" altLang="en-US"/>
          </a:p>
        </p:txBody>
      </p:sp>
    </p:spTree>
    <p:extLst>
      <p:ext uri="{BB962C8B-B14F-4D97-AF65-F5344CB8AC3E}">
        <p14:creationId xmlns:p14="http://schemas.microsoft.com/office/powerpoint/2010/main" val="2176822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i="0" kern="1200" dirty="0">
                <a:solidFill>
                  <a:schemeClr val="tx1"/>
                </a:solidFill>
                <a:effectLst/>
                <a:latin typeface="+mn-lt"/>
                <a:ea typeface="+mn-ea"/>
                <a:cs typeface="+mn-cs"/>
              </a:rPr>
              <a:t>HDL  </a:t>
            </a:r>
            <a:r>
              <a:rPr kumimoji="1" lang="ja-JP" altLang="en-US" sz="1200" b="1" i="0" kern="1200" dirty="0">
                <a:solidFill>
                  <a:schemeClr val="tx1"/>
                </a:solidFill>
                <a:effectLst/>
                <a:latin typeface="+mn-lt"/>
                <a:ea typeface="+mn-ea"/>
                <a:cs typeface="+mn-cs"/>
              </a:rPr>
              <a:t>高密度リポタンパク質、高比重リポタンパク質</a:t>
            </a:r>
            <a:endParaRPr kumimoji="1" lang="en-US" altLang="ja-JP" sz="1200" b="1" i="0" kern="1200" dirty="0">
              <a:solidFill>
                <a:schemeClr val="tx1"/>
              </a:solidFill>
              <a:effectLst/>
              <a:latin typeface="+mn-lt"/>
              <a:ea typeface="+mn-ea"/>
              <a:cs typeface="+mn-cs"/>
            </a:endParaRPr>
          </a:p>
          <a:p>
            <a:r>
              <a:rPr kumimoji="1" lang="en-US" altLang="ja-JP" sz="1200" b="1" i="0" kern="1200" dirty="0">
                <a:solidFill>
                  <a:schemeClr val="tx1"/>
                </a:solidFill>
                <a:effectLst/>
                <a:latin typeface="+mn-lt"/>
                <a:ea typeface="+mn-ea"/>
                <a:cs typeface="+mn-cs"/>
              </a:rPr>
              <a:t>LDL </a:t>
            </a:r>
            <a:r>
              <a:rPr kumimoji="1" lang="ja-JP" altLang="en-US" sz="1200" b="1" i="0" kern="1200" dirty="0">
                <a:solidFill>
                  <a:schemeClr val="tx1"/>
                </a:solidFill>
                <a:effectLst/>
                <a:latin typeface="+mn-lt"/>
                <a:ea typeface="+mn-ea"/>
                <a:cs typeface="+mn-cs"/>
              </a:rPr>
              <a:t>低密度リポタンパク質、低比重リポタンパク質</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2つのコレステロールサブタイプ。 2つのうち、HDLコレステロールは害が少ないと考えられています。 LDLコレステロールは動脈にさらに害を及ぼす可能性があります。 HDLが高く、LDLが低いほど、優れています。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60</a:t>
            </a:fld>
            <a:endParaRPr kumimoji="1" lang="ja-JP" altLang="en-US"/>
          </a:p>
        </p:txBody>
      </p:sp>
    </p:spTree>
    <p:extLst>
      <p:ext uri="{BB962C8B-B14F-4D97-AF65-F5344CB8AC3E}">
        <p14:creationId xmlns:p14="http://schemas.microsoft.com/office/powerpoint/2010/main" val="2704155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骨粗鬆</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そしょう</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症</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組織の喪失により骨がもろくなり、もろくなる病状</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61</a:t>
            </a:fld>
            <a:endParaRPr kumimoji="1" lang="ja-JP" altLang="en-US"/>
          </a:p>
        </p:txBody>
      </p:sp>
    </p:spTree>
    <p:extLst>
      <p:ext uri="{BB962C8B-B14F-4D97-AF65-F5344CB8AC3E}">
        <p14:creationId xmlns:p14="http://schemas.microsoft.com/office/powerpoint/2010/main" val="3713067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TW" altLang="en-US" sz="1200" b="1" i="0" kern="1200" dirty="0">
                <a:solidFill>
                  <a:schemeClr val="tx1"/>
                </a:solidFill>
                <a:effectLst/>
                <a:latin typeface="+mn-lt"/>
                <a:ea typeface="+mn-ea"/>
                <a:cs typeface="+mn-cs"/>
              </a:rPr>
              <a:t>循環器、心血管系、心循環系、心臓血管系</a:t>
            </a:r>
            <a:endParaRPr kumimoji="1" lang="en-US" altLang="zh-TW" sz="1200" b="1" i="0" kern="1200" dirty="0">
              <a:solidFill>
                <a:schemeClr val="tx1"/>
              </a:solidFill>
              <a:effectLst/>
              <a:latin typeface="+mn-lt"/>
              <a:ea typeface="+mn-ea"/>
              <a:cs typeface="+mn-cs"/>
            </a:endParaRPr>
          </a:p>
          <a:p>
            <a:br>
              <a:rPr lang="ja-JP" altLang="en-US" dirty="0"/>
            </a:br>
            <a:r>
              <a:rPr kumimoji="1" lang="ja-JP" altLang="en-US" sz="1200" b="0" i="0" kern="1200" dirty="0">
                <a:solidFill>
                  <a:schemeClr val="tx1"/>
                </a:solidFill>
                <a:effectLst/>
                <a:latin typeface="+mn-lt"/>
                <a:ea typeface="+mn-ea"/>
                <a:cs typeface="+mn-cs"/>
              </a:rPr>
              <a:t>心臓と血管で構成されるシステム</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a:t>
            </a:fld>
            <a:endParaRPr kumimoji="1" lang="ja-JP" altLang="en-US"/>
          </a:p>
        </p:txBody>
      </p:sp>
    </p:spTree>
    <p:extLst>
      <p:ext uri="{BB962C8B-B14F-4D97-AF65-F5344CB8AC3E}">
        <p14:creationId xmlns:p14="http://schemas.microsoft.com/office/powerpoint/2010/main" val="2733801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栄養物</a:t>
            </a:r>
            <a:endParaRPr lang="en-US" altLang="ja-JP" dirty="0">
              <a:effectLst/>
            </a:endParaRPr>
          </a:p>
          <a:p>
            <a:r>
              <a:rPr lang="ja-JP" altLang="ja-JP" dirty="0">
                <a:effectLst/>
              </a:rPr>
              <a:t>体が成長し、補充し、動き、そして気分が良くなるために必要な食品の部分</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62</a:t>
            </a:fld>
            <a:endParaRPr kumimoji="1" lang="ja-JP" altLang="en-US"/>
          </a:p>
        </p:txBody>
      </p:sp>
    </p:spTree>
    <p:extLst>
      <p:ext uri="{BB962C8B-B14F-4D97-AF65-F5344CB8AC3E}">
        <p14:creationId xmlns:p14="http://schemas.microsoft.com/office/powerpoint/2010/main" val="506889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エネルギーを与える栄養素</a:t>
            </a:r>
            <a:endParaRPr kumimoji="1" lang="en-US" altLang="ja-JP" dirty="0"/>
          </a:p>
          <a:p>
            <a:endParaRPr kumimoji="1" lang="en-US" altLang="ja-JP" dirty="0"/>
          </a:p>
          <a:p>
            <a:r>
              <a:rPr lang="ja-JP" altLang="ja-JP" dirty="0">
                <a:effectLst/>
              </a:rPr>
              <a:t>炭水化物、タンパク質、脂肪などのカロリーを含む栄養素</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63</a:t>
            </a:fld>
            <a:endParaRPr kumimoji="1" lang="ja-JP" altLang="en-US"/>
          </a:p>
        </p:txBody>
      </p:sp>
    </p:spTree>
    <p:extLst>
      <p:ext uri="{BB962C8B-B14F-4D97-AF65-F5344CB8AC3E}">
        <p14:creationId xmlns:p14="http://schemas.microsoft.com/office/powerpoint/2010/main" val="3465927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非エネルギーを与える栄養素</a:t>
            </a:r>
            <a:endParaRPr lang="en-US" altLang="ja-JP" dirty="0">
              <a:effectLst/>
            </a:endParaRPr>
          </a:p>
          <a:p>
            <a:endParaRPr kumimoji="1" lang="en-US" altLang="ja-JP" dirty="0">
              <a:effectLst/>
            </a:endParaRPr>
          </a:p>
          <a:p>
            <a:r>
              <a:rPr lang="ja-JP" altLang="ja-JP" dirty="0">
                <a:effectLst/>
              </a:rPr>
              <a:t>ビタミン、ミネラル、水などのカロリーのない栄養素</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64</a:t>
            </a:fld>
            <a:endParaRPr kumimoji="1" lang="ja-JP" altLang="en-US"/>
          </a:p>
        </p:txBody>
      </p:sp>
    </p:spTree>
    <p:extLst>
      <p:ext uri="{BB962C8B-B14F-4D97-AF65-F5344CB8AC3E}">
        <p14:creationId xmlns:p14="http://schemas.microsoft.com/office/powerpoint/2010/main" val="3088154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推奨1日摂取基準</a:t>
            </a:r>
            <a:endParaRPr lang="en-US" altLang="ja-JP" dirty="0">
              <a:effectLst/>
            </a:endParaRPr>
          </a:p>
          <a:p>
            <a:endParaRPr kumimoji="1" lang="en-US" altLang="ja-JP" dirty="0">
              <a:effectLst/>
            </a:endParaRPr>
          </a:p>
          <a:p>
            <a:r>
              <a:rPr lang="ja-JP" altLang="ja-JP" dirty="0">
                <a:effectLst/>
              </a:rPr>
              <a:t>健康状態を改善または変更する必要がある人ではなく、すでに健康な人への推奨事項</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65</a:t>
            </a:fld>
            <a:endParaRPr kumimoji="1" lang="ja-JP" altLang="en-US"/>
          </a:p>
        </p:txBody>
      </p:sp>
    </p:spTree>
    <p:extLst>
      <p:ext uri="{BB962C8B-B14F-4D97-AF65-F5344CB8AC3E}">
        <p14:creationId xmlns:p14="http://schemas.microsoft.com/office/powerpoint/2010/main" val="2770779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栄養素密度は、食品に含まれる有益な栄養素の量を、たとえば有害な栄養素のエネルギー含有量、重量または量。</a:t>
            </a:r>
            <a:r>
              <a:rPr kumimoji="1" lang="ja-JP" altLang="en-US" dirty="0">
                <a:effectLst/>
              </a:rPr>
              <a:t>高栄養</a:t>
            </a:r>
            <a:endParaRPr kumimoji="1" lang="en-US" altLang="ja-JP" dirty="0">
              <a:effectLst/>
            </a:endParaRPr>
          </a:p>
          <a:p>
            <a:endParaRPr kumimoji="1" lang="en-US" altLang="ja-JP" dirty="0">
              <a:effectLst/>
            </a:endParaRPr>
          </a:p>
          <a:p>
            <a:r>
              <a:rPr lang="ja-JP" altLang="ja-JP" dirty="0">
                <a:effectLst/>
              </a:rPr>
              <a:t>「最小限のダメージでお金を最大限に活用する」という別の言い方</a:t>
            </a:r>
            <a:endParaRPr kumimoji="1" lang="en-US" altLang="ja-JP" dirty="0">
              <a:effectLs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66</a:t>
            </a:fld>
            <a:endParaRPr kumimoji="1" lang="ja-JP" altLang="en-US"/>
          </a:p>
        </p:txBody>
      </p:sp>
    </p:spTree>
    <p:extLst>
      <p:ext uri="{BB962C8B-B14F-4D97-AF65-F5344CB8AC3E}">
        <p14:creationId xmlns:p14="http://schemas.microsoft.com/office/powerpoint/2010/main" val="2942832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effectLst/>
              </a:rPr>
              <a:t>ぶどう糖</a:t>
            </a:r>
            <a:endParaRPr lang="en-US" altLang="ja-JP" b="1" dirty="0">
              <a:effectLst/>
            </a:endParaRPr>
          </a:p>
          <a:p>
            <a:r>
              <a:rPr lang="ja-JP" altLang="ja-JP" dirty="0">
                <a:effectLst/>
              </a:rPr>
              <a:t>摂取した炭水化物の分解産物</a:t>
            </a:r>
            <a:endParaRPr kumimoji="1" lang="en-US" altLang="ja-JP" b="1" dirty="0">
              <a:effectLs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67</a:t>
            </a:fld>
            <a:endParaRPr kumimoji="1" lang="ja-JP" altLang="en-US"/>
          </a:p>
        </p:txBody>
      </p:sp>
    </p:spTree>
    <p:extLst>
      <p:ext uri="{BB962C8B-B14F-4D97-AF65-F5344CB8AC3E}">
        <p14:creationId xmlns:p14="http://schemas.microsoft.com/office/powerpoint/2010/main" val="2553875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絨毛</a:t>
            </a:r>
            <a:endParaRPr lang="en-US" altLang="ja-JP" dirty="0">
              <a:effectLst/>
            </a:endParaRPr>
          </a:p>
          <a:p>
            <a:r>
              <a:rPr lang="ja-JP" altLang="ja-JP" dirty="0">
                <a:effectLst/>
              </a:rPr>
              <a:t>海で手を振っている珊瑚のように見える腸壁の微視的な葉</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68</a:t>
            </a:fld>
            <a:endParaRPr kumimoji="1" lang="ja-JP" altLang="en-US"/>
          </a:p>
        </p:txBody>
      </p:sp>
    </p:spTree>
    <p:extLst>
      <p:ext uri="{BB962C8B-B14F-4D97-AF65-F5344CB8AC3E}">
        <p14:creationId xmlns:p14="http://schemas.microsoft.com/office/powerpoint/2010/main" val="1006994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腎臓</a:t>
            </a:r>
            <a:endParaRPr kumimoji="1" lang="en-US" altLang="ja-JP" sz="1200" b="1" i="0" kern="1200" dirty="0">
              <a:solidFill>
                <a:schemeClr val="tx1"/>
              </a:solidFill>
              <a:effectLst/>
              <a:latin typeface="+mn-lt"/>
              <a:ea typeface="+mn-ea"/>
              <a:cs typeface="+mn-cs"/>
            </a:endParaRPr>
          </a:p>
          <a:p>
            <a:r>
              <a:rPr lang="ja-JP" altLang="ja-JP" dirty="0">
                <a:effectLst/>
              </a:rPr>
              <a:t>特定のミネラルを抽出し、適切な体液バランスを維持する臓器</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69</a:t>
            </a:fld>
            <a:endParaRPr kumimoji="1" lang="ja-JP" altLang="en-US"/>
          </a:p>
        </p:txBody>
      </p:sp>
    </p:spTree>
    <p:extLst>
      <p:ext uri="{BB962C8B-B14F-4D97-AF65-F5344CB8AC3E}">
        <p14:creationId xmlns:p14="http://schemas.microsoft.com/office/powerpoint/2010/main" val="3112037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肝臓、</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昔感情の源と考えられた</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肝臓、</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牛・豚・鶏などの</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肝臓、レバー、肝臓色、茶褐色</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食べたり飲んだりするものすべてをろ過する器官で、必要な場所に栄養素を送り、毒素を処理して体から排除します。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70</a:t>
            </a:fld>
            <a:endParaRPr kumimoji="1" lang="ja-JP" altLang="en-US"/>
          </a:p>
        </p:txBody>
      </p:sp>
    </p:spTree>
    <p:extLst>
      <p:ext uri="{BB962C8B-B14F-4D97-AF65-F5344CB8AC3E}">
        <p14:creationId xmlns:p14="http://schemas.microsoft.com/office/powerpoint/2010/main" val="1622181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TW" altLang="en-US" sz="1200" b="1" i="0" kern="1200" dirty="0">
                <a:solidFill>
                  <a:schemeClr val="tx1"/>
                </a:solidFill>
                <a:effectLst/>
                <a:latin typeface="+mn-lt"/>
                <a:ea typeface="+mn-ea"/>
                <a:cs typeface="+mn-cs"/>
              </a:rPr>
              <a:t>吸収、吸収作用、併合、編入、夢中、没頭、専心</a:t>
            </a:r>
            <a:endParaRPr kumimoji="1" lang="en-US" altLang="zh-TW" sz="1200" b="1" i="0" kern="1200" dirty="0">
              <a:solidFill>
                <a:schemeClr val="tx1"/>
              </a:solidFill>
              <a:effectLst/>
              <a:latin typeface="+mn-lt"/>
              <a:ea typeface="+mn-ea"/>
              <a:cs typeface="+mn-cs"/>
            </a:endParaRPr>
          </a:p>
          <a:p>
            <a:r>
              <a:rPr lang="ja-JP" altLang="ja-JP" dirty="0">
                <a:effectLst/>
              </a:rPr>
              <a:t>消化された食品を必要な場所に輸送し、最終的には体が使用します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71</a:t>
            </a:fld>
            <a:endParaRPr kumimoji="1" lang="ja-JP" altLang="en-US"/>
          </a:p>
        </p:txBody>
      </p:sp>
    </p:spTree>
    <p:extLst>
      <p:ext uri="{BB962C8B-B14F-4D97-AF65-F5344CB8AC3E}">
        <p14:creationId xmlns:p14="http://schemas.microsoft.com/office/powerpoint/2010/main" val="25159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zh-TW" sz="1200" b="1" i="0" kern="1200" dirty="0">
                <a:solidFill>
                  <a:schemeClr val="tx1"/>
                </a:solidFill>
                <a:effectLst/>
                <a:latin typeface="+mn-lt"/>
                <a:ea typeface="+mn-ea"/>
                <a:cs typeface="+mn-cs"/>
              </a:rPr>
              <a:t>(</a:t>
            </a:r>
            <a:r>
              <a:rPr kumimoji="1" lang="zh-TW" altLang="en-US" sz="1200" b="1" i="0" kern="1200" dirty="0">
                <a:solidFill>
                  <a:schemeClr val="tx1"/>
                </a:solidFill>
                <a:effectLst/>
                <a:latin typeface="+mn-lt"/>
                <a:ea typeface="+mn-ea"/>
                <a:cs typeface="+mn-cs"/>
              </a:rPr>
              <a:t>物質</a:t>
            </a:r>
            <a:r>
              <a:rPr kumimoji="1" lang="en-US" altLang="zh-TW" sz="1200" b="1" i="0" kern="1200" dirty="0">
                <a:solidFill>
                  <a:schemeClr val="tx1"/>
                </a:solidFill>
                <a:effectLst/>
                <a:latin typeface="+mn-lt"/>
                <a:ea typeface="+mn-ea"/>
                <a:cs typeface="+mn-cs"/>
              </a:rPr>
              <a:t>)</a:t>
            </a:r>
            <a:r>
              <a:rPr kumimoji="1" lang="zh-TW" altLang="en-US" sz="1200" b="1" i="0" kern="1200" dirty="0">
                <a:solidFill>
                  <a:schemeClr val="tx1"/>
                </a:solidFill>
                <a:effectLst/>
                <a:latin typeface="+mn-lt"/>
                <a:ea typeface="+mn-ea"/>
                <a:cs typeface="+mn-cs"/>
              </a:rPr>
              <a:t>代謝</a:t>
            </a:r>
            <a:r>
              <a:rPr kumimoji="1" lang="en-US" altLang="zh-TW" sz="1200" b="1" i="0" kern="1200" dirty="0">
                <a:solidFill>
                  <a:schemeClr val="tx1"/>
                </a:solidFill>
                <a:effectLst/>
                <a:latin typeface="+mn-lt"/>
                <a:ea typeface="+mn-ea"/>
                <a:cs typeface="+mn-cs"/>
              </a:rPr>
              <a:t>(</a:t>
            </a:r>
            <a:r>
              <a:rPr kumimoji="1" lang="zh-TW" altLang="en-US" sz="1200" b="1" i="0" kern="1200" dirty="0">
                <a:solidFill>
                  <a:schemeClr val="tx1"/>
                </a:solidFill>
                <a:effectLst/>
                <a:latin typeface="+mn-lt"/>
                <a:ea typeface="+mn-ea"/>
                <a:cs typeface="+mn-cs"/>
              </a:rPr>
              <a:t>作用</a:t>
            </a:r>
            <a:r>
              <a:rPr kumimoji="1" lang="en-US" altLang="zh-TW" sz="1200" b="1" i="0" kern="1200" dirty="0">
                <a:solidFill>
                  <a:schemeClr val="tx1"/>
                </a:solidFill>
                <a:effectLst/>
                <a:latin typeface="+mn-lt"/>
                <a:ea typeface="+mn-ea"/>
                <a:cs typeface="+mn-cs"/>
              </a:rPr>
              <a:t>)</a:t>
            </a:r>
            <a:r>
              <a:rPr kumimoji="1" lang="zh-TW" altLang="en-US" sz="1200" b="1" i="0" kern="1200" dirty="0">
                <a:solidFill>
                  <a:schemeClr val="tx1"/>
                </a:solidFill>
                <a:effectLst/>
                <a:latin typeface="+mn-lt"/>
                <a:ea typeface="+mn-ea"/>
                <a:cs typeface="+mn-cs"/>
              </a:rPr>
              <a:t>、新陳代謝</a:t>
            </a:r>
            <a:endParaRPr kumimoji="1" lang="en-US" altLang="zh-TW" sz="1200" b="1" i="0" kern="1200" dirty="0">
              <a:solidFill>
                <a:schemeClr val="tx1"/>
              </a:solidFill>
              <a:effectLst/>
              <a:latin typeface="+mn-lt"/>
              <a:ea typeface="+mn-ea"/>
              <a:cs typeface="+mn-cs"/>
            </a:endParaRPr>
          </a:p>
          <a:p>
            <a:br>
              <a:rPr lang="ja-JP" altLang="en-US" dirty="0"/>
            </a:br>
            <a:r>
              <a:rPr kumimoji="1" lang="ja-JP" altLang="en-US" sz="1200" b="0" i="0" kern="1200" dirty="0">
                <a:solidFill>
                  <a:schemeClr val="tx1"/>
                </a:solidFill>
                <a:effectLst/>
                <a:latin typeface="+mn-lt"/>
                <a:ea typeface="+mn-ea"/>
                <a:cs typeface="+mn-cs"/>
              </a:rPr>
              <a:t>消化、排泄、呼吸、循環、体温調節など、エネルギーを生成および使用する体内のすべての物理的および化学的プロセス</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a:t>
            </a:fld>
            <a:endParaRPr kumimoji="1" lang="ja-JP" altLang="en-US"/>
          </a:p>
        </p:txBody>
      </p:sp>
    </p:spTree>
    <p:extLst>
      <p:ext uri="{BB962C8B-B14F-4D97-AF65-F5344CB8AC3E}">
        <p14:creationId xmlns:p14="http://schemas.microsoft.com/office/powerpoint/2010/main" val="29835863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ペプシン</a:t>
            </a:r>
            <a:endParaRPr kumimoji="1" lang="en-US" altLang="ja-JP" sz="1200" b="1" i="0" kern="1200" dirty="0">
              <a:solidFill>
                <a:schemeClr val="tx1"/>
              </a:solidFill>
              <a:effectLst/>
              <a:latin typeface="+mn-lt"/>
              <a:ea typeface="+mn-ea"/>
              <a:cs typeface="+mn-cs"/>
            </a:endParaRPr>
          </a:p>
          <a:p>
            <a:r>
              <a:rPr lang="ja-JP" altLang="ja-JP" dirty="0">
                <a:effectLst/>
              </a:rPr>
              <a:t>胃のタンパク質酵素</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72</a:t>
            </a:fld>
            <a:endParaRPr kumimoji="1" lang="ja-JP" altLang="en-US"/>
          </a:p>
        </p:txBody>
      </p:sp>
    </p:spTree>
    <p:extLst>
      <p:ext uri="{BB962C8B-B14F-4D97-AF65-F5344CB8AC3E}">
        <p14:creationId xmlns:p14="http://schemas.microsoft.com/office/powerpoint/2010/main" val="29484752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ぜんどう</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運動</a:t>
            </a:r>
            <a:r>
              <a:rPr kumimoji="1" lang="en-US" altLang="ja-JP" sz="1200" b="1" i="0" kern="1200" dirty="0">
                <a:solidFill>
                  <a:schemeClr val="tx1"/>
                </a:solidFill>
                <a:effectLst/>
                <a:latin typeface="+mn-lt"/>
                <a:ea typeface="+mn-ea"/>
                <a:cs typeface="+mn-cs"/>
              </a:rPr>
              <a:t>)</a:t>
            </a:r>
          </a:p>
          <a:p>
            <a:endParaRPr kumimoji="1" lang="en-US" altLang="ja-JP" sz="1200" b="1" i="0" kern="1200" dirty="0">
              <a:solidFill>
                <a:schemeClr val="tx1"/>
              </a:solidFill>
              <a:effectLst/>
              <a:latin typeface="+mn-lt"/>
              <a:ea typeface="+mn-ea"/>
              <a:cs typeface="+mn-cs"/>
            </a:endParaRPr>
          </a:p>
          <a:p>
            <a:r>
              <a:rPr kumimoji="1" lang="ja-JP" altLang="en-US" dirty="0"/>
              <a:t>食材を移動させ分解するのを補助する筋組織の収縮</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73</a:t>
            </a:fld>
            <a:endParaRPr kumimoji="1" lang="ja-JP" altLang="en-US"/>
          </a:p>
        </p:txBody>
      </p:sp>
    </p:spTree>
    <p:extLst>
      <p:ext uri="{BB962C8B-B14F-4D97-AF65-F5344CB8AC3E}">
        <p14:creationId xmlns:p14="http://schemas.microsoft.com/office/powerpoint/2010/main" val="24913581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上皮</a:t>
            </a:r>
            <a:endParaRPr kumimoji="1" lang="en-US" altLang="ja-JP" dirty="0"/>
          </a:p>
          <a:p>
            <a:r>
              <a:rPr lang="ja-JP" altLang="ja-JP" dirty="0">
                <a:effectLst/>
              </a:rPr>
              <a:t>文字通り何百万もの胃腺を含む物質</a:t>
            </a:r>
            <a:endParaRPr lang="en-US" altLang="ja-JP" dirty="0">
              <a:effectLst/>
            </a:endParaRPr>
          </a:p>
          <a:p>
            <a:endParaRPr kumimoji="1" lang="en-US" altLang="ja-JP" dirty="0">
              <a:effectLst/>
            </a:endParaRPr>
          </a:p>
          <a:p>
            <a:r>
              <a:rPr kumimoji="1" lang="ja-JP" altLang="en-US" sz="1200" b="0" i="0" kern="1200" dirty="0">
                <a:solidFill>
                  <a:schemeClr val="tx1"/>
                </a:solidFill>
                <a:effectLst/>
                <a:latin typeface="+mn-lt"/>
                <a:ea typeface="+mn-ea"/>
                <a:cs typeface="+mn-cs"/>
              </a:rPr>
              <a:t>体表面を覆う「表皮」</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74</a:t>
            </a:fld>
            <a:endParaRPr kumimoji="1" lang="ja-JP" altLang="en-US"/>
          </a:p>
        </p:txBody>
      </p:sp>
    </p:spTree>
    <p:extLst>
      <p:ext uri="{BB962C8B-B14F-4D97-AF65-F5344CB8AC3E}">
        <p14:creationId xmlns:p14="http://schemas.microsoft.com/office/powerpoint/2010/main" val="1624077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十二指腸</a:t>
            </a:r>
            <a:endParaRPr kumimoji="1" lang="en-US" altLang="ja-JP" sz="1200" b="1"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胃と小腸をつなぐ消化管である</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十二指腸の名はこの部分の長さが指の幅の</a:t>
            </a:r>
            <a:r>
              <a:rPr kumimoji="1" lang="en-US" altLang="ja-JP" sz="1200" b="0" i="0" kern="1200" dirty="0">
                <a:solidFill>
                  <a:schemeClr val="tx1"/>
                </a:solidFill>
                <a:effectLst/>
                <a:latin typeface="+mn-lt"/>
                <a:ea typeface="+mn-ea"/>
                <a:cs typeface="+mn-cs"/>
              </a:rPr>
              <a:t>12</a:t>
            </a:r>
            <a:r>
              <a:rPr kumimoji="1" lang="ja-JP" altLang="en-US" sz="1200" b="0" i="0" kern="1200" dirty="0">
                <a:solidFill>
                  <a:schemeClr val="tx1"/>
                </a:solidFill>
                <a:effectLst/>
                <a:latin typeface="+mn-lt"/>
                <a:ea typeface="+mn-ea"/>
                <a:cs typeface="+mn-cs"/>
              </a:rPr>
              <a:t>倍ほどであることに由来する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75</a:t>
            </a:fld>
            <a:endParaRPr kumimoji="1" lang="ja-JP" altLang="en-US"/>
          </a:p>
        </p:txBody>
      </p:sp>
    </p:spTree>
    <p:extLst>
      <p:ext uri="{BB962C8B-B14F-4D97-AF65-F5344CB8AC3E}">
        <p14:creationId xmlns:p14="http://schemas.microsoft.com/office/powerpoint/2010/main" val="33488318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単糖、 単糖類、 モノサッカライド</a:t>
            </a:r>
            <a:endParaRPr kumimoji="1" lang="en-US" altLang="ja-JP" sz="1200" b="1" i="0" kern="1200" dirty="0">
              <a:solidFill>
                <a:schemeClr val="tx1"/>
              </a:solidFill>
              <a:effectLst/>
              <a:latin typeface="+mn-lt"/>
              <a:ea typeface="+mn-ea"/>
              <a:cs typeface="+mn-cs"/>
            </a:endParaRPr>
          </a:p>
          <a:p>
            <a:endParaRPr kumimoji="1" lang="en-US" altLang="ja-JP" dirty="0"/>
          </a:p>
          <a:p>
            <a:r>
              <a:rPr lang="ja-JP" altLang="ja-JP" dirty="0">
                <a:effectLst/>
              </a:rPr>
              <a:t>単純な炭水化物の一種</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76</a:t>
            </a:fld>
            <a:endParaRPr kumimoji="1" lang="ja-JP" altLang="en-US"/>
          </a:p>
        </p:txBody>
      </p:sp>
    </p:spTree>
    <p:extLst>
      <p:ext uri="{BB962C8B-B14F-4D97-AF65-F5344CB8AC3E}">
        <p14:creationId xmlns:p14="http://schemas.microsoft.com/office/powerpoint/2010/main" val="2606788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二糖類</a:t>
            </a:r>
            <a:endParaRPr lang="en-US" altLang="ja-JP" dirty="0">
              <a:effectLst/>
            </a:endParaRPr>
          </a:p>
          <a:p>
            <a:r>
              <a:rPr lang="ja-JP" altLang="ja-JP" dirty="0">
                <a:effectLst/>
              </a:rPr>
              <a:t>単純な炭水化物の一種</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77</a:t>
            </a:fld>
            <a:endParaRPr kumimoji="1" lang="ja-JP" altLang="en-US"/>
          </a:p>
        </p:txBody>
      </p:sp>
    </p:spTree>
    <p:extLst>
      <p:ext uri="{BB962C8B-B14F-4D97-AF65-F5344CB8AC3E}">
        <p14:creationId xmlns:p14="http://schemas.microsoft.com/office/powerpoint/2010/main" val="3578008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多糖類</a:t>
            </a:r>
            <a:endParaRPr lang="en-US" altLang="ja-JP" dirty="0">
              <a:effectLst/>
            </a:endParaRPr>
          </a:p>
          <a:p>
            <a:r>
              <a:rPr lang="ja-JP" altLang="ja-JP" dirty="0">
                <a:effectLst/>
              </a:rPr>
              <a:t>複雑な炭水化物</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78</a:t>
            </a:fld>
            <a:endParaRPr kumimoji="1" lang="ja-JP" altLang="en-US"/>
          </a:p>
        </p:txBody>
      </p:sp>
    </p:spTree>
    <p:extLst>
      <p:ext uri="{BB962C8B-B14F-4D97-AF65-F5344CB8AC3E}">
        <p14:creationId xmlns:p14="http://schemas.microsoft.com/office/powerpoint/2010/main" val="21412005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グルテン、麩</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ふ</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質</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小麦に含まれるタンパク質</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79</a:t>
            </a:fld>
            <a:endParaRPr kumimoji="1" lang="ja-JP" altLang="en-US"/>
          </a:p>
        </p:txBody>
      </p:sp>
    </p:spTree>
    <p:extLst>
      <p:ext uri="{BB962C8B-B14F-4D97-AF65-F5344CB8AC3E}">
        <p14:creationId xmlns:p14="http://schemas.microsoft.com/office/powerpoint/2010/main" val="16100056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ボンベ熱量計</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反応の</a:t>
            </a:r>
            <a:r>
              <a:rPr kumimoji="1" lang="ja-JP" altLang="en-US" sz="1200" b="0" i="0" u="none" strike="noStrike" kern="1200" dirty="0">
                <a:solidFill>
                  <a:schemeClr val="tx1"/>
                </a:solidFill>
                <a:effectLst/>
                <a:latin typeface="+mn-lt"/>
                <a:ea typeface="+mn-ea"/>
                <a:cs typeface="+mn-cs"/>
                <a:hlinkClick r:id="rId3" tooltip="燃焼熱"/>
              </a:rPr>
              <a:t>燃焼熱</a:t>
            </a:r>
            <a:r>
              <a:rPr kumimoji="1" lang="ja-JP" altLang="en-US" sz="1200" b="0" i="0" kern="1200" dirty="0">
                <a:solidFill>
                  <a:schemeClr val="tx1"/>
                </a:solidFill>
                <a:effectLst/>
                <a:latin typeface="+mn-lt"/>
                <a:ea typeface="+mn-ea"/>
                <a:cs typeface="+mn-cs"/>
              </a:rPr>
              <a:t>を測定するために用いられる</a:t>
            </a:r>
            <a:endParaRPr kumimoji="1" lang="en-US" altLang="ja-JP" sz="1200" b="0" i="0" kern="1200" dirty="0">
              <a:solidFill>
                <a:schemeClr val="tx1"/>
              </a:solidFill>
              <a:effectLst/>
              <a:latin typeface="+mn-lt"/>
              <a:ea typeface="+mn-ea"/>
              <a:cs typeface="+mn-cs"/>
            </a:endParaRPr>
          </a:p>
          <a:p>
            <a:r>
              <a:rPr lang="ja-JP" altLang="ja-JP" dirty="0">
                <a:effectLst/>
              </a:rPr>
              <a:t>食品が燃えている間に放出する熱量を測定できる特別な</a:t>
            </a:r>
            <a:r>
              <a:rPr lang="ja-JP" altLang="en-US" dirty="0">
                <a:effectLst/>
              </a:rPr>
              <a:t>計量器</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80</a:t>
            </a:fld>
            <a:endParaRPr kumimoji="1" lang="ja-JP" altLang="en-US"/>
          </a:p>
        </p:txBody>
      </p:sp>
    </p:spTree>
    <p:extLst>
      <p:ext uri="{BB962C8B-B14F-4D97-AF65-F5344CB8AC3E}">
        <p14:creationId xmlns:p14="http://schemas.microsoft.com/office/powerpoint/2010/main" val="20761864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effectLst/>
              </a:rPr>
              <a:t>インシュリン</a:t>
            </a:r>
            <a:endParaRPr lang="en-US" altLang="ja-JP" b="1" dirty="0">
              <a:effectLst/>
            </a:endParaRPr>
          </a:p>
          <a:p>
            <a:r>
              <a:rPr lang="ja-JP" altLang="ja-JP" dirty="0">
                <a:effectLst/>
              </a:rPr>
              <a:t>細胞がブドウ糖を吸収できるようにするホルモン</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81</a:t>
            </a:fld>
            <a:endParaRPr kumimoji="1" lang="ja-JP" altLang="en-US"/>
          </a:p>
        </p:txBody>
      </p:sp>
    </p:spTree>
    <p:extLst>
      <p:ext uri="{BB962C8B-B14F-4D97-AF65-F5344CB8AC3E}">
        <p14:creationId xmlns:p14="http://schemas.microsoft.com/office/powerpoint/2010/main" val="254746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エンドルフィン</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br>
              <a:rPr lang="ja-JP" altLang="en-US" dirty="0"/>
            </a:br>
            <a:r>
              <a:rPr kumimoji="1" lang="ja-JP" altLang="en-US" sz="1200" b="0" i="0" kern="1200" dirty="0">
                <a:solidFill>
                  <a:schemeClr val="tx1"/>
                </a:solidFill>
                <a:effectLst/>
                <a:latin typeface="+mn-lt"/>
                <a:ea typeface="+mn-ea"/>
                <a:cs typeface="+mn-cs"/>
              </a:rPr>
              <a:t>あなたの体に自然に発生する鎮痛剤</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a:t>
            </a:fld>
            <a:endParaRPr kumimoji="1" lang="ja-JP" altLang="en-US"/>
          </a:p>
        </p:txBody>
      </p:sp>
    </p:spTree>
    <p:extLst>
      <p:ext uri="{BB962C8B-B14F-4D97-AF65-F5344CB8AC3E}">
        <p14:creationId xmlns:p14="http://schemas.microsoft.com/office/powerpoint/2010/main" val="13590051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ラクトース、乳糖</a:t>
            </a:r>
            <a:endParaRPr kumimoji="1" lang="en-US" altLang="ja-JP" sz="1200" b="1" i="0" kern="1200" dirty="0">
              <a:solidFill>
                <a:schemeClr val="tx1"/>
              </a:solidFill>
              <a:effectLst/>
              <a:latin typeface="+mn-lt"/>
              <a:ea typeface="+mn-ea"/>
              <a:cs typeface="+mn-cs"/>
            </a:endParaRPr>
          </a:p>
          <a:p>
            <a:r>
              <a:rPr lang="ja-JP" altLang="ja-JP" dirty="0">
                <a:effectLst/>
              </a:rPr>
              <a:t>乳糖</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82</a:t>
            </a:fld>
            <a:endParaRPr kumimoji="1" lang="ja-JP" altLang="en-US"/>
          </a:p>
        </p:txBody>
      </p:sp>
    </p:spTree>
    <p:extLst>
      <p:ext uri="{BB962C8B-B14F-4D97-AF65-F5344CB8AC3E}">
        <p14:creationId xmlns:p14="http://schemas.microsoft.com/office/powerpoint/2010/main" val="17921483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i="0" kern="1200" dirty="0">
                <a:solidFill>
                  <a:schemeClr val="tx1"/>
                </a:solidFill>
                <a:effectLst/>
                <a:latin typeface="+mn-lt"/>
                <a:ea typeface="+mn-ea"/>
                <a:cs typeface="+mn-cs"/>
              </a:rPr>
              <a:t>I</a:t>
            </a:r>
            <a:r>
              <a:rPr kumimoji="1" lang="ja-JP" altLang="en-US" sz="1200" b="1" i="0" kern="1200" dirty="0">
                <a:solidFill>
                  <a:schemeClr val="tx1"/>
                </a:solidFill>
                <a:effectLst/>
                <a:latin typeface="+mn-lt"/>
                <a:ea typeface="+mn-ea"/>
                <a:cs typeface="+mn-cs"/>
              </a:rPr>
              <a:t>型糖尿病</a:t>
            </a:r>
            <a:endParaRPr kumimoji="1" lang="en-US" altLang="ja-JP" sz="1200" b="1" i="0" kern="1200" dirty="0">
              <a:solidFill>
                <a:schemeClr val="tx1"/>
              </a:solidFill>
              <a:effectLst/>
              <a:latin typeface="+mn-lt"/>
              <a:ea typeface="+mn-ea"/>
              <a:cs typeface="+mn-cs"/>
            </a:endParaRPr>
          </a:p>
          <a:p>
            <a:r>
              <a:rPr lang="ja-JP" altLang="ja-JP" dirty="0">
                <a:effectLst/>
              </a:rPr>
              <a:t>インスリンの量が正常または過剰で、インスリン依存性の糖尿病患者</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83</a:t>
            </a:fld>
            <a:endParaRPr kumimoji="1" lang="ja-JP" altLang="en-US"/>
          </a:p>
        </p:txBody>
      </p:sp>
    </p:spTree>
    <p:extLst>
      <p:ext uri="{BB962C8B-B14F-4D97-AF65-F5344CB8AC3E}">
        <p14:creationId xmlns:p14="http://schemas.microsoft.com/office/powerpoint/2010/main" val="2607363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i="0" kern="1200" dirty="0">
                <a:solidFill>
                  <a:schemeClr val="tx1"/>
                </a:solidFill>
                <a:effectLst/>
                <a:latin typeface="+mn-lt"/>
                <a:ea typeface="+mn-ea"/>
                <a:cs typeface="+mn-cs"/>
              </a:rPr>
              <a:t>II</a:t>
            </a:r>
            <a:r>
              <a:rPr kumimoji="1" lang="ja-JP" altLang="en-US" sz="1200" b="1" i="0" kern="1200" dirty="0">
                <a:solidFill>
                  <a:schemeClr val="tx1"/>
                </a:solidFill>
                <a:effectLst/>
                <a:latin typeface="+mn-lt"/>
                <a:ea typeface="+mn-ea"/>
                <a:cs typeface="+mn-cs"/>
              </a:rPr>
              <a:t>型糖尿病、</a:t>
            </a:r>
            <a:r>
              <a:rPr kumimoji="1" lang="en-US" altLang="ja-JP" sz="1200" b="1" i="0" kern="1200" dirty="0">
                <a:solidFill>
                  <a:schemeClr val="tx1"/>
                </a:solidFill>
                <a:effectLst/>
                <a:latin typeface="+mn-lt"/>
                <a:ea typeface="+mn-ea"/>
                <a:cs typeface="+mn-cs"/>
              </a:rPr>
              <a:t>2</a:t>
            </a:r>
            <a:r>
              <a:rPr kumimoji="1" lang="ja-JP" altLang="en-US" sz="1200" b="1" i="0" kern="1200" dirty="0">
                <a:solidFill>
                  <a:schemeClr val="tx1"/>
                </a:solidFill>
                <a:effectLst/>
                <a:latin typeface="+mn-lt"/>
                <a:ea typeface="+mn-ea"/>
                <a:cs typeface="+mn-cs"/>
              </a:rPr>
              <a:t>型糖尿病</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インスリンの量が正常または過剰で、インスリン依存性ではない糖尿病の人</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84</a:t>
            </a:fld>
            <a:endParaRPr kumimoji="1" lang="ja-JP" altLang="en-US"/>
          </a:p>
        </p:txBody>
      </p:sp>
    </p:spTree>
    <p:extLst>
      <p:ext uri="{BB962C8B-B14F-4D97-AF65-F5344CB8AC3E}">
        <p14:creationId xmlns:p14="http://schemas.microsoft.com/office/powerpoint/2010/main" val="33336634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FOOD</a:t>
            </a:r>
            <a:r>
              <a:rPr kumimoji="1" lang="ja-JP" altLang="en-US" sz="1200" b="0" i="0" kern="1200" dirty="0">
                <a:solidFill>
                  <a:schemeClr val="tx1"/>
                </a:solidFill>
                <a:effectLst/>
                <a:latin typeface="+mn-lt"/>
                <a:ea typeface="+mn-ea"/>
                <a:cs typeface="+mn-cs"/>
              </a:rPr>
              <a:t>　</a:t>
            </a:r>
            <a:r>
              <a:rPr lang="en-US" altLang="ja-JP" dirty="0"/>
              <a:t>Exchange Lists </a:t>
            </a:r>
            <a:r>
              <a:rPr kumimoji="1" lang="ja-JP" altLang="en-US" sz="1200" b="0" i="0" kern="1200" dirty="0">
                <a:solidFill>
                  <a:schemeClr val="tx1"/>
                </a:solidFill>
                <a:effectLst/>
                <a:latin typeface="+mn-lt"/>
                <a:ea typeface="+mn-ea"/>
                <a:cs typeface="+mn-cs"/>
              </a:rPr>
              <a:t>）として（食品）交換表</a:t>
            </a:r>
            <a:endParaRPr kumimoji="1" lang="en-US" altLang="ja-JP" sz="1200" b="0" i="0" kern="1200" dirty="0">
              <a:solidFill>
                <a:schemeClr val="tx1"/>
              </a:solidFill>
              <a:effectLst/>
              <a:latin typeface="+mn-lt"/>
              <a:ea typeface="+mn-ea"/>
              <a:cs typeface="+mn-cs"/>
            </a:endParaRPr>
          </a:p>
          <a:p>
            <a:r>
              <a:rPr lang="ja-JP" altLang="ja-JP" dirty="0">
                <a:effectLst/>
              </a:rPr>
              <a:t>糖尿病の食事療法を処方するために使用されます</a:t>
            </a:r>
            <a:endParaRPr lang="en-US" altLang="ja-JP" dirty="0">
              <a:effectLs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85</a:t>
            </a:fld>
            <a:endParaRPr kumimoji="1" lang="ja-JP" altLang="en-US"/>
          </a:p>
        </p:txBody>
      </p:sp>
    </p:spTree>
    <p:extLst>
      <p:ext uri="{BB962C8B-B14F-4D97-AF65-F5344CB8AC3E}">
        <p14:creationId xmlns:p14="http://schemas.microsoft.com/office/powerpoint/2010/main" val="17913610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dirty="0">
                <a:effectLst/>
              </a:rPr>
              <a:t>食品が血糖値にどのように影響するかを計算する方法</a:t>
            </a:r>
            <a:endParaRPr kumimoji="1" lang="en-US" altLang="ja-JP"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kern="1200" dirty="0">
                <a:solidFill>
                  <a:schemeClr val="tx1"/>
                </a:solidFill>
                <a:effectLst/>
                <a:latin typeface="+mn-lt"/>
                <a:ea typeface="+mn-ea"/>
                <a:cs typeface="+mn-cs"/>
              </a:rPr>
              <a:t>食事の</a:t>
            </a:r>
            <a:r>
              <a:rPr kumimoji="1" lang="en-US" altLang="ja-JP" sz="1200" b="1" i="0" kern="1200" dirty="0">
                <a:solidFill>
                  <a:schemeClr val="tx1"/>
                </a:solidFill>
                <a:effectLst/>
                <a:latin typeface="+mn-lt"/>
                <a:ea typeface="+mn-ea"/>
                <a:cs typeface="+mn-cs"/>
              </a:rPr>
              <a:t>GI</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glycemic index</a:t>
            </a:r>
            <a:r>
              <a:rPr kumimoji="1" lang="ja-JP" altLang="en-US" sz="1200" b="1" i="0" kern="1200" dirty="0">
                <a:solidFill>
                  <a:schemeClr val="tx1"/>
                </a:solidFill>
                <a:effectLst/>
                <a:latin typeface="+mn-lt"/>
                <a:ea typeface="+mn-ea"/>
                <a:cs typeface="+mn-cs"/>
              </a:rPr>
              <a:t>）とは</a:t>
            </a:r>
            <a:endParaRPr kumimoji="1" lang="en-US" altLang="ja-JP"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食事全体の炭水化物の食後血糖値の上昇能を示す指標</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kern="1200" dirty="0">
                <a:solidFill>
                  <a:schemeClr val="tx1"/>
                </a:solidFill>
                <a:effectLst/>
                <a:latin typeface="+mn-lt"/>
                <a:ea typeface="+mn-ea"/>
                <a:cs typeface="+mn-cs"/>
              </a:rPr>
              <a:t>食事の</a:t>
            </a:r>
            <a:r>
              <a:rPr kumimoji="1" lang="en-US" altLang="ja-JP" sz="1200" b="1" i="0" kern="1200" dirty="0">
                <a:solidFill>
                  <a:schemeClr val="tx1"/>
                </a:solidFill>
                <a:effectLst/>
                <a:latin typeface="+mn-lt"/>
                <a:ea typeface="+mn-ea"/>
                <a:cs typeface="+mn-cs"/>
              </a:rPr>
              <a:t>GL</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glycemic load</a:t>
            </a:r>
            <a:r>
              <a:rPr kumimoji="1" lang="ja-JP" altLang="en-US" sz="1200" b="1" i="0" kern="1200" dirty="0">
                <a:solidFill>
                  <a:schemeClr val="tx1"/>
                </a:solidFill>
                <a:effectLst/>
                <a:latin typeface="+mn-lt"/>
                <a:ea typeface="+mn-ea"/>
                <a:cs typeface="+mn-cs"/>
              </a:rPr>
              <a:t>）とは</a:t>
            </a:r>
            <a:endParaRPr kumimoji="1" lang="en-US" altLang="ja-JP"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食事の中で摂取される炭水化物の質と量とを同時に示す指標</a:t>
            </a:r>
            <a:endParaRPr kumimoji="1" lang="ja-JP" altLang="en-US" sz="1200" b="1"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86</a:t>
            </a:fld>
            <a:endParaRPr kumimoji="1" lang="ja-JP" altLang="en-US"/>
          </a:p>
        </p:txBody>
      </p:sp>
    </p:spTree>
    <p:extLst>
      <p:ext uri="{BB962C8B-B14F-4D97-AF65-F5344CB8AC3E}">
        <p14:creationId xmlns:p14="http://schemas.microsoft.com/office/powerpoint/2010/main" val="42930433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エッセンシャル</a:t>
            </a:r>
            <a:endParaRPr kumimoji="1" lang="en-US" altLang="ja-JP" dirty="0"/>
          </a:p>
          <a:p>
            <a:r>
              <a:rPr kumimoji="1" lang="ja-JP" altLang="en-US" sz="1200" b="1" i="0" kern="1200" dirty="0">
                <a:solidFill>
                  <a:schemeClr val="tx1"/>
                </a:solidFill>
                <a:effectLst/>
                <a:latin typeface="+mn-lt"/>
                <a:ea typeface="+mn-ea"/>
                <a:cs typeface="+mn-cs"/>
              </a:rPr>
              <a:t>欠くことのできない、必須の、非常に重要な、</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に</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ぜひ必要で、本質の、本質的な、精の、精を集めた</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体はそれを持っている必要がありますが、それを自分で作り出すことはできません</a:t>
            </a:r>
            <a:endParaRPr kumimoji="1" lang="en-US" altLang="ja-JP" sz="1200" b="1"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87</a:t>
            </a:fld>
            <a:endParaRPr kumimoji="1" lang="ja-JP" altLang="en-US"/>
          </a:p>
        </p:txBody>
      </p:sp>
    </p:spTree>
    <p:extLst>
      <p:ext uri="{BB962C8B-B14F-4D97-AF65-F5344CB8AC3E}">
        <p14:creationId xmlns:p14="http://schemas.microsoft.com/office/powerpoint/2010/main" val="4259374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浮腫</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ふしゆ</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、水腫</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kumimoji="1" lang="ja-JP" altLang="en-US" dirty="0"/>
              <a:t>顔や手足などの末端が体内の水分により痛みを伴わない形で腫れる症候。むくみともいう</a:t>
            </a:r>
            <a:endParaRPr kumimoji="1" lang="en-US" altLang="ja-JP" dirty="0"/>
          </a:p>
          <a:p>
            <a:endParaRPr kumimoji="1" lang="en-US" altLang="ja-JP" dirty="0"/>
          </a:p>
          <a:p>
            <a:r>
              <a:rPr lang="ja-JP" altLang="ja-JP" dirty="0">
                <a:effectLst/>
              </a:rPr>
              <a:t>不快な腫れと体の圧力</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88</a:t>
            </a:fld>
            <a:endParaRPr kumimoji="1" lang="ja-JP" altLang="en-US"/>
          </a:p>
        </p:txBody>
      </p:sp>
    </p:spTree>
    <p:extLst>
      <p:ext uri="{BB962C8B-B14F-4D97-AF65-F5344CB8AC3E}">
        <p14:creationId xmlns:p14="http://schemas.microsoft.com/office/powerpoint/2010/main" val="14804723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オーニッシュ</a:t>
            </a:r>
            <a:r>
              <a:rPr kumimoji="1" lang="ja-JP" altLang="en-US" sz="1200" b="1" i="0" kern="1200" dirty="0">
                <a:solidFill>
                  <a:schemeClr val="tx1"/>
                </a:solidFill>
                <a:effectLst/>
                <a:latin typeface="+mn-lt"/>
                <a:ea typeface="+mn-ea"/>
                <a:cs typeface="+mn-cs"/>
              </a:rPr>
              <a:t>ダイエット　いわゆる低脂肪ダイエット</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脂肪の摂取割合を</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％以下とする。</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ja-JP" dirty="0">
                <a:effectLst/>
              </a:rPr>
              <a:t>無脂肪ヨーグルト、無脂肪乳、卵白を除くすべての油と動物製品を除きます。飽和脂肪は可能な限り制限されています。総脂肪は1日のカロリーの10％に制限されており、メニューの大部分は炭水化物で構成されています（カロリーの75％）</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89</a:t>
            </a:fld>
            <a:endParaRPr kumimoji="1" lang="ja-JP" altLang="en-US"/>
          </a:p>
        </p:txBody>
      </p:sp>
    </p:spTree>
    <p:extLst>
      <p:ext uri="{BB962C8B-B14F-4D97-AF65-F5344CB8AC3E}">
        <p14:creationId xmlns:p14="http://schemas.microsoft.com/office/powerpoint/2010/main" val="32204995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DASH</a:t>
            </a:r>
            <a:r>
              <a:rPr kumimoji="1" lang="ja-JP" altLang="en-US" dirty="0"/>
              <a:t>ダイエット</a:t>
            </a:r>
            <a:endParaRPr kumimoji="1" lang="en-US" altLang="ja-JP" dirty="0"/>
          </a:p>
          <a:p>
            <a:endParaRPr kumimoji="1" lang="en-US" altLang="ja-JP" dirty="0"/>
          </a:p>
          <a:p>
            <a:r>
              <a:rPr lang="ja-JP" altLang="ja-JP" dirty="0">
                <a:effectLst/>
              </a:rPr>
              <a:t>飽和脂肪が少なく（ただし、脂肪を含まない、または低脂肪のカルシウムが豊富な乳製品を含む）、全粒粉、果物、野菜が豊富です。ナッツ、種子、または豆類の毎日の選択が含まれ、適度な量のタンパク質（できれば魚、鶏肉、または大豆製品）が含まれています</a:t>
            </a:r>
            <a:endParaRPr lang="en-US" altLang="ja-JP" dirty="0">
              <a:effectLst/>
            </a:endParaRPr>
          </a:p>
          <a:p>
            <a:endParaRPr kumimoji="1" lang="en-US" altLang="ja-JP" dirty="0">
              <a:effectLst/>
            </a:endParaRPr>
          </a:p>
          <a:p>
            <a:r>
              <a:rPr kumimoji="1" lang="ja-JP" altLang="en-US" sz="1200" b="1" i="0" kern="1200" dirty="0">
                <a:solidFill>
                  <a:schemeClr val="tx1"/>
                </a:solidFill>
                <a:effectLst/>
                <a:latin typeface="+mn-lt"/>
                <a:ea typeface="+mn-ea"/>
                <a:cs typeface="+mn-cs"/>
              </a:rPr>
              <a:t>ダイエット</a:t>
            </a:r>
            <a:r>
              <a:rPr kumimoji="1" lang="ja-JP" altLang="en-US" sz="1200" b="0" i="0" kern="1200" dirty="0">
                <a:solidFill>
                  <a:schemeClr val="tx1"/>
                </a:solidFill>
                <a:effectLst/>
                <a:latin typeface="+mn-lt"/>
                <a:ea typeface="+mn-ea"/>
                <a:cs typeface="+mn-cs"/>
              </a:rPr>
              <a:t>は、たくさんの野菜、フルーツ、全粒穀物を消費し、羊や牛などの赤身肉、塩分、糖分、脂肪分の高い食べ物を避けるよう促すものです。 そのような食事は、血圧を下げるのを助けるマグネシウム、カルシウム、カリウムの摂取を増大させ、ソディウムや塩分の摂取を減らすものです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90</a:t>
            </a:fld>
            <a:endParaRPr kumimoji="1" lang="ja-JP" altLang="en-US"/>
          </a:p>
        </p:txBody>
      </p:sp>
    </p:spTree>
    <p:extLst>
      <p:ext uri="{BB962C8B-B14F-4D97-AF65-F5344CB8AC3E}">
        <p14:creationId xmlns:p14="http://schemas.microsoft.com/office/powerpoint/2010/main" val="1901748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サウス・ビーチ・ダイエット</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炭水化物と脂質を「体に良いもの・体に悪いもの」に分け、体に良いものだけを食べるダイエット法</a:t>
            </a:r>
          </a:p>
          <a:p>
            <a:endParaRPr kumimoji="1" lang="en-US" altLang="ja-JP" dirty="0"/>
          </a:p>
          <a:p>
            <a:r>
              <a:rPr lang="ja-JP" altLang="ja-JP" dirty="0">
                <a:effectLst/>
              </a:rPr>
              <a:t>（1）最初のフェーズはカロリーの深刻な剥奪です。2週間はパン、ジャガイモ、米、果物、お菓子、またはアルコールを摂取しません。 （2）第2段階では、1つまたは2つの好きな食べ物を再導入できます。 （3）第3フェーズはメンテナンスフェーズです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91</a:t>
            </a:fld>
            <a:endParaRPr kumimoji="1" lang="ja-JP" altLang="en-US"/>
          </a:p>
        </p:txBody>
      </p:sp>
    </p:spTree>
    <p:extLst>
      <p:ext uri="{BB962C8B-B14F-4D97-AF65-F5344CB8AC3E}">
        <p14:creationId xmlns:p14="http://schemas.microsoft.com/office/powerpoint/2010/main" val="1309292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日常の</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飲</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食物、</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治療・体重調節などのための</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規定食、特別食、ダイエット、食餌</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しよくじ</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療法、食事制限、</a:t>
            </a:r>
            <a:endParaRPr kumimoji="1" lang="en-US" altLang="ja-JP" sz="1200" b="1" i="0" kern="1200" dirty="0">
              <a:solidFill>
                <a:schemeClr val="tx1"/>
              </a:solidFill>
              <a:effectLst/>
              <a:latin typeface="+mn-lt"/>
              <a:ea typeface="+mn-ea"/>
              <a:cs typeface="+mn-cs"/>
            </a:endParaRPr>
          </a:p>
          <a:p>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日本などの</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国会、議会</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食べ物や飲み物での栄養</a:t>
            </a:r>
            <a:endParaRPr kumimoji="1" lang="en-US" altLang="ja-JP" sz="1200" b="1"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12</a:t>
            </a:fld>
            <a:endParaRPr kumimoji="1" lang="ja-JP" altLang="en-US"/>
          </a:p>
        </p:txBody>
      </p:sp>
    </p:spTree>
    <p:extLst>
      <p:ext uri="{BB962C8B-B14F-4D97-AF65-F5344CB8AC3E}">
        <p14:creationId xmlns:p14="http://schemas.microsoft.com/office/powerpoint/2010/main" val="4215697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ゾーンダイエット</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低炭水化物摂取を重視するダイエット</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ja-JP" dirty="0">
                <a:effectLst/>
              </a:rPr>
              <a:t>消化器系は、2つのグループの食品のみが消費される場合に理想的に機能します：赤身のタンパク質と果物や繊維が豊富な野菜などの天然炭水化物</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92</a:t>
            </a:fld>
            <a:endParaRPr kumimoji="1" lang="ja-JP" altLang="en-US"/>
          </a:p>
        </p:txBody>
      </p:sp>
    </p:spTree>
    <p:extLst>
      <p:ext uri="{BB962C8B-B14F-4D97-AF65-F5344CB8AC3E}">
        <p14:creationId xmlns:p14="http://schemas.microsoft.com/office/powerpoint/2010/main" val="38375346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アトキンスダイエット</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ja-JP" dirty="0">
                <a:effectLst/>
              </a:rPr>
              <a:t>ビタミンとミネラルの補給と定期的な運動を組み合わせた4段階の食事計画：（1）最初の段階は誘導と呼ばれ、（2）2番目の段階は継続的な減量（OWL）、（3）3番目の段階ははプレメンテナンスであり、（4）第4フェーズにはライフタイムメンテナンスが含まれ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93</a:t>
            </a:fld>
            <a:endParaRPr kumimoji="1" lang="ja-JP" altLang="en-US"/>
          </a:p>
        </p:txBody>
      </p:sp>
    </p:spTree>
    <p:extLst>
      <p:ext uri="{BB962C8B-B14F-4D97-AF65-F5344CB8AC3E}">
        <p14:creationId xmlns:p14="http://schemas.microsoft.com/office/powerpoint/2010/main" val="22856783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ベジタリアン</a:t>
            </a:r>
            <a:endParaRPr kumimoji="1" lang="en-US" altLang="ja-JP" sz="1200" b="1"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肉や魚などの動物性食品を摂らず、穀物や豆類、野菜などの植物性食品を摂る人のこと</a:t>
            </a:r>
            <a:endParaRPr kumimoji="1" lang="en-US" altLang="ja-JP" sz="1200" b="0" i="0" kern="1200" dirty="0">
              <a:solidFill>
                <a:schemeClr val="tx1"/>
              </a:solidFill>
              <a:effectLst/>
              <a:latin typeface="+mn-lt"/>
              <a:ea typeface="+mn-ea"/>
              <a:cs typeface="+mn-cs"/>
            </a:endParaRPr>
          </a:p>
          <a:p>
            <a:r>
              <a:rPr kumimoji="1" lang="ja-JP" altLang="en-US" dirty="0"/>
              <a:t>チーズ、クリーム、ヨーグルト、牛乳など、動物由来の食品は摂取する</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94</a:t>
            </a:fld>
            <a:endParaRPr kumimoji="1" lang="ja-JP" altLang="en-US"/>
          </a:p>
        </p:txBody>
      </p:sp>
    </p:spTree>
    <p:extLst>
      <p:ext uri="{BB962C8B-B14F-4D97-AF65-F5344CB8AC3E}">
        <p14:creationId xmlns:p14="http://schemas.microsoft.com/office/powerpoint/2010/main" val="35779607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雑食動物</a:t>
            </a:r>
            <a:endParaRPr kumimoji="1" lang="en-US" altLang="ja-JP" sz="1200" b="1" i="0" kern="1200" dirty="0">
              <a:solidFill>
                <a:schemeClr val="tx1"/>
              </a:solidFill>
              <a:effectLst/>
              <a:latin typeface="+mn-lt"/>
              <a:ea typeface="+mn-ea"/>
              <a:cs typeface="+mn-cs"/>
            </a:endParaRPr>
          </a:p>
          <a:p>
            <a:r>
              <a:rPr lang="ja-JP" altLang="ja-JP" dirty="0">
                <a:effectLst/>
              </a:rPr>
              <a:t>あらゆる種類の食品を食事に含める</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95</a:t>
            </a:fld>
            <a:endParaRPr kumimoji="1" lang="ja-JP" altLang="en-US"/>
          </a:p>
        </p:txBody>
      </p:sp>
    </p:spTree>
    <p:extLst>
      <p:ext uri="{BB962C8B-B14F-4D97-AF65-F5344CB8AC3E}">
        <p14:creationId xmlns:p14="http://schemas.microsoft.com/office/powerpoint/2010/main" val="15554560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中性脂肪</a:t>
            </a:r>
            <a:endParaRPr kumimoji="1" lang="en-US" altLang="ja-JP" sz="1200" b="1" i="0" kern="1200" dirty="0">
              <a:solidFill>
                <a:schemeClr val="tx1"/>
              </a:solidFill>
              <a:effectLst/>
              <a:latin typeface="+mn-lt"/>
              <a:ea typeface="+mn-ea"/>
              <a:cs typeface="+mn-cs"/>
            </a:endParaRPr>
          </a:p>
          <a:p>
            <a:r>
              <a:rPr lang="ja-JP" altLang="ja-JP" dirty="0">
                <a:effectLst/>
              </a:rPr>
              <a:t>脂肪の一形態;血流中に見られる場合、それらは心臓病の指標となる可能性があります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96</a:t>
            </a:fld>
            <a:endParaRPr kumimoji="1" lang="ja-JP" altLang="en-US"/>
          </a:p>
        </p:txBody>
      </p:sp>
    </p:spTree>
    <p:extLst>
      <p:ext uri="{BB962C8B-B14F-4D97-AF65-F5344CB8AC3E}">
        <p14:creationId xmlns:p14="http://schemas.microsoft.com/office/powerpoint/2010/main" val="19208548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浸透、浸潤、飽和</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状態</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色の</a:t>
            </a:r>
            <a:r>
              <a:rPr kumimoji="1" lang="en-US" altLang="ja-JP" sz="1200" b="1" i="0" kern="1200" dirty="0">
                <a:solidFill>
                  <a:schemeClr val="tx1"/>
                </a:solidFill>
                <a:effectLst/>
                <a:latin typeface="+mn-lt"/>
                <a:ea typeface="+mn-ea"/>
                <a:cs typeface="+mn-cs"/>
              </a:rPr>
              <a:t>)</a:t>
            </a:r>
            <a:r>
              <a:rPr kumimoji="1" lang="ja-JP" altLang="en-US" sz="1200" b="1" i="0" kern="1200" dirty="0">
                <a:solidFill>
                  <a:schemeClr val="tx1"/>
                </a:solidFill>
                <a:effectLst/>
                <a:latin typeface="+mn-lt"/>
                <a:ea typeface="+mn-ea"/>
                <a:cs typeface="+mn-cs"/>
              </a:rPr>
              <a:t>彩度、集中攻撃</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脂肪の分子が保持している水素の量を指します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97</a:t>
            </a:fld>
            <a:endParaRPr kumimoji="1" lang="ja-JP" altLang="en-US"/>
          </a:p>
        </p:txBody>
      </p:sp>
    </p:spTree>
    <p:extLst>
      <p:ext uri="{BB962C8B-B14F-4D97-AF65-F5344CB8AC3E}">
        <p14:creationId xmlns:p14="http://schemas.microsoft.com/office/powerpoint/2010/main" val="27695707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飽和脂肪酸</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一般に室温では固形で乳製品や肉などの動物性脂肪に多く含まれています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98</a:t>
            </a:fld>
            <a:endParaRPr kumimoji="1" lang="ja-JP" altLang="en-US"/>
          </a:p>
        </p:txBody>
      </p:sp>
    </p:spTree>
    <p:extLst>
      <p:ext uri="{BB962C8B-B14F-4D97-AF65-F5344CB8AC3E}">
        <p14:creationId xmlns:p14="http://schemas.microsoft.com/office/powerpoint/2010/main" val="18282169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水素</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それらを飽和させるために植物油分子に導入されました</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99</a:t>
            </a:fld>
            <a:endParaRPr kumimoji="1" lang="ja-JP" altLang="en-US"/>
          </a:p>
        </p:txBody>
      </p:sp>
    </p:spTree>
    <p:extLst>
      <p:ext uri="{BB962C8B-B14F-4D97-AF65-F5344CB8AC3E}">
        <p14:creationId xmlns:p14="http://schemas.microsoft.com/office/powerpoint/2010/main" val="2030800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トランス脂肪酸結合</a:t>
            </a:r>
            <a:endParaRPr kumimoji="1" lang="en-US" altLang="ja-JP" dirty="0"/>
          </a:p>
          <a:p>
            <a:endParaRPr kumimoji="1" lang="en-US" altLang="ja-JP" dirty="0"/>
          </a:p>
          <a:p>
            <a:r>
              <a:rPr lang="ja-JP" altLang="ja-JP" dirty="0">
                <a:effectLst/>
              </a:rPr>
              <a:t>植物油に水素を加えることで作られました</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100</a:t>
            </a:fld>
            <a:endParaRPr kumimoji="1" lang="ja-JP" altLang="en-US"/>
          </a:p>
        </p:txBody>
      </p:sp>
    </p:spTree>
    <p:extLst>
      <p:ext uri="{BB962C8B-B14F-4D97-AF65-F5344CB8AC3E}">
        <p14:creationId xmlns:p14="http://schemas.microsoft.com/office/powerpoint/2010/main" val="6108444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飽和脂肪</a:t>
            </a:r>
            <a:endParaRPr kumimoji="1" lang="en-US" altLang="ja-JP" sz="1200" b="1"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101</a:t>
            </a:fld>
            <a:endParaRPr kumimoji="1" lang="ja-JP" altLang="en-US"/>
          </a:p>
        </p:txBody>
      </p:sp>
    </p:spTree>
    <p:extLst>
      <p:ext uri="{BB962C8B-B14F-4D97-AF65-F5344CB8AC3E}">
        <p14:creationId xmlns:p14="http://schemas.microsoft.com/office/powerpoint/2010/main" val="4251478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豆腐</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r>
              <a:rPr lang="ja-JP" altLang="ja-JP" dirty="0">
                <a:effectLst/>
              </a:rPr>
              <a:t>豆乳を使ったやわらかい野菜チーズ「豆腐」</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13</a:t>
            </a:fld>
            <a:endParaRPr kumimoji="1" lang="ja-JP" altLang="en-US"/>
          </a:p>
        </p:txBody>
      </p:sp>
    </p:spTree>
    <p:extLst>
      <p:ext uri="{BB962C8B-B14F-4D97-AF65-F5344CB8AC3E}">
        <p14:creationId xmlns:p14="http://schemas.microsoft.com/office/powerpoint/2010/main" val="3041076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コレステロール</a:t>
            </a:r>
            <a:endParaRPr lang="en-US" altLang="ja-JP" dirty="0">
              <a:effectLst/>
            </a:endParaRPr>
          </a:p>
          <a:p>
            <a:endParaRPr kumimoji="1" lang="en-US" altLang="ja-JP" dirty="0">
              <a:effectLst/>
            </a:endParaRPr>
          </a:p>
          <a:p>
            <a:r>
              <a:rPr lang="ja-JP" altLang="ja-JP" dirty="0">
                <a:effectLst/>
              </a:rPr>
              <a:t>動物性食品からの飽和脂肪</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102</a:t>
            </a:fld>
            <a:endParaRPr kumimoji="1" lang="ja-JP" altLang="en-US"/>
          </a:p>
        </p:txBody>
      </p:sp>
    </p:spTree>
    <p:extLst>
      <p:ext uri="{BB962C8B-B14F-4D97-AF65-F5344CB8AC3E}">
        <p14:creationId xmlns:p14="http://schemas.microsoft.com/office/powerpoint/2010/main" val="21849158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内臓脂肪</a:t>
            </a:r>
            <a:endParaRPr kumimoji="1" lang="en-US" altLang="ja-JP" sz="1200" b="1" i="0" kern="1200" dirty="0">
              <a:solidFill>
                <a:schemeClr val="tx1"/>
              </a:solidFill>
              <a:effectLst/>
              <a:latin typeface="+mn-lt"/>
              <a:ea typeface="+mn-ea"/>
              <a:cs typeface="+mn-cs"/>
            </a:endParaRPr>
          </a:p>
          <a:p>
            <a:endParaRPr kumimoji="1" lang="en-US" altLang="ja-JP" sz="1200" b="1" i="0" kern="1200" dirty="0">
              <a:solidFill>
                <a:schemeClr val="tx1"/>
              </a:solidFill>
              <a:effectLst/>
              <a:latin typeface="+mn-lt"/>
              <a:ea typeface="+mn-ea"/>
              <a:cs typeface="+mn-cs"/>
            </a:endParaRPr>
          </a:p>
          <a:p>
            <a:br>
              <a:rPr lang="ja-JP" altLang="en-US" dirty="0"/>
            </a:br>
            <a:r>
              <a:rPr kumimoji="1" lang="ja-JP" altLang="en-US" sz="1200" b="0" i="0" kern="1200" dirty="0">
                <a:solidFill>
                  <a:schemeClr val="tx1"/>
                </a:solidFill>
                <a:effectLst/>
                <a:latin typeface="+mn-lt"/>
                <a:ea typeface="+mn-ea"/>
                <a:cs typeface="+mn-cs"/>
              </a:rPr>
              <a:t>内臓を取り巻く脂肪</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103</a:t>
            </a:fld>
            <a:endParaRPr kumimoji="1" lang="ja-JP" altLang="en-US"/>
          </a:p>
        </p:txBody>
      </p:sp>
    </p:spTree>
    <p:extLst>
      <p:ext uri="{BB962C8B-B14F-4D97-AF65-F5344CB8AC3E}">
        <p14:creationId xmlns:p14="http://schemas.microsoft.com/office/powerpoint/2010/main" val="29986417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mn-lt"/>
                <a:ea typeface="+mn-ea"/>
                <a:cs typeface="+mn-cs"/>
              </a:rPr>
              <a:t>壊血病</a:t>
            </a:r>
            <a:endParaRPr kumimoji="1" lang="en-US" altLang="ja-JP" sz="1200" b="1" i="0" kern="1200" dirty="0">
              <a:solidFill>
                <a:schemeClr val="tx1"/>
              </a:solidFill>
              <a:effectLst/>
              <a:latin typeface="+mn-lt"/>
              <a:ea typeface="+mn-ea"/>
              <a:cs typeface="+mn-cs"/>
            </a:endParaRPr>
          </a:p>
          <a:p>
            <a:r>
              <a:rPr kumimoji="1" lang="ja-JP" altLang="en-US" dirty="0"/>
              <a:t>出血性の障害が体内の各器官で生じる病気でビタミン</a:t>
            </a:r>
            <a:r>
              <a:rPr kumimoji="1" lang="en-US" altLang="ja-JP" dirty="0"/>
              <a:t>C</a:t>
            </a:r>
            <a:r>
              <a:rPr kumimoji="1" lang="ja-JP" altLang="en-US" dirty="0"/>
              <a:t>欠乏状態が数週間から数カ月続くと症状が出現する</a:t>
            </a:r>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104</a:t>
            </a:fld>
            <a:endParaRPr kumimoji="1" lang="ja-JP" altLang="en-US"/>
          </a:p>
        </p:txBody>
      </p:sp>
    </p:spTree>
    <p:extLst>
      <p:ext uri="{BB962C8B-B14F-4D97-AF65-F5344CB8AC3E}">
        <p14:creationId xmlns:p14="http://schemas.microsoft.com/office/powerpoint/2010/main" val="4172388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effectLst/>
              </a:rPr>
              <a:t>脂溶性ビタミン</a:t>
            </a:r>
            <a:endParaRPr lang="en-US" altLang="ja-JP" b="1" dirty="0">
              <a:effectLst/>
            </a:endParaRPr>
          </a:p>
          <a:p>
            <a:r>
              <a:rPr lang="ja-JP" altLang="ja-JP" dirty="0">
                <a:effectLst/>
              </a:rPr>
              <a:t>体の脂肪組織に蓄えられているので、日々残っているものもあります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105</a:t>
            </a:fld>
            <a:endParaRPr kumimoji="1" lang="ja-JP" altLang="en-US"/>
          </a:p>
        </p:txBody>
      </p:sp>
    </p:spTree>
    <p:extLst>
      <p:ext uri="{BB962C8B-B14F-4D97-AF65-F5344CB8AC3E}">
        <p14:creationId xmlns:p14="http://schemas.microsoft.com/office/powerpoint/2010/main" val="304507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effectLst/>
              </a:rPr>
              <a:t>コラーゲン</a:t>
            </a:r>
            <a:endParaRPr lang="en-US" altLang="ja-JP" b="1" dirty="0">
              <a:effectLst/>
            </a:endParaRPr>
          </a:p>
          <a:p>
            <a:endParaRPr kumimoji="1" lang="en-US" altLang="ja-JP" b="1" dirty="0">
              <a:effectLst/>
            </a:endParaRPr>
          </a:p>
          <a:p>
            <a:r>
              <a:rPr lang="ja-JP" altLang="ja-JP" dirty="0">
                <a:effectLst/>
              </a:rPr>
              <a:t>関節が正しく機能するのを助ける「接着剤」</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106</a:t>
            </a:fld>
            <a:endParaRPr kumimoji="1" lang="ja-JP" altLang="en-US"/>
          </a:p>
        </p:txBody>
      </p:sp>
    </p:spTree>
    <p:extLst>
      <p:ext uri="{BB962C8B-B14F-4D97-AF65-F5344CB8AC3E}">
        <p14:creationId xmlns:p14="http://schemas.microsoft.com/office/powerpoint/2010/main" val="6587706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水溶性ビタミン</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ja-JP" dirty="0">
                <a:effectLst/>
              </a:rPr>
              <a:t>体内に保存されていないため、ビタミン毒性の可能性はほとんどありません</a:t>
            </a:r>
            <a:endParaRPr kumimoji="1" lang="en-US" altLang="ja-JP" sz="1200" b="0" i="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107</a:t>
            </a:fld>
            <a:endParaRPr kumimoji="1" lang="ja-JP" altLang="en-US"/>
          </a:p>
        </p:txBody>
      </p:sp>
    </p:spTree>
    <p:extLst>
      <p:ext uri="{BB962C8B-B14F-4D97-AF65-F5344CB8AC3E}">
        <p14:creationId xmlns:p14="http://schemas.microsoft.com/office/powerpoint/2010/main" val="37086579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ミネラル</a:t>
            </a:r>
            <a:endParaRPr kumimoji="1" lang="en-US" altLang="ja-JP" sz="1200" b="0" i="0" kern="1200" dirty="0">
              <a:solidFill>
                <a:schemeClr val="tx1"/>
              </a:solidFill>
              <a:effectLst/>
              <a:latin typeface="+mn-lt"/>
              <a:ea typeface="+mn-ea"/>
              <a:cs typeface="+mn-cs"/>
            </a:endParaRPr>
          </a:p>
          <a:p>
            <a:r>
              <a:rPr lang="ja-JP" altLang="ja-JP" dirty="0">
                <a:effectLst/>
              </a:rPr>
              <a:t>私たちの体重の約5％しか占めていませんが、生命にとって不可欠です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108</a:t>
            </a:fld>
            <a:endParaRPr kumimoji="1" lang="ja-JP" altLang="en-US"/>
          </a:p>
        </p:txBody>
      </p:sp>
    </p:spTree>
    <p:extLst>
      <p:ext uri="{BB962C8B-B14F-4D97-AF65-F5344CB8AC3E}">
        <p14:creationId xmlns:p14="http://schemas.microsoft.com/office/powerpoint/2010/main" val="8484945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主要ミネラル</a:t>
            </a:r>
            <a:endParaRPr lang="en-US" altLang="ja-JP" dirty="0">
              <a:effectLst/>
            </a:endParaRPr>
          </a:p>
          <a:p>
            <a:r>
              <a:rPr lang="ja-JP" altLang="ja-JP" dirty="0">
                <a:effectLst/>
              </a:rPr>
              <a:t>体内でより多く見られ、食事でより多く必要とされ、カルシウム、カリウム、塩化物、硫黄、マグネシウム、ナトリウムが含まれます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109</a:t>
            </a:fld>
            <a:endParaRPr kumimoji="1" lang="ja-JP" altLang="en-US"/>
          </a:p>
        </p:txBody>
      </p:sp>
    </p:spTree>
    <p:extLst>
      <p:ext uri="{BB962C8B-B14F-4D97-AF65-F5344CB8AC3E}">
        <p14:creationId xmlns:p14="http://schemas.microsoft.com/office/powerpoint/2010/main" val="35544872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微量ミネラル</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ja-JP" dirty="0">
                <a:effectLst/>
              </a:rPr>
              <a:t>少量で必要で、鉄、ヨウ素、亜鉛、フッ化物、コバルトが含まれます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110</a:t>
            </a:fld>
            <a:endParaRPr kumimoji="1" lang="ja-JP" altLang="en-US"/>
          </a:p>
        </p:txBody>
      </p:sp>
    </p:spTree>
    <p:extLst>
      <p:ext uri="{BB962C8B-B14F-4D97-AF65-F5344CB8AC3E}">
        <p14:creationId xmlns:p14="http://schemas.microsoft.com/office/powerpoint/2010/main" val="39794292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effectLst/>
              </a:rPr>
              <a:t>フッ化物</a:t>
            </a:r>
            <a:endParaRPr kumimoji="1" lang="en-US" altLang="ja-JP" dirty="0"/>
          </a:p>
          <a:p>
            <a:r>
              <a:rPr lang="ja-JP" altLang="ja-JP" dirty="0">
                <a:effectLst/>
              </a:rPr>
              <a:t>骨や歯の健康に重要で、虫歯の形成を防ぐのに役立ちます</a:t>
            </a:r>
            <a:endParaRPr kumimoji="1" lang="ja-JP" altLang="en-US" dirty="0"/>
          </a:p>
        </p:txBody>
      </p:sp>
      <p:sp>
        <p:nvSpPr>
          <p:cNvPr id="4" name="スライド番号プレースホルダー 3"/>
          <p:cNvSpPr>
            <a:spLocks noGrp="1"/>
          </p:cNvSpPr>
          <p:nvPr>
            <p:ph type="sldNum" sz="quarter" idx="5"/>
          </p:nvPr>
        </p:nvSpPr>
        <p:spPr/>
        <p:txBody>
          <a:bodyPr/>
          <a:lstStyle/>
          <a:p>
            <a:fld id="{23E6CF39-AFAD-421F-9D70-5DDEADC74778}" type="slidenum">
              <a:rPr kumimoji="1" lang="ja-JP" altLang="en-US" smtClean="0"/>
              <a:t>111</a:t>
            </a:fld>
            <a:endParaRPr kumimoji="1" lang="ja-JP" altLang="en-US"/>
          </a:p>
        </p:txBody>
      </p:sp>
    </p:spTree>
    <p:extLst>
      <p:ext uri="{BB962C8B-B14F-4D97-AF65-F5344CB8AC3E}">
        <p14:creationId xmlns:p14="http://schemas.microsoft.com/office/powerpoint/2010/main" val="1286435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CA0EC-59EB-4838-838B-2B7FF64C227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AF055EA-A9D7-4741-9A23-2369A8BD0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2DD2306-3157-40CA-9EC0-15677B637495}"/>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5" name="フッター プレースホルダー 4">
            <a:extLst>
              <a:ext uri="{FF2B5EF4-FFF2-40B4-BE49-F238E27FC236}">
                <a16:creationId xmlns:a16="http://schemas.microsoft.com/office/drawing/2014/main" id="{244D4375-B0D3-424C-9C40-5B33275267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C1EF2A0-B9C9-49CD-8F69-C6CD1412ADD1}"/>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135977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E7D57-8BC4-4271-8216-654EDD117BA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B1FB91E-2B1C-4276-9128-4FFEE2264FB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AE3CB3-A684-4119-8CCE-8291B231C409}"/>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5" name="フッター プレースホルダー 4">
            <a:extLst>
              <a:ext uri="{FF2B5EF4-FFF2-40B4-BE49-F238E27FC236}">
                <a16:creationId xmlns:a16="http://schemas.microsoft.com/office/drawing/2014/main" id="{5523691C-C636-4D62-9C8F-36FF850B89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AEB8D43-147E-4602-8FCA-5670A06366DA}"/>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246375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30AE79A-21BA-4A8D-A72C-B0AAA80A3AA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BD7E27D-2AB4-4E85-9BA1-67B33B9F574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3F631E5-F838-4A35-9401-8B43D8E926A0}"/>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5" name="フッター プレースホルダー 4">
            <a:extLst>
              <a:ext uri="{FF2B5EF4-FFF2-40B4-BE49-F238E27FC236}">
                <a16:creationId xmlns:a16="http://schemas.microsoft.com/office/drawing/2014/main" id="{CEEF14EF-E741-4F99-8034-B4C3184925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829DC7-117F-46DD-94D7-2812F7BC3E22}"/>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97928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F2A921-7223-471B-B36F-57288EB335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C7D5FAF-375D-48F4-A543-3ADE7E7D236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8801B6-362C-47CC-A59E-1D224BA86CC8}"/>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5" name="フッター プレースホルダー 4">
            <a:extLst>
              <a:ext uri="{FF2B5EF4-FFF2-40B4-BE49-F238E27FC236}">
                <a16:creationId xmlns:a16="http://schemas.microsoft.com/office/drawing/2014/main" id="{5E2DD3E7-5BA4-4378-B4B1-2DB0E26C91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16AD54-5ABD-4FF3-BC22-E13F8CB146CE}"/>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416752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E7BD3D-6A30-46A0-A86E-940D28780B1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55E23D-A325-4042-A425-FCFD5EEAD2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5F103-8A71-4093-9C6F-6648DDF970C7}"/>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5" name="フッター プレースホルダー 4">
            <a:extLst>
              <a:ext uri="{FF2B5EF4-FFF2-40B4-BE49-F238E27FC236}">
                <a16:creationId xmlns:a16="http://schemas.microsoft.com/office/drawing/2014/main" id="{96B91F07-021C-4361-A99A-BF8FC1682DC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FF84FA-8B7F-4996-BEA7-5856FA61DC6A}"/>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35072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114C0-E05D-4B18-8E61-4691F94D7FE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CDD1CCE-AA3D-4EC2-9693-33387F7FBDF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979ADAF-71FC-4E0F-988B-FD6692098DD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DAADC92-09C5-4E87-9FE3-27CFF20CE7B4}"/>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6" name="フッター プレースホルダー 5">
            <a:extLst>
              <a:ext uri="{FF2B5EF4-FFF2-40B4-BE49-F238E27FC236}">
                <a16:creationId xmlns:a16="http://schemas.microsoft.com/office/drawing/2014/main" id="{6A7AF4F8-EAF4-49BD-AE14-6DA35112E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FCA8CE-EBB7-4BB9-94F5-C6296B1A16A6}"/>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47750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0D13A-2B24-4EA1-9339-AE0B3058DAE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DF6D0EC-A0C3-443D-ACCE-7B0A76127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37E3554-1B46-4F9C-9305-78C3832CD8C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8EFD513-9A71-4965-A33B-05C1481C56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F4C5824-FB87-405F-AF5D-02D12D60851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5745265-468A-4F04-90C2-2F83AD25A012}"/>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8" name="フッター プレースホルダー 7">
            <a:extLst>
              <a:ext uri="{FF2B5EF4-FFF2-40B4-BE49-F238E27FC236}">
                <a16:creationId xmlns:a16="http://schemas.microsoft.com/office/drawing/2014/main" id="{6AC74B1E-C96F-4E6E-9A54-13555C86D9E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5220734-C8D9-46B6-A21B-24D155C764BA}"/>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211351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1FE7B8-0B14-472F-A20F-0BF71BDBDE5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6A55B38-FD9E-40C2-854D-D4A1C3DB28A2}"/>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4" name="フッター プレースホルダー 3">
            <a:extLst>
              <a:ext uri="{FF2B5EF4-FFF2-40B4-BE49-F238E27FC236}">
                <a16:creationId xmlns:a16="http://schemas.microsoft.com/office/drawing/2014/main" id="{9E4DCB73-1A36-490D-B596-17CBC70AEC3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D7CA4FA-1C4C-4AA8-8591-4AD112A72395}"/>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246719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C698EC3-8667-45D7-95BB-A20CC3AF0E48}"/>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3" name="フッター プレースホルダー 2">
            <a:extLst>
              <a:ext uri="{FF2B5EF4-FFF2-40B4-BE49-F238E27FC236}">
                <a16:creationId xmlns:a16="http://schemas.microsoft.com/office/drawing/2014/main" id="{15625EA2-0EED-4D1B-928F-9B091A4E9E2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604D6D2-0D1E-45D6-926B-25ECF017DD50}"/>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428012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08D080-C047-4E79-A534-EE0BF4E85E6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98E3B0F-A00E-4C53-9A97-474C9FDE5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EDFA756-9515-48B7-8697-D3799B329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C3F21B0-3F7F-4F3B-B349-3E99E2799104}"/>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6" name="フッター プレースホルダー 5">
            <a:extLst>
              <a:ext uri="{FF2B5EF4-FFF2-40B4-BE49-F238E27FC236}">
                <a16:creationId xmlns:a16="http://schemas.microsoft.com/office/drawing/2014/main" id="{EC11B67B-528F-459A-8D19-9C80731C14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254BFF-16ED-4FE9-9693-F0D2D2E292E3}"/>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51492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30CC4F-8FEF-41DD-94CF-24F69D0F3C2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A69C633-2D22-4855-9C30-955D21BBD9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18213F9-8918-4BEF-B571-2F2D35D89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F1CD12A-74D7-4992-998F-B9897EC83C60}"/>
              </a:ext>
            </a:extLst>
          </p:cNvPr>
          <p:cNvSpPr>
            <a:spLocks noGrp="1"/>
          </p:cNvSpPr>
          <p:nvPr>
            <p:ph type="dt" sz="half" idx="10"/>
          </p:nvPr>
        </p:nvSpPr>
        <p:spPr/>
        <p:txBody>
          <a:bodyPr/>
          <a:lstStyle/>
          <a:p>
            <a:fld id="{B26D4E42-9862-444D-9962-5F338C60E73C}" type="datetimeFigureOut">
              <a:rPr kumimoji="1" lang="ja-JP" altLang="en-US" smtClean="0"/>
              <a:t>2021/7/19</a:t>
            </a:fld>
            <a:endParaRPr kumimoji="1" lang="ja-JP" altLang="en-US"/>
          </a:p>
        </p:txBody>
      </p:sp>
      <p:sp>
        <p:nvSpPr>
          <p:cNvPr id="6" name="フッター プレースホルダー 5">
            <a:extLst>
              <a:ext uri="{FF2B5EF4-FFF2-40B4-BE49-F238E27FC236}">
                <a16:creationId xmlns:a16="http://schemas.microsoft.com/office/drawing/2014/main" id="{AA831847-DE67-42A3-9B2F-6D982E3E9C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7A47D3-8122-416F-A443-86BABF0773C8}"/>
              </a:ext>
            </a:extLst>
          </p:cNvPr>
          <p:cNvSpPr>
            <a:spLocks noGrp="1"/>
          </p:cNvSpPr>
          <p:nvPr>
            <p:ph type="sldNum" sz="quarter" idx="12"/>
          </p:nvPr>
        </p:nvSpPr>
        <p:spPr/>
        <p:txBody>
          <a:body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46423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637BDA-D9A0-4B85-A9A5-6274058D79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B6D2E8-992D-4A41-B128-F3ABB6664B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8A7370-1828-4E9E-9F28-75BBFF74D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D4E42-9862-444D-9962-5F338C60E73C}" type="datetimeFigureOut">
              <a:rPr kumimoji="1" lang="ja-JP" altLang="en-US" smtClean="0"/>
              <a:t>2021/7/19</a:t>
            </a:fld>
            <a:endParaRPr kumimoji="1" lang="ja-JP" altLang="en-US"/>
          </a:p>
        </p:txBody>
      </p:sp>
      <p:sp>
        <p:nvSpPr>
          <p:cNvPr id="5" name="フッター プレースホルダー 4">
            <a:extLst>
              <a:ext uri="{FF2B5EF4-FFF2-40B4-BE49-F238E27FC236}">
                <a16:creationId xmlns:a16="http://schemas.microsoft.com/office/drawing/2014/main" id="{967EAFFC-09F9-41F9-8F98-126307D40A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ABBBA05-F038-4C83-A6CB-3D3783249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8315F-B2FE-4BB9-9C35-550F85DAD575}" type="slidenum">
              <a:rPr kumimoji="1" lang="ja-JP" altLang="en-US" smtClean="0"/>
              <a:t>‹#›</a:t>
            </a:fld>
            <a:endParaRPr kumimoji="1" lang="ja-JP" altLang="en-US"/>
          </a:p>
        </p:txBody>
      </p:sp>
    </p:spTree>
    <p:extLst>
      <p:ext uri="{BB962C8B-B14F-4D97-AF65-F5344CB8AC3E}">
        <p14:creationId xmlns:p14="http://schemas.microsoft.com/office/powerpoint/2010/main" val="1150576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10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10" Type="http://schemas.openxmlformats.org/officeDocument/2006/relationships/image" Target="../media/image55.gif"/><Relationship Id="rId4" Type="http://schemas.openxmlformats.org/officeDocument/2006/relationships/image" Target="../media/image11.jpg"/><Relationship Id="rId9" Type="http://schemas.openxmlformats.org/officeDocument/2006/relationships/image" Target="../media/image54.gif"/></Relationships>
</file>

<file path=ppt/slides/_rels/slide10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56.jpeg"/></Relationships>
</file>

<file path=ppt/slides/_rels/slide1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0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1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10" Type="http://schemas.openxmlformats.org/officeDocument/2006/relationships/image" Target="../media/image63.jpeg"/><Relationship Id="rId4" Type="http://schemas.openxmlformats.org/officeDocument/2006/relationships/image" Target="../media/image11.jpg"/><Relationship Id="rId9" Type="http://schemas.openxmlformats.org/officeDocument/2006/relationships/image" Target="../media/image62.jpeg"/></Relationships>
</file>

<file path=ppt/slides/_rels/slide12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10" Type="http://schemas.openxmlformats.org/officeDocument/2006/relationships/image" Target="../media/image66.jpeg"/><Relationship Id="rId4" Type="http://schemas.openxmlformats.org/officeDocument/2006/relationships/image" Target="../media/image11.jpg"/><Relationship Id="rId9" Type="http://schemas.openxmlformats.org/officeDocument/2006/relationships/image" Target="../media/image65.jpe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13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jpeg"/><Relationship Id="rId5" Type="http://schemas.openxmlformats.org/officeDocument/2006/relationships/image" Target="../media/image12.png"/><Relationship Id="rId10" Type="http://schemas.openxmlformats.org/officeDocument/2006/relationships/image" Target="../media/image21.jpeg"/><Relationship Id="rId4" Type="http://schemas.openxmlformats.org/officeDocument/2006/relationships/image" Target="../media/image11.jpg"/><Relationship Id="rId9" Type="http://schemas.openxmlformats.org/officeDocument/2006/relationships/image" Target="../media/image20.jpeg"/></Relationships>
</file>

<file path=ppt/slides/_rels/slide1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73.png"/></Relationships>
</file>

<file path=ppt/slides/_rels/slide1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4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81.png"/></Relationships>
</file>

<file path=ppt/slides/_rels/slide1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1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5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1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1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image" Target="../media/image11.jpg"/></Relationships>
</file>

<file path=ppt/slides/_rels/slide15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image" Target="../media/image11.jpg"/></Relationships>
</file>

<file path=ppt/slides/_rels/slide1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1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9.png"/><Relationship Id="rId7" Type="http://schemas.openxmlformats.org/officeDocument/2006/relationships/image" Target="../media/image19.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1.jpg"/><Relationship Id="rId4" Type="http://schemas.openxmlformats.org/officeDocument/2006/relationships/image" Target="../media/image3.png"/><Relationship Id="rId9" Type="http://schemas.openxmlformats.org/officeDocument/2006/relationships/image" Target="../media/image2.png"/></Relationships>
</file>

<file path=ppt/slides/_rels/slide1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 Id="rId9" Type="http://schemas.openxmlformats.org/officeDocument/2006/relationships/image" Target="../media/image90.png"/></Relationships>
</file>

<file path=ppt/slides/_rels/slide1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17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 Id="rId9" Type="http://schemas.openxmlformats.org/officeDocument/2006/relationships/image" Target="../media/image91.jpeg"/></Relationships>
</file>

<file path=ppt/slides/_rels/slide1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 Id="rId9" Type="http://schemas.openxmlformats.org/officeDocument/2006/relationships/image" Target="../media/image92.jpeg"/></Relationships>
</file>

<file path=ppt/slides/_rels/slide1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10" Type="http://schemas.openxmlformats.org/officeDocument/2006/relationships/image" Target="../media/image20.jpeg"/><Relationship Id="rId4" Type="http://schemas.openxmlformats.org/officeDocument/2006/relationships/image" Target="../media/image11.jpg"/><Relationship Id="rId9" Type="http://schemas.openxmlformats.org/officeDocument/2006/relationships/image" Target="../media/image93.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23.jpeg"/></Relationships>
</file>

<file path=ppt/slides/_rels/slide1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 Id="rId9" Type="http://schemas.openxmlformats.org/officeDocument/2006/relationships/image" Target="../media/image94.jpeg"/></Relationships>
</file>

<file path=ppt/slides/_rels/slide18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6.png"/><Relationship Id="rId4" Type="http://schemas.openxmlformats.org/officeDocument/2006/relationships/image" Target="../media/image11.jpg"/></Relationships>
</file>

<file path=ppt/slides/_rels/slide18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image" Target="../media/image11.jpg"/></Relationships>
</file>

<file path=ppt/slides/_rels/slide18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image" Target="../media/image11.jpg"/></Relationships>
</file>

<file path=ppt/slides/_rels/slide18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image" Target="../media/image11.jpg"/></Relationships>
</file>

<file path=ppt/slides/_rels/slide18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7.jpeg"/><Relationship Id="rId7" Type="http://schemas.openxmlformats.org/officeDocument/2006/relationships/image" Target="../media/image86.png"/><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24.jpeg"/></Relationships>
</file>

<file path=ppt/slides/_rels/slide19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image" Target="../media/image11.jpg"/></Relationships>
</file>

<file path=ppt/slides/_rels/slide19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99.jpeg"/></Relationships>
</file>

<file path=ppt/slides/_rels/slide1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19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19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19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19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19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jpg"/><Relationship Id="rId7" Type="http://schemas.openxmlformats.org/officeDocument/2006/relationships/image" Target="../media/image10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20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jpg"/><Relationship Id="rId7"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1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4.png"/></Relationships>
</file>

<file path=ppt/slides/_rels/slide2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14.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1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25.jpeg"/></Relationships>
</file>

<file path=ppt/slides/_rels/slide2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7.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2.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8.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5.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3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3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7.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3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128.png"/></Relationships>
</file>

<file path=ppt/slides/_rels/slide23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89.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3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3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9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3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92.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3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9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24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9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4.png"/><Relationship Id="rId4" Type="http://schemas.openxmlformats.org/officeDocument/2006/relationships/image" Target="../media/image11.jpg"/></Relationships>
</file>

<file path=ppt/slides/_rels/slide2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2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19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19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19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4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19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25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5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 Id="rId9" Type="http://schemas.openxmlformats.org/officeDocument/2006/relationships/image" Target="../media/image137.jpeg"/></Relationships>
</file>

<file path=ppt/slides/_rels/slide25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 Id="rId9" Type="http://schemas.openxmlformats.org/officeDocument/2006/relationships/image" Target="../media/image138.jpeg"/></Relationships>
</file>

<file path=ppt/slides/_rels/slide25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 Id="rId9" Type="http://schemas.openxmlformats.org/officeDocument/2006/relationships/image" Target="../media/image139.jpeg"/></Relationships>
</file>

<file path=ppt/slides/_rels/slide25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 Id="rId9" Type="http://schemas.openxmlformats.org/officeDocument/2006/relationships/image" Target="../media/image140.jpeg"/></Relationships>
</file>

<file path=ppt/slides/_rels/slide2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26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0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6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6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3.png"/><Relationship Id="rId4" Type="http://schemas.openxmlformats.org/officeDocument/2006/relationships/image" Target="../media/image141.png"/></Relationships>
</file>

<file path=ppt/slides/_rels/slide26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66.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67.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2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3.png"/></Relationships>
</file>

<file path=ppt/slides/_rels/slide2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26.jpeg"/></Relationships>
</file>

<file path=ppt/slides/_rels/slide27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16.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17.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18.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2.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3.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8.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4.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7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5.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28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6.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8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7.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157.png"/></Relationships>
</file>

<file path=ppt/slides/_rels/slide282.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8.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8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29.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4.png"/><Relationship Id="rId4" Type="http://schemas.openxmlformats.org/officeDocument/2006/relationships/image" Target="../media/image11.jpg"/></Relationships>
</file>

<file path=ppt/slides/_rels/slide2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2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30.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4.png"/><Relationship Id="rId4" Type="http://schemas.openxmlformats.org/officeDocument/2006/relationships/image" Target="../media/image11.jpg"/></Relationships>
</file>

<file path=ppt/slides/_rels/slide289.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31.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4.pn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2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0.png"/><Relationship Id="rId4" Type="http://schemas.openxmlformats.org/officeDocument/2006/relationships/image" Target="../media/image11.jpg"/></Relationships>
</file>

<file path=ppt/slides/_rels/slide29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0.png"/><Relationship Id="rId4" Type="http://schemas.openxmlformats.org/officeDocument/2006/relationships/image" Target="../media/image11.jpg"/></Relationships>
</file>

<file path=ppt/slides/_rels/slide2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0.png"/><Relationship Id="rId4" Type="http://schemas.openxmlformats.org/officeDocument/2006/relationships/image" Target="../media/image11.jpg"/></Relationships>
</file>

<file path=ppt/slides/_rels/slide29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0.png"/><Relationship Id="rId4" Type="http://schemas.openxmlformats.org/officeDocument/2006/relationships/image" Target="../media/image11.jpg"/></Relationships>
</file>

<file path=ppt/slides/_rels/slide29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0.png"/><Relationship Id="rId4" Type="http://schemas.openxmlformats.org/officeDocument/2006/relationships/image" Target="../media/image11.jpg"/></Relationships>
</file>

<file path=ppt/slides/_rels/slide2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0.png"/><Relationship Id="rId4" Type="http://schemas.openxmlformats.org/officeDocument/2006/relationships/image" Target="../media/image11.jpg"/></Relationships>
</file>

<file path=ppt/slides/_rels/slide29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0.png"/><Relationship Id="rId4" Type="http://schemas.openxmlformats.org/officeDocument/2006/relationships/image" Target="../media/image11.jpg"/></Relationships>
</file>

<file path=ppt/slides/_rels/slide2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3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0.png"/><Relationship Id="rId4" Type="http://schemas.openxmlformats.org/officeDocument/2006/relationships/image" Target="../media/image11.jpg"/></Relationships>
</file>

<file path=ppt/slides/_rels/slide29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300.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40.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4.png"/><Relationship Id="rId4" Type="http://schemas.openxmlformats.org/officeDocument/2006/relationships/image" Target="../media/image11.jpg"/></Relationships>
</file>

<file path=ppt/slides/_rels/slide301.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41.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4.png"/><Relationship Id="rId4" Type="http://schemas.openxmlformats.org/officeDocument/2006/relationships/image" Target="../media/image11.jpg"/></Relationships>
</file>

<file path=ppt/slides/_rels/slide302.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42.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4.png"/><Relationship Id="rId4" Type="http://schemas.openxmlformats.org/officeDocument/2006/relationships/image" Target="../media/image11.jpg"/></Relationships>
</file>

<file path=ppt/slides/_rels/slide3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6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0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6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0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6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0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6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0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7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3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7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7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1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7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7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1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7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0.png"/><Relationship Id="rId4" Type="http://schemas.openxmlformats.org/officeDocument/2006/relationships/image" Target="../media/image4.png"/></Relationships>
</file>

<file path=ppt/slides/_rels/slide3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3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4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41.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5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11.jpg"/></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46.png"/></Relationships>
</file>

<file path=ppt/slides/_rels/slide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48.jpeg"/></Relationships>
</file>

<file path=ppt/slides/_rels/slide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49.jpeg"/></Relationships>
</file>

<file path=ppt/slides/_rels/slide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50.jpeg"/></Relationships>
</file>

<file path=ppt/slides/_rels/slide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51.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8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8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52.jpeg"/></Relationships>
</file>

<file path=ppt/slides/_rels/slide8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53.jpeg"/></Relationships>
</file>

<file path=ppt/slides/_rels/slide9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_rels/slide9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D9C88-1C6C-4BE3-B7EC-29269381123F}"/>
              </a:ext>
            </a:extLst>
          </p:cNvPr>
          <p:cNvSpPr>
            <a:spLocks noGrp="1"/>
          </p:cNvSpPr>
          <p:nvPr>
            <p:ph type="title"/>
          </p:nvPr>
        </p:nvSpPr>
        <p:spPr/>
        <p:txBody>
          <a:bodyPr/>
          <a:lstStyle/>
          <a:p>
            <a:endParaRPr kumimoji="1" lang="ja-JP" altLang="en-US"/>
          </a:p>
        </p:txBody>
      </p:sp>
      <p:pic>
        <p:nvPicPr>
          <p:cNvPr id="5" name="コンテンツ プレースホルダー 4" descr="人, テーブル, 食品, 女性 が含まれている画像&#10;&#10;自動的に生成された説明">
            <a:extLst>
              <a:ext uri="{FF2B5EF4-FFF2-40B4-BE49-F238E27FC236}">
                <a16:creationId xmlns:a16="http://schemas.microsoft.com/office/drawing/2014/main" id="{4F6A1AA9-8FA2-4C51-8AEA-1C10B164E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5" name="Picture 4">
            <a:extLst>
              <a:ext uri="{FF2B5EF4-FFF2-40B4-BE49-F238E27FC236}">
                <a16:creationId xmlns:a16="http://schemas.microsoft.com/office/drawing/2014/main" id="{D1DACA86-10E7-4B36-9C0A-6FCE44A44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2" y="497736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1">
            <a:extLst>
              <a:ext uri="{FF2B5EF4-FFF2-40B4-BE49-F238E27FC236}">
                <a16:creationId xmlns:a16="http://schemas.microsoft.com/office/drawing/2014/main" id="{C37A1877-253A-4A0F-A6C8-3B60E8810804}"/>
              </a:ext>
            </a:extLst>
          </p:cNvPr>
          <p:cNvSpPr txBox="1">
            <a:spLocks/>
          </p:cNvSpPr>
          <p:nvPr/>
        </p:nvSpPr>
        <p:spPr>
          <a:xfrm>
            <a:off x="70984" y="3976766"/>
            <a:ext cx="5637724"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Fitness</a:t>
            </a:r>
            <a:r>
              <a:rPr lang="ja-JP" altLang="en-US" dirty="0"/>
              <a:t> </a:t>
            </a:r>
            <a:r>
              <a:rPr lang="en-US" altLang="ja-JP" dirty="0"/>
              <a:t>and</a:t>
            </a:r>
          </a:p>
          <a:p>
            <a:r>
              <a:rPr lang="ja-JP" altLang="en-US" dirty="0"/>
              <a:t>　　   </a:t>
            </a:r>
            <a:r>
              <a:rPr lang="en-US" altLang="ja-JP" dirty="0"/>
              <a:t>Nutrition</a:t>
            </a:r>
            <a:endParaRPr lang="ja-JP" altLang="en-US" dirty="0"/>
          </a:p>
        </p:txBody>
      </p:sp>
      <p:sp>
        <p:nvSpPr>
          <p:cNvPr id="17" name="字幕 2">
            <a:extLst>
              <a:ext uri="{FF2B5EF4-FFF2-40B4-BE49-F238E27FC236}">
                <a16:creationId xmlns:a16="http://schemas.microsoft.com/office/drawing/2014/main" id="{F5CBAD4E-A080-42D7-B093-B23F52C0C159}"/>
              </a:ext>
            </a:extLst>
          </p:cNvPr>
          <p:cNvSpPr txBox="1">
            <a:spLocks/>
          </p:cNvSpPr>
          <p:nvPr/>
        </p:nvSpPr>
        <p:spPr>
          <a:xfrm>
            <a:off x="70984" y="3394099"/>
            <a:ext cx="4937936" cy="57673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t>Introduction</a:t>
            </a:r>
            <a:r>
              <a:rPr lang="ja-JP" altLang="en-US" sz="2000" dirty="0"/>
              <a:t> </a:t>
            </a:r>
            <a:r>
              <a:rPr lang="en-US" altLang="ja-JP" sz="2000" dirty="0"/>
              <a:t>of</a:t>
            </a:r>
            <a:endParaRPr lang="ja-JP" altLang="en-US" sz="2000" dirty="0"/>
          </a:p>
        </p:txBody>
      </p:sp>
      <p:sp>
        <p:nvSpPr>
          <p:cNvPr id="18" name="正方形/長方形 17">
            <a:extLst>
              <a:ext uri="{FF2B5EF4-FFF2-40B4-BE49-F238E27FC236}">
                <a16:creationId xmlns:a16="http://schemas.microsoft.com/office/drawing/2014/main" id="{12393F7A-E090-411F-AC26-60CDF8F12779}"/>
              </a:ext>
            </a:extLst>
          </p:cNvPr>
          <p:cNvSpPr/>
          <p:nvPr/>
        </p:nvSpPr>
        <p:spPr>
          <a:xfrm>
            <a:off x="8461248" y="5214304"/>
            <a:ext cx="3730752" cy="1477328"/>
          </a:xfrm>
          <a:prstGeom prst="rect">
            <a:avLst/>
          </a:prstGeom>
        </p:spPr>
        <p:txBody>
          <a:bodyPr wrap="square">
            <a:spAutoFit/>
          </a:bodyPr>
          <a:lstStyle/>
          <a:p>
            <a:pPr algn="ctr"/>
            <a:r>
              <a:rPr lang="ja-JP" altLang="en-US" dirty="0">
                <a:solidFill>
                  <a:schemeClr val="bg1"/>
                </a:solidFill>
              </a:rPr>
              <a:t>自分への投資</a:t>
            </a: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r>
              <a:rPr lang="en-US" altLang="ja-JP" dirty="0">
                <a:solidFill>
                  <a:schemeClr val="bg1"/>
                </a:solidFill>
              </a:rPr>
              <a:t>www.pennfoster.edu/</a:t>
            </a:r>
            <a:endParaRPr lang="ja-JP" altLang="en-US" dirty="0">
              <a:solidFill>
                <a:schemeClr val="bg1"/>
              </a:solidFill>
            </a:endParaRPr>
          </a:p>
        </p:txBody>
      </p:sp>
      <p:sp>
        <p:nvSpPr>
          <p:cNvPr id="19" name="正方形/長方形 18">
            <a:extLst>
              <a:ext uri="{FF2B5EF4-FFF2-40B4-BE49-F238E27FC236}">
                <a16:creationId xmlns:a16="http://schemas.microsoft.com/office/drawing/2014/main" id="{95CB9BFE-BB66-4DA4-BF37-30A1D5627DFD}"/>
              </a:ext>
            </a:extLst>
          </p:cNvPr>
          <p:cNvSpPr/>
          <p:nvPr/>
        </p:nvSpPr>
        <p:spPr>
          <a:xfrm>
            <a:off x="8892906" y="6611769"/>
            <a:ext cx="2844048" cy="246221"/>
          </a:xfrm>
          <a:prstGeom prst="rect">
            <a:avLst/>
          </a:prstGeom>
        </p:spPr>
        <p:txBody>
          <a:bodyPr wrap="none">
            <a:spAutoFit/>
          </a:bodyPr>
          <a:lstStyle/>
          <a:p>
            <a:r>
              <a:rPr lang="ja-JP" altLang="en-US" sz="1000" dirty="0"/>
              <a:t>© 2021 Penn Foster Inc. All Rights Reserved.</a:t>
            </a:r>
          </a:p>
        </p:txBody>
      </p:sp>
      <p:pic>
        <p:nvPicPr>
          <p:cNvPr id="20" name="図 19">
            <a:extLst>
              <a:ext uri="{FF2B5EF4-FFF2-40B4-BE49-F238E27FC236}">
                <a16:creationId xmlns:a16="http://schemas.microsoft.com/office/drawing/2014/main" id="{00A28222-D789-4678-8BC3-B61462D1BA22}"/>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438171" y="5620983"/>
            <a:ext cx="1854601" cy="697968"/>
          </a:xfrm>
          <a:prstGeom prst="rect">
            <a:avLst/>
          </a:prstGeom>
        </p:spPr>
      </p:pic>
      <p:pic>
        <p:nvPicPr>
          <p:cNvPr id="21" name="Picture 2" descr="Rendered Image">
            <a:extLst>
              <a:ext uri="{FF2B5EF4-FFF2-40B4-BE49-F238E27FC236}">
                <a16:creationId xmlns:a16="http://schemas.microsoft.com/office/drawing/2014/main" id="{D5BA3037-FFBA-4D5C-9EE2-058FD08627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04" b="44397"/>
          <a:stretch/>
        </p:blipFill>
        <p:spPr bwMode="auto">
          <a:xfrm>
            <a:off x="-140763" y="1258084"/>
            <a:ext cx="3347426" cy="8652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ndered Image">
            <a:extLst>
              <a:ext uri="{FF2B5EF4-FFF2-40B4-BE49-F238E27FC236}">
                <a16:creationId xmlns:a16="http://schemas.microsoft.com/office/drawing/2014/main" id="{8FCF6A50-78C0-416F-9CC7-BDC377D4AB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18" t="1" r="44573" b="42130"/>
          <a:stretch/>
        </p:blipFill>
        <p:spPr bwMode="auto">
          <a:xfrm>
            <a:off x="1555281" y="2171693"/>
            <a:ext cx="937210" cy="481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ndered Image">
            <a:extLst>
              <a:ext uri="{FF2B5EF4-FFF2-40B4-BE49-F238E27FC236}">
                <a16:creationId xmlns:a16="http://schemas.microsoft.com/office/drawing/2014/main" id="{754C57A0-AB54-4E49-B606-A998AF8D1C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111" b="46916"/>
          <a:stretch/>
        </p:blipFill>
        <p:spPr bwMode="auto">
          <a:xfrm>
            <a:off x="33912" y="2607674"/>
            <a:ext cx="4076989" cy="79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260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Metabolism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All of the physical and chemical processes within the body that create and use energy, including digestion, elimination, respiration, circulation, and temperature regulation</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6360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Trans-Fatty Acid Bonds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Created from adding hydrogen to vegetable oil</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838200" y="4362265"/>
            <a:ext cx="3884112" cy="1318274"/>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例：オレイン酸に水素添加した場合">
            <a:extLst>
              <a:ext uri="{FF2B5EF4-FFF2-40B4-BE49-F238E27FC236}">
                <a16:creationId xmlns:a16="http://schemas.microsoft.com/office/drawing/2014/main" id="{1ECA3549-F558-41C3-88FA-1F84EF14A3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3831" y="2550444"/>
            <a:ext cx="6446230" cy="319733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38D12E96-0B76-4258-A475-D31028FF4215}"/>
              </a:ext>
            </a:extLst>
          </p:cNvPr>
          <p:cNvSpPr/>
          <p:nvPr/>
        </p:nvSpPr>
        <p:spPr>
          <a:xfrm>
            <a:off x="5923767" y="2264168"/>
            <a:ext cx="5262979" cy="369332"/>
          </a:xfrm>
          <a:prstGeom prst="rect">
            <a:avLst/>
          </a:prstGeom>
        </p:spPr>
        <p:txBody>
          <a:bodyPr wrap="none">
            <a:spAutoFit/>
          </a:bodyPr>
          <a:lstStyle/>
          <a:p>
            <a:r>
              <a:rPr lang="ja-JP" altLang="en-US" b="1" dirty="0">
                <a:solidFill>
                  <a:srgbClr val="000000"/>
                </a:solidFill>
                <a:latin typeface="メイリオ" panose="020B0604030504040204" pitchFamily="50" charset="-128"/>
                <a:ea typeface="メイリオ" panose="020B0604030504040204" pitchFamily="50" charset="-128"/>
              </a:rPr>
              <a:t>油脂の水素添加とトランス脂肪酸の生成について</a:t>
            </a:r>
            <a:endParaRPr lang="ja-JP" altLang="en-US" b="1" i="0" dirty="0">
              <a:solidFill>
                <a:srgbClr val="000000"/>
              </a:solidFill>
              <a:effectLst/>
              <a:latin typeface="メイリオ" panose="020B0604030504040204" pitchFamily="50" charset="-128"/>
              <a:ea typeface="メイリオ" panose="020B0604030504040204" pitchFamily="50" charset="-128"/>
            </a:endParaRPr>
          </a:p>
        </p:txBody>
      </p:sp>
      <p:pic>
        <p:nvPicPr>
          <p:cNvPr id="12292" name="Picture 4" descr="農林水産省">
            <a:extLst>
              <a:ext uri="{FF2B5EF4-FFF2-40B4-BE49-F238E27FC236}">
                <a16:creationId xmlns:a16="http://schemas.microsoft.com/office/drawing/2014/main" id="{9B978B0B-6B4A-428C-9773-EA478E77AC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4629" y="5212470"/>
            <a:ext cx="1730883" cy="22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84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 Saturated Fat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Simply saturated fat from plant products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1768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Cholesterol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Saturated fat from animal products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040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Visceral Fat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fat that surrounds the internal organs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8936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 Scurvy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“sea sickness” sailors developed after several months without vitamin C</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3199040"/>
            <a:ext cx="5261190" cy="1736211"/>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a:extLst>
              <a:ext uri="{FF2B5EF4-FFF2-40B4-BE49-F238E27FC236}">
                <a16:creationId xmlns:a16="http://schemas.microsoft.com/office/drawing/2014/main" id="{99BB2C6E-B02A-4E37-824A-C2BA8E535DC0}"/>
              </a:ext>
            </a:extLst>
          </p:cNvPr>
          <p:cNvSpPr/>
          <p:nvPr/>
        </p:nvSpPr>
        <p:spPr>
          <a:xfrm>
            <a:off x="6730423" y="5197922"/>
            <a:ext cx="4801314" cy="369332"/>
          </a:xfrm>
          <a:prstGeom prst="rect">
            <a:avLst/>
          </a:prstGeom>
        </p:spPr>
        <p:txBody>
          <a:bodyPr wrap="none">
            <a:spAutoFit/>
          </a:bodyPr>
          <a:lstStyle/>
          <a:p>
            <a:r>
              <a:rPr lang="ja-JP" altLang="en-US" dirty="0">
                <a:solidFill>
                  <a:srgbClr val="000000"/>
                </a:solidFill>
                <a:latin typeface="Arial" panose="020B0604020202020204" pitchFamily="34" charset="0"/>
              </a:rPr>
              <a:t>歯間乳頭に発赤・腫脹および出血がみられる</a:t>
            </a:r>
            <a:endParaRPr lang="ja-JP" altLang="en-US" dirty="0"/>
          </a:p>
        </p:txBody>
      </p:sp>
      <p:pic>
        <p:nvPicPr>
          <p:cNvPr id="13318" name="Picture 6">
            <a:extLst>
              <a:ext uri="{FF2B5EF4-FFF2-40B4-BE49-F238E27FC236}">
                <a16:creationId xmlns:a16="http://schemas.microsoft.com/office/drawing/2014/main" id="{ED454A2C-2D7B-40E2-95E6-4FA1B099D8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3773" y="3159551"/>
            <a:ext cx="3353600" cy="201216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CA99C035-5EFF-48E8-97E7-DBF4BE4F3A70}"/>
              </a:ext>
            </a:extLst>
          </p:cNvPr>
          <p:cNvSpPr/>
          <p:nvPr/>
        </p:nvSpPr>
        <p:spPr>
          <a:xfrm>
            <a:off x="8446946" y="2873275"/>
            <a:ext cx="877163" cy="369332"/>
          </a:xfrm>
          <a:prstGeom prst="rect">
            <a:avLst/>
          </a:prstGeom>
        </p:spPr>
        <p:txBody>
          <a:bodyPr wrap="none">
            <a:spAutoFit/>
          </a:bodyPr>
          <a:lstStyle/>
          <a:p>
            <a:r>
              <a:rPr lang="ja-JP" altLang="en-US" dirty="0"/>
              <a:t>壊血病</a:t>
            </a:r>
          </a:p>
        </p:txBody>
      </p:sp>
    </p:spTree>
    <p:extLst>
      <p:ext uri="{BB962C8B-B14F-4D97-AF65-F5344CB8AC3E}">
        <p14:creationId xmlns:p14="http://schemas.microsoft.com/office/powerpoint/2010/main" val="676175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Fat-Soluble Vitamins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Stored in the fatty tissues of the body, so some are left over from day to day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1055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Collagen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“glue” that helps joints to function correctly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956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Water-Soluble Vitamins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Aren’t stored in the body, there’s very little chance of vitamin toxicity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2606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Minerals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Make up only about 5 percent of our body weight, but are essential for life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653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Major Minerals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Found in greater amounts in the body and are needed in larger amounts in the diet and include calcium, potassium, chloride, sulfur, magnesium, and sodium</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1092222" y="325052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748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Endorphin</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Painkilling chemicals that occur naturally in your body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4846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Trace Minerals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Needed in smaller amounts and include iron, iodine, zinc, fluoride, and cobalt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9865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Fluoride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Important for the health of the bones and teeth and helps to prevent cavity formation</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227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Echinacea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purple daisy originally used in a medicinal tea</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323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Food Composition Tables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List ingredient or food item and various nutrition values for the particular ingredient, which can include calories, carbohydrates, protein, fats (including saturated and</a:t>
            </a:r>
            <a:r>
              <a:rPr lang="ja-JP" altLang="en-US" dirty="0"/>
              <a:t>　</a:t>
            </a:r>
            <a:r>
              <a:rPr lang="en-US" altLang="ja-JP" dirty="0"/>
              <a:t>unsaturated fats), vitamins, minerals, and fiber</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1017065" y="3757808"/>
            <a:ext cx="5984984" cy="1903117"/>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8305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Bible School, Confirmation, Study, Bible Alumni">
            <a:extLst>
              <a:ext uri="{FF2B5EF4-FFF2-40B4-BE49-F238E27FC236}">
                <a16:creationId xmlns:a16="http://schemas.microsoft.com/office/drawing/2014/main" id="{3DA80C19-F4D5-4AE7-845E-03243C22A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3" r="7929"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BC13E8F-C332-4425-A740-844ACC8ABAAC}"/>
              </a:ext>
            </a:extLst>
          </p:cNvPr>
          <p:cNvSpPr>
            <a:spLocks noGrp="1"/>
          </p:cNvSpPr>
          <p:nvPr>
            <p:ph type="ctrTitle"/>
          </p:nvPr>
        </p:nvSpPr>
        <p:spPr>
          <a:xfrm>
            <a:off x="6343650" y="3962400"/>
            <a:ext cx="5505814" cy="1690409"/>
          </a:xfrm>
        </p:spPr>
        <p:txBody>
          <a:bodyPr anchor="b">
            <a:normAutofit/>
          </a:bodyPr>
          <a:lstStyle/>
          <a:p>
            <a:pPr algn="l"/>
            <a:r>
              <a:rPr lang="en-US" altLang="ja-JP" sz="4400"/>
              <a:t>Key Points</a:t>
            </a:r>
            <a:endParaRPr kumimoji="1" lang="ja-JP" altLang="en-US" sz="4400"/>
          </a:p>
        </p:txBody>
      </p:sp>
      <p:sp>
        <p:nvSpPr>
          <p:cNvPr id="3" name="字幕 2">
            <a:extLst>
              <a:ext uri="{FF2B5EF4-FFF2-40B4-BE49-F238E27FC236}">
                <a16:creationId xmlns:a16="http://schemas.microsoft.com/office/drawing/2014/main" id="{3C0DAF3D-C1E0-4F2D-866F-B7A45DED35F0}"/>
              </a:ext>
            </a:extLst>
          </p:cNvPr>
          <p:cNvSpPr>
            <a:spLocks noGrp="1"/>
          </p:cNvSpPr>
          <p:nvPr>
            <p:ph type="subTitle" idx="1"/>
          </p:nvPr>
        </p:nvSpPr>
        <p:spPr>
          <a:xfrm>
            <a:off x="6343650" y="5709565"/>
            <a:ext cx="5395975" cy="646785"/>
          </a:xfrm>
        </p:spPr>
        <p:txBody>
          <a:bodyPr>
            <a:normAutofit/>
          </a:bodyPr>
          <a:lstStyle/>
          <a:p>
            <a:pPr algn="l"/>
            <a:r>
              <a:rPr lang="ja-JP" altLang="en-US"/>
              <a:t>この単元のポイントをおさえよう！</a:t>
            </a:r>
          </a:p>
        </p:txBody>
      </p:sp>
      <p:pic>
        <p:nvPicPr>
          <p:cNvPr id="1032" name="Picture 8" descr="Thumb, Feedback, Confirming, Write A Review, Balloons">
            <a:extLst>
              <a:ext uri="{FF2B5EF4-FFF2-40B4-BE49-F238E27FC236}">
                <a16:creationId xmlns:a16="http://schemas.microsoft.com/office/drawing/2014/main" id="{E43E542B-8416-479E-BBC8-8C16A4B3C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58" r="6712" b="3"/>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087F0CE-9E11-4878-8D78-3E468888D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557" y="3678865"/>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0120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normAutofit/>
          </a:bodyPr>
          <a:lstStyle/>
          <a:p>
            <a:r>
              <a:rPr lang="en-US" altLang="ja-JP" dirty="0"/>
              <a:t>Snack foods supply quick energy, but don’t provide the nutrients needed to maintain</a:t>
            </a:r>
            <a:r>
              <a:rPr lang="ja-JP" altLang="en-US" dirty="0"/>
              <a:t>　</a:t>
            </a:r>
            <a:r>
              <a:rPr lang="en-US" altLang="ja-JP" dirty="0"/>
              <a:t>and repair body systems.</a:t>
            </a:r>
          </a:p>
          <a:p>
            <a:r>
              <a:rPr lang="en-US" altLang="ja-JP" dirty="0"/>
              <a:t>Excess calories taken in will be stored by the body in the fat cells.</a:t>
            </a:r>
          </a:p>
          <a:p>
            <a:r>
              <a:rPr lang="en-US" altLang="ja-JP" dirty="0"/>
              <a:t>Nutrient-dense foods supply vitamins and minerals without a lot of excess calories. They</a:t>
            </a:r>
            <a:r>
              <a:rPr lang="ja-JP" altLang="en-US" dirty="0"/>
              <a:t>　</a:t>
            </a:r>
            <a:r>
              <a:rPr lang="en-US" altLang="ja-JP" dirty="0"/>
              <a:t>provide a steady supply of energy.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7406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688932" y="1838557"/>
            <a:ext cx="10835013" cy="4351338"/>
          </a:xfrm>
        </p:spPr>
        <p:txBody>
          <a:bodyPr>
            <a:normAutofit/>
          </a:bodyPr>
          <a:lstStyle/>
          <a:p>
            <a:r>
              <a:rPr lang="en-US" altLang="ja-JP" dirty="0"/>
              <a:t>Digestion breaks down the nutrients in food; absorption transports the nutrients to where</a:t>
            </a:r>
            <a:r>
              <a:rPr lang="ja-JP" altLang="en-US" dirty="0"/>
              <a:t>　</a:t>
            </a:r>
            <a:r>
              <a:rPr lang="en-US" altLang="ja-JP" dirty="0"/>
              <a:t>they are needed.</a:t>
            </a:r>
          </a:p>
          <a:p>
            <a:r>
              <a:rPr lang="en-US" altLang="ja-JP" dirty="0"/>
              <a:t>Proteins are converted to amino acids, carbohydrates are changed into sugars, and fats</a:t>
            </a:r>
            <a:r>
              <a:rPr lang="ja-JP" altLang="en-US" dirty="0"/>
              <a:t> </a:t>
            </a:r>
            <a:r>
              <a:rPr lang="en-US" altLang="ja-JP" dirty="0"/>
              <a:t>become fatty acids and glycerol. Foods that are easily broken down provide more energy and a higher percentage of protein.</a:t>
            </a:r>
          </a:p>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5554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15A94F-FF3D-42C3-B5B8-5EF7531CCD05}"/>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9943294F-FD46-4352-BFDC-4E0F3AAB6E52}"/>
              </a:ext>
            </a:extLst>
          </p:cNvPr>
          <p:cNvSpPr>
            <a:spLocks noGrp="1"/>
          </p:cNvSpPr>
          <p:nvPr>
            <p:ph idx="1"/>
          </p:nvPr>
        </p:nvSpPr>
        <p:spPr>
          <a:xfrm>
            <a:off x="838200" y="1825625"/>
            <a:ext cx="4521273" cy="4351338"/>
          </a:xfrm>
        </p:spPr>
        <p:txBody>
          <a:bodyPr>
            <a:normAutofit/>
          </a:bodyPr>
          <a:lstStyle/>
          <a:p>
            <a:r>
              <a:rPr lang="en-US" altLang="ja-JP" dirty="0"/>
              <a:t>Digestion begins in the mouth. From there, food passes through the stomach and small and large intestines. The liver, gallbladder and pancreas play important roles in digestion.</a:t>
            </a:r>
            <a:endParaRPr kumimoji="1" lang="ja-JP" altLang="en-US" dirty="0"/>
          </a:p>
        </p:txBody>
      </p:sp>
      <p:sp>
        <p:nvSpPr>
          <p:cNvPr id="4" name="正方形/長方形 3">
            <a:extLst>
              <a:ext uri="{FF2B5EF4-FFF2-40B4-BE49-F238E27FC236}">
                <a16:creationId xmlns:a16="http://schemas.microsoft.com/office/drawing/2014/main" id="{E7D2F22C-6FB6-46BE-AAA7-06BBD07B3F69}"/>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A7EEF42A-2965-41A4-9BE9-E6CBB6239CF0}"/>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8CF6C739-374F-4675-B499-D8F420359ECE}"/>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6159BE0E-8ABF-43AD-A6DF-CF19F1244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3B47D419-7AE2-44E0-A6A5-43A9BC98EC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E768D1BD-007D-4D8E-9362-B72C8464B2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8BD72789-10A7-4F65-A08A-37C875B76A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8651" y="228803"/>
            <a:ext cx="3697243" cy="5826856"/>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C8CB87B0-3538-4170-A0D6-057A73F69F22}"/>
              </a:ext>
            </a:extLst>
          </p:cNvPr>
          <p:cNvSpPr/>
          <p:nvPr/>
        </p:nvSpPr>
        <p:spPr>
          <a:xfrm>
            <a:off x="9557121" y="5451836"/>
            <a:ext cx="1569660" cy="369332"/>
          </a:xfrm>
          <a:prstGeom prst="rect">
            <a:avLst/>
          </a:prstGeom>
        </p:spPr>
        <p:txBody>
          <a:bodyPr wrap="none">
            <a:spAutoFit/>
          </a:bodyPr>
          <a:lstStyle/>
          <a:p>
            <a:r>
              <a:rPr lang="ja-JP" altLang="en-US" dirty="0">
                <a:solidFill>
                  <a:srgbClr val="202122"/>
                </a:solidFill>
                <a:latin typeface="Arial" panose="020B0604020202020204" pitchFamily="34" charset="0"/>
              </a:rPr>
              <a:t>ヒトの消化器</a:t>
            </a:r>
            <a:endParaRPr lang="ja-JP" altLang="en-US" dirty="0"/>
          </a:p>
        </p:txBody>
      </p:sp>
    </p:spTree>
    <p:extLst>
      <p:ext uri="{BB962C8B-B14F-4D97-AF65-F5344CB8AC3E}">
        <p14:creationId xmlns:p14="http://schemas.microsoft.com/office/powerpoint/2010/main" val="23945020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a:xfrm>
            <a:off x="838200" y="1825625"/>
            <a:ext cx="8067805" cy="4351338"/>
          </a:xfrm>
        </p:spPr>
        <p:txBody>
          <a:bodyPr>
            <a:normAutofit/>
          </a:bodyPr>
          <a:lstStyle/>
          <a:p>
            <a:r>
              <a:rPr lang="en-US" altLang="ja-JP" dirty="0"/>
              <a:t>Simple carbohydrates, or sugars, are called monosaccharides and disaccharides. Complex carbohydrates are starch, or polysaccharides. Fiber is the third category of carbohydrates.</a:t>
            </a:r>
          </a:p>
          <a:p>
            <a:r>
              <a:rPr lang="en-US" altLang="ja-JP" dirty="0"/>
              <a:t>Many people can’t tolerate gluten and must avoid foods made from wheat, barley, rye and oats. For people with celiac disease, gliadin, a protein found in gluten, damages the intestines. Many common foods contain gluten.</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a:extLst>
              <a:ext uri="{FF2B5EF4-FFF2-40B4-BE49-F238E27FC236}">
                <a16:creationId xmlns:a16="http://schemas.microsoft.com/office/drawing/2014/main" id="{E944CA9D-982B-41A8-9E67-09DE56EEF481}"/>
              </a:ext>
            </a:extLst>
          </p:cNvPr>
          <p:cNvPicPr>
            <a:picLocks noChangeAspect="1"/>
          </p:cNvPicPr>
          <p:nvPr/>
        </p:nvPicPr>
        <p:blipFill>
          <a:blip r:embed="rId8"/>
          <a:stretch>
            <a:fillRect/>
          </a:stretch>
        </p:blipFill>
        <p:spPr>
          <a:xfrm>
            <a:off x="8827946" y="2073895"/>
            <a:ext cx="2971572" cy="2631964"/>
          </a:xfrm>
          <a:prstGeom prst="rect">
            <a:avLst/>
          </a:prstGeom>
        </p:spPr>
      </p:pic>
      <p:sp>
        <p:nvSpPr>
          <p:cNvPr id="11" name="正方形/長方形 10">
            <a:extLst>
              <a:ext uri="{FF2B5EF4-FFF2-40B4-BE49-F238E27FC236}">
                <a16:creationId xmlns:a16="http://schemas.microsoft.com/office/drawing/2014/main" id="{1D2295C0-1682-4BDA-9131-77EF9312FC2F}"/>
              </a:ext>
            </a:extLst>
          </p:cNvPr>
          <p:cNvSpPr/>
          <p:nvPr/>
        </p:nvSpPr>
        <p:spPr>
          <a:xfrm>
            <a:off x="8446946" y="4729011"/>
            <a:ext cx="6096000" cy="646331"/>
          </a:xfrm>
          <a:prstGeom prst="rect">
            <a:avLst/>
          </a:prstGeom>
        </p:spPr>
        <p:txBody>
          <a:bodyPr>
            <a:spAutoFit/>
          </a:bodyPr>
          <a:lstStyle/>
          <a:p>
            <a:r>
              <a:rPr lang="ja-JP" altLang="en-US" dirty="0"/>
              <a:t>セリアック病によって絨毛などに</a:t>
            </a:r>
            <a:endParaRPr lang="en-US" altLang="ja-JP" dirty="0"/>
          </a:p>
          <a:p>
            <a:r>
              <a:rPr lang="ja-JP" altLang="en-US" dirty="0"/>
              <a:t>異常を来たした小腸の生検画像</a:t>
            </a:r>
          </a:p>
        </p:txBody>
      </p:sp>
    </p:spTree>
    <p:extLst>
      <p:ext uri="{BB962C8B-B14F-4D97-AF65-F5344CB8AC3E}">
        <p14:creationId xmlns:p14="http://schemas.microsoft.com/office/powerpoint/2010/main" val="8105802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a:xfrm>
            <a:off x="838200" y="1825625"/>
            <a:ext cx="7491608" cy="4351338"/>
          </a:xfrm>
        </p:spPr>
        <p:txBody>
          <a:bodyPr/>
          <a:lstStyle/>
          <a:p>
            <a:r>
              <a:rPr lang="en-US" altLang="ja-JP" dirty="0"/>
              <a:t>Bomb calorimeters measure heat given off by food. Using energy “burns” calories. Simple sugar is burned easily; starch takes longer to burn. Most fiber can’t be broken down into calories.</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a:extLst>
              <a:ext uri="{FF2B5EF4-FFF2-40B4-BE49-F238E27FC236}">
                <a16:creationId xmlns:a16="http://schemas.microsoft.com/office/drawing/2014/main" id="{D3F430C8-E38C-4118-B023-0632DC9F09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7746" y="2131668"/>
            <a:ext cx="3352826" cy="3459507"/>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B4F0F7DC-82DF-4F79-BBF9-8587CFEE7590}"/>
              </a:ext>
            </a:extLst>
          </p:cNvPr>
          <p:cNvSpPr/>
          <p:nvPr/>
        </p:nvSpPr>
        <p:spPr>
          <a:xfrm>
            <a:off x="7028086" y="5248536"/>
            <a:ext cx="1569660" cy="369332"/>
          </a:xfrm>
          <a:prstGeom prst="rect">
            <a:avLst/>
          </a:prstGeom>
        </p:spPr>
        <p:txBody>
          <a:bodyPr wrap="none">
            <a:spAutoFit/>
          </a:bodyPr>
          <a:lstStyle/>
          <a:p>
            <a:r>
              <a:rPr lang="ja-JP" altLang="en-US" dirty="0">
                <a:solidFill>
                  <a:srgbClr val="202122"/>
                </a:solidFill>
                <a:latin typeface="Arial" panose="020B0604020202020204" pitchFamily="34" charset="0"/>
              </a:rPr>
              <a:t>ボンベ熱量計</a:t>
            </a:r>
            <a:endParaRPr lang="ja-JP" altLang="en-US" dirty="0"/>
          </a:p>
        </p:txBody>
      </p:sp>
    </p:spTree>
    <p:extLst>
      <p:ext uri="{BB962C8B-B14F-4D97-AF65-F5344CB8AC3E}">
        <p14:creationId xmlns:p14="http://schemas.microsoft.com/office/powerpoint/2010/main" val="77211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Diet</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Nourishment with food and drink</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6648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normAutofit/>
          </a:bodyPr>
          <a:lstStyle/>
          <a:p>
            <a:r>
              <a:rPr lang="en-US" altLang="ja-JP" dirty="0"/>
              <a:t>Glucose is the body’s basic fuel source. Glucose is stored in the liver in the form of glycogen. Words ending in –</a:t>
            </a:r>
            <a:r>
              <a:rPr lang="en-US" altLang="ja-JP" sz="3200" i="1" dirty="0" err="1">
                <a:solidFill>
                  <a:schemeClr val="accent1"/>
                </a:solidFill>
                <a:effectLst>
                  <a:outerShdw blurRad="38100" dist="38100" dir="2700000" algn="tl">
                    <a:srgbClr val="000000">
                      <a:alpha val="43137"/>
                    </a:srgbClr>
                  </a:outerShdw>
                </a:effectLst>
              </a:rPr>
              <a:t>ose</a:t>
            </a:r>
            <a:r>
              <a:rPr lang="en-US" altLang="ja-JP" sz="3200" i="1" dirty="0">
                <a:solidFill>
                  <a:schemeClr val="accent1"/>
                </a:solidFill>
                <a:effectLst>
                  <a:outerShdw blurRad="38100" dist="38100" dir="2700000" algn="tl">
                    <a:srgbClr val="000000">
                      <a:alpha val="43137"/>
                    </a:srgbClr>
                  </a:outerShdw>
                </a:effectLst>
              </a:rPr>
              <a:t> </a:t>
            </a:r>
            <a:r>
              <a:rPr lang="en-US" altLang="ja-JP" dirty="0"/>
              <a:t>are sugars. Lactose, or milk sugar, can’t be tolerated by some people and some people can’t produce lactase. Words ending in –</a:t>
            </a:r>
            <a:r>
              <a:rPr lang="en-US" altLang="ja-JP" sz="3200" i="1" dirty="0" err="1">
                <a:solidFill>
                  <a:schemeClr val="accent1"/>
                </a:solidFill>
                <a:effectLst>
                  <a:outerShdw blurRad="38100" dist="38100" dir="2700000" algn="tl">
                    <a:srgbClr val="000000">
                      <a:alpha val="43137"/>
                    </a:srgbClr>
                  </a:outerShdw>
                </a:effectLst>
              </a:rPr>
              <a:t>ase</a:t>
            </a:r>
            <a:r>
              <a:rPr lang="en-US" altLang="ja-JP" dirty="0"/>
              <a:t> are enzymes. Enzymes are needed for digestion.</a:t>
            </a:r>
          </a:p>
          <a:p>
            <a:r>
              <a:rPr lang="en-US" altLang="ja-JP" dirty="0"/>
              <a:t>Simple sugars contain no other nutrients; sugar from fruit or juice contains vitamins and minerals.</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0842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dirty="0"/>
              <a:t>Diabetes has been recognized for thousands of years. Type I diabetes (insulin dependent) was formerly known as juvenile diabetes. Type II diabetes is not controlled by insulin injections. A balanced diet can help to control diabetes.</a:t>
            </a:r>
          </a:p>
          <a:p>
            <a:r>
              <a:rPr lang="en-US" altLang="ja-JP" dirty="0"/>
              <a:t>An exchange list grouped by carbohydrates, meat, and fats gives diabetic patients freedom of choice in their diet.</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47841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dirty="0"/>
              <a:t>Because the body breaks all carbohydrates into glucose, some diet plans are based on carbohydrate counting.</a:t>
            </a:r>
          </a:p>
          <a:p>
            <a:r>
              <a:rPr lang="en-US" altLang="ja-JP" dirty="0"/>
              <a:t>The glycemic index shows how rapidly a food is digested and how quickly it drives up blood sugar.</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Lasagna, Cheese, Tomatoes, Noodles, Baking Dish">
            <a:extLst>
              <a:ext uri="{FF2B5EF4-FFF2-40B4-BE49-F238E27FC236}">
                <a16:creationId xmlns:a16="http://schemas.microsoft.com/office/drawing/2014/main" id="{F6DCA7A5-AFCA-427D-BC89-0B45C5BBC4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8407" y="3256568"/>
            <a:ext cx="4477427" cy="25185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0330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a:t>Thousands of proteins, each with its own purpose, are produced by the body. Of the 20 different amino acids that make up protein chains, nine are essential and must be obtained from the diet. Proteins help maintain the immune system and regulate fluid balance.</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a:extLst>
              <a:ext uri="{FF2B5EF4-FFF2-40B4-BE49-F238E27FC236}">
                <a16:creationId xmlns:a16="http://schemas.microsoft.com/office/drawing/2014/main" id="{9E11BE29-6F82-47A8-A010-6515FA91F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399" y="3846806"/>
            <a:ext cx="2525456" cy="141843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Meat, Butcher, Display, Showcase, Fresh, Beef, Food">
            <a:extLst>
              <a:ext uri="{FF2B5EF4-FFF2-40B4-BE49-F238E27FC236}">
                <a16:creationId xmlns:a16="http://schemas.microsoft.com/office/drawing/2014/main" id="{414AF2A5-477A-4F38-BFCA-E8050BB71D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7768" y="3826606"/>
            <a:ext cx="2521510" cy="141843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Eggs, Chicken Eggs, Raw Eggs, Eggshells, Egg Yolk">
            <a:extLst>
              <a:ext uri="{FF2B5EF4-FFF2-40B4-BE49-F238E27FC236}">
                <a16:creationId xmlns:a16="http://schemas.microsoft.com/office/drawing/2014/main" id="{D5FF25C7-6731-4EA2-8A5B-B959A3EBB6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4994" y="3830522"/>
            <a:ext cx="2525456" cy="142065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D707FF1B-A568-40E2-AD89-8110446D5469}"/>
              </a:ext>
            </a:extLst>
          </p:cNvPr>
          <p:cNvSpPr/>
          <p:nvPr/>
        </p:nvSpPr>
        <p:spPr>
          <a:xfrm>
            <a:off x="1668215" y="5341109"/>
            <a:ext cx="8186857" cy="461665"/>
          </a:xfrm>
          <a:prstGeom prst="rect">
            <a:avLst/>
          </a:prstGeom>
        </p:spPr>
        <p:txBody>
          <a:bodyPr wrap="none">
            <a:spAutoFit/>
          </a:bodyPr>
          <a:lstStyle/>
          <a:p>
            <a:r>
              <a:rPr lang="ja-JP" altLang="en-US" sz="2400" dirty="0"/>
              <a:t>アミノ酸が多く含まれている食品：マグロ・赤身肉・鶏卵</a:t>
            </a:r>
          </a:p>
        </p:txBody>
      </p:sp>
    </p:spTree>
    <p:extLst>
      <p:ext uri="{BB962C8B-B14F-4D97-AF65-F5344CB8AC3E}">
        <p14:creationId xmlns:p14="http://schemas.microsoft.com/office/powerpoint/2010/main" val="7178593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a:xfrm>
            <a:off x="838200" y="1825625"/>
            <a:ext cx="5788068" cy="3172260"/>
          </a:xfrm>
        </p:spPr>
        <p:txBody>
          <a:bodyPr>
            <a:normAutofit/>
          </a:bodyPr>
          <a:lstStyle/>
          <a:p>
            <a:r>
              <a:rPr lang="en-US" altLang="ja-JP" dirty="0"/>
              <a:t>In the past 25 years, overall calorie consumption has increased, as has the consumption of unhealthy fats and low-nutrient carbohydrates. To lose weight, a dieter must take in fewer calories than he or she burns.</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a:extLst>
              <a:ext uri="{FF2B5EF4-FFF2-40B4-BE49-F238E27FC236}">
                <a16:creationId xmlns:a16="http://schemas.microsoft.com/office/drawing/2014/main" id="{03EF7730-4683-460F-8318-13C29FE64E8A}"/>
              </a:ext>
            </a:extLst>
          </p:cNvPr>
          <p:cNvSpPr/>
          <p:nvPr/>
        </p:nvSpPr>
        <p:spPr>
          <a:xfrm>
            <a:off x="5995424" y="4835690"/>
            <a:ext cx="3570208" cy="461665"/>
          </a:xfrm>
          <a:prstGeom prst="rect">
            <a:avLst/>
          </a:prstGeom>
        </p:spPr>
        <p:txBody>
          <a:bodyPr wrap="none">
            <a:spAutoFit/>
          </a:bodyPr>
          <a:lstStyle/>
          <a:p>
            <a:r>
              <a:rPr lang="ja-JP" altLang="en-US" sz="2000" b="1" dirty="0">
                <a:effectLst>
                  <a:outerShdw blurRad="38100" dist="38100" dir="2700000" algn="tl">
                    <a:srgbClr val="000000">
                      <a:alpha val="43137"/>
                    </a:srgbClr>
                  </a:outerShdw>
                </a:effectLst>
              </a:rPr>
              <a:t>消費カロリー</a:t>
            </a:r>
            <a:r>
              <a:rPr lang="ja-JP" altLang="en-US" sz="2400" b="1" dirty="0">
                <a:effectLst>
                  <a:outerShdw blurRad="38100" dist="38100" dir="2700000" algn="tl">
                    <a:srgbClr val="000000">
                      <a:alpha val="43137"/>
                    </a:srgbClr>
                  </a:outerShdw>
                </a:effectLst>
              </a:rPr>
              <a:t>＜</a:t>
            </a:r>
            <a:r>
              <a:rPr lang="ja-JP" altLang="en-US" sz="2000" b="1" dirty="0">
                <a:effectLst>
                  <a:outerShdw blurRad="38100" dist="38100" dir="2700000" algn="tl">
                    <a:srgbClr val="000000">
                      <a:alpha val="43137"/>
                    </a:srgbClr>
                  </a:outerShdw>
                </a:effectLst>
              </a:rPr>
              <a:t>摂取カロリー</a:t>
            </a:r>
          </a:p>
        </p:txBody>
      </p:sp>
      <p:pic>
        <p:nvPicPr>
          <p:cNvPr id="19458" name="Picture 2" descr="Thick, Overweight, Obesity, Weight, Misshapen">
            <a:extLst>
              <a:ext uri="{FF2B5EF4-FFF2-40B4-BE49-F238E27FC236}">
                <a16:creationId xmlns:a16="http://schemas.microsoft.com/office/drawing/2014/main" id="{AA1E6305-169A-4AFC-AE1F-068A540350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6268" y="3020681"/>
            <a:ext cx="2722514" cy="181500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Woman, Skinny, Thin, Weight Loss, Fat, Young, Happy">
            <a:extLst>
              <a:ext uri="{FF2B5EF4-FFF2-40B4-BE49-F238E27FC236}">
                <a16:creationId xmlns:a16="http://schemas.microsoft.com/office/drawing/2014/main" id="{D6247FC7-D20C-4638-958A-AE29B6239BB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7436"/>
          <a:stretch/>
        </p:blipFill>
        <p:spPr bwMode="auto">
          <a:xfrm>
            <a:off x="9565632" y="2580460"/>
            <a:ext cx="2087368" cy="2585108"/>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C8FAEEA5-8635-4454-B16C-7852F3FF243A}"/>
              </a:ext>
            </a:extLst>
          </p:cNvPr>
          <p:cNvSpPr/>
          <p:nvPr/>
        </p:nvSpPr>
        <p:spPr>
          <a:xfrm>
            <a:off x="8589189" y="5341109"/>
            <a:ext cx="3570208" cy="461665"/>
          </a:xfrm>
          <a:prstGeom prst="rect">
            <a:avLst/>
          </a:prstGeom>
        </p:spPr>
        <p:txBody>
          <a:bodyPr wrap="none">
            <a:spAutoFit/>
          </a:bodyPr>
          <a:lstStyle/>
          <a:p>
            <a:r>
              <a:rPr lang="ja-JP" altLang="en-US" sz="2000" b="1" dirty="0">
                <a:effectLst>
                  <a:outerShdw blurRad="38100" dist="38100" dir="2700000" algn="tl">
                    <a:srgbClr val="000000">
                      <a:alpha val="43137"/>
                    </a:srgbClr>
                  </a:outerShdw>
                </a:effectLst>
              </a:rPr>
              <a:t>消費カロリー</a:t>
            </a:r>
            <a:r>
              <a:rPr lang="ja-JP" altLang="en-US" sz="2400" b="1" dirty="0">
                <a:effectLst>
                  <a:outerShdw blurRad="38100" dist="38100" dir="2700000" algn="tl">
                    <a:srgbClr val="000000">
                      <a:alpha val="43137"/>
                    </a:srgbClr>
                  </a:outerShdw>
                </a:effectLst>
              </a:rPr>
              <a:t>＞</a:t>
            </a:r>
            <a:r>
              <a:rPr lang="ja-JP" altLang="en-US" sz="2000" b="1" dirty="0">
                <a:effectLst>
                  <a:outerShdw blurRad="38100" dist="38100" dir="2700000" algn="tl">
                    <a:srgbClr val="000000">
                      <a:alpha val="43137"/>
                    </a:srgbClr>
                  </a:outerShdw>
                </a:effectLst>
              </a:rPr>
              <a:t>摂取カロリー</a:t>
            </a:r>
          </a:p>
        </p:txBody>
      </p:sp>
      <p:pic>
        <p:nvPicPr>
          <p:cNvPr id="19462" name="Picture 6" descr="Hamburger, P, French Fries, Belly, Abdominal Fat, Fat">
            <a:extLst>
              <a:ext uri="{FF2B5EF4-FFF2-40B4-BE49-F238E27FC236}">
                <a16:creationId xmlns:a16="http://schemas.microsoft.com/office/drawing/2014/main" id="{EC1635DB-670F-48DD-9492-2C70D32387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842" y="322036"/>
            <a:ext cx="3240790" cy="2082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24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dirty="0"/>
              <a:t>The </a:t>
            </a:r>
            <a:r>
              <a:rPr lang="en-US" altLang="ja-JP" dirty="0" err="1"/>
              <a:t>Ornish</a:t>
            </a:r>
            <a:r>
              <a:rPr lang="en-US" altLang="ja-JP" dirty="0"/>
              <a:t> diet is a strict program that limits saturated fats and attempts to control cholesterol.</a:t>
            </a:r>
          </a:p>
          <a:p>
            <a:r>
              <a:rPr lang="en-US" altLang="ja-JP" dirty="0"/>
              <a:t>The DASH diet was created to manage high blood pressure.</a:t>
            </a:r>
          </a:p>
          <a:p>
            <a:r>
              <a:rPr lang="en-US" altLang="ja-JP" dirty="0"/>
              <a:t>Weight maintenance is one of the three phases of the South Beach diet.</a:t>
            </a:r>
          </a:p>
          <a:p>
            <a:r>
              <a:rPr lang="en-US" altLang="ja-JP" dirty="0"/>
              <a:t>On the Zone Diet, carbs, proteins and fats are consumed according to a ratio.</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7908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dirty="0"/>
              <a:t>The Atkins diet is a four-phase eating plan.</a:t>
            </a:r>
          </a:p>
          <a:p>
            <a:r>
              <a:rPr lang="en-US" altLang="ja-JP" dirty="0"/>
              <a:t>Vegetarians exclude some or all animal products from their diet.</a:t>
            </a:r>
          </a:p>
          <a:p>
            <a:r>
              <a:rPr lang="en-US" altLang="ja-JP" dirty="0"/>
              <a:t>Vegans usually support animal rights and neither use nor consume animal products.</a:t>
            </a:r>
          </a:p>
          <a:p>
            <a:r>
              <a:rPr lang="en-US" altLang="ja-JP" dirty="0"/>
              <a:t>Plant-based foods provide sufficient protein in a well-balanced vegan diet.</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4047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dirty="0"/>
              <a:t>All fat contains the same amount of calories. Some fats are healthy; others are not.</a:t>
            </a:r>
          </a:p>
          <a:p>
            <a:r>
              <a:rPr lang="en-US" altLang="ja-JP" dirty="0"/>
              <a:t>Triglycerides are a form of fat that can indicate heart disease when found in the blood.</a:t>
            </a:r>
          </a:p>
          <a:p>
            <a:r>
              <a:rPr lang="en-US" altLang="ja-JP" dirty="0"/>
              <a:t>Saturated fats are found in tropical oils as well as meat, butter, and eggs. Saturated fat from animal products is called cholesterol. HDL (high-density lipoprotein) is thought to be less harmful than LDL (low-density lipoprotein).</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5962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normAutofit/>
          </a:bodyPr>
          <a:lstStyle/>
          <a:p>
            <a:r>
              <a:rPr lang="en-US" altLang="ja-JP" dirty="0"/>
              <a:t>Hydrogenation changes vegetable oils into solids. Plant sterols don’t allow the body to absorb cholesterol.</a:t>
            </a:r>
          </a:p>
          <a:p>
            <a:r>
              <a:rPr lang="en-US" altLang="ja-JP" dirty="0"/>
              <a:t>Saturated fats require more energy to be broken down than unsaturated fats.</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a:extLst>
              <a:ext uri="{FF2B5EF4-FFF2-40B4-BE49-F238E27FC236}">
                <a16:creationId xmlns:a16="http://schemas.microsoft.com/office/drawing/2014/main" id="{D35F5766-C97B-43EE-81A3-2726D51A23CA}"/>
              </a:ext>
            </a:extLst>
          </p:cNvPr>
          <p:cNvSpPr/>
          <p:nvPr/>
        </p:nvSpPr>
        <p:spPr>
          <a:xfrm>
            <a:off x="1361370" y="3560757"/>
            <a:ext cx="9469259" cy="523220"/>
          </a:xfrm>
          <a:prstGeom prst="rect">
            <a:avLst/>
          </a:prstGeom>
        </p:spPr>
        <p:txBody>
          <a:bodyPr wrap="none">
            <a:spAutoFit/>
          </a:bodyPr>
          <a:lstStyle/>
          <a:p>
            <a:r>
              <a:rPr lang="ja-JP" altLang="ja-JP" sz="2800" b="1" dirty="0">
                <a:solidFill>
                  <a:schemeClr val="accent1"/>
                </a:solidFill>
              </a:rPr>
              <a:t>飽</a:t>
            </a:r>
            <a:r>
              <a:rPr lang="ja-JP" altLang="ja-JP" sz="2400" dirty="0"/>
              <a:t>和</a:t>
            </a:r>
            <a:r>
              <a:rPr lang="ja-JP" altLang="en-US" sz="2400" dirty="0"/>
              <a:t>脂肪を含む割合の多い食品　</a:t>
            </a:r>
            <a:r>
              <a:rPr lang="ja-JP" altLang="en-US" sz="2800" b="1" dirty="0">
                <a:solidFill>
                  <a:schemeClr val="accent1"/>
                </a:solidFill>
              </a:rPr>
              <a:t>不</a:t>
            </a:r>
            <a:r>
              <a:rPr lang="ja-JP" altLang="ja-JP" sz="2400" dirty="0"/>
              <a:t>飽和</a:t>
            </a:r>
            <a:r>
              <a:rPr lang="ja-JP" altLang="en-US" sz="2400" dirty="0"/>
              <a:t>脂肪を含む割合の多い食品</a:t>
            </a:r>
          </a:p>
        </p:txBody>
      </p:sp>
      <p:sp>
        <p:nvSpPr>
          <p:cNvPr id="11" name="正方形/長方形 10">
            <a:extLst>
              <a:ext uri="{FF2B5EF4-FFF2-40B4-BE49-F238E27FC236}">
                <a16:creationId xmlns:a16="http://schemas.microsoft.com/office/drawing/2014/main" id="{AE4447E2-F6EE-4839-ADE4-CBC882D07765}"/>
              </a:ext>
            </a:extLst>
          </p:cNvPr>
          <p:cNvSpPr/>
          <p:nvPr/>
        </p:nvSpPr>
        <p:spPr>
          <a:xfrm>
            <a:off x="1361370" y="4083977"/>
            <a:ext cx="4544834" cy="1323439"/>
          </a:xfrm>
          <a:prstGeom prst="rect">
            <a:avLst/>
          </a:prstGeom>
        </p:spPr>
        <p:txBody>
          <a:bodyPr wrap="none">
            <a:spAutoFit/>
          </a:bodyPr>
          <a:lstStyle/>
          <a:p>
            <a:r>
              <a:rPr lang="ja-JP" altLang="en-US" sz="2000" dirty="0"/>
              <a:t>脂身の多い肉、ベーコン、ロースハム</a:t>
            </a:r>
            <a:endParaRPr lang="en-US" altLang="ja-JP" sz="2000" dirty="0"/>
          </a:p>
          <a:p>
            <a:r>
              <a:rPr lang="ja-JP" altLang="en-US" sz="2000" dirty="0"/>
              <a:t>チーズ、バター、ポテトチップス</a:t>
            </a:r>
            <a:endParaRPr lang="en-US" altLang="ja-JP" sz="2000" dirty="0"/>
          </a:p>
          <a:p>
            <a:r>
              <a:rPr lang="ja-JP" altLang="en-US" sz="2000" dirty="0"/>
              <a:t>チョコレート、クッキー、ビスケット</a:t>
            </a:r>
            <a:endParaRPr lang="en-US" altLang="ja-JP" sz="2000" dirty="0"/>
          </a:p>
          <a:p>
            <a:r>
              <a:rPr lang="ja-JP" altLang="en-US" sz="2000" dirty="0"/>
              <a:t>ケーキ、ドーナッツなど</a:t>
            </a:r>
            <a:endParaRPr lang="en-US" altLang="ja-JP" sz="2000" dirty="0"/>
          </a:p>
        </p:txBody>
      </p:sp>
      <p:sp>
        <p:nvSpPr>
          <p:cNvPr id="12" name="正方形/長方形 11">
            <a:extLst>
              <a:ext uri="{FF2B5EF4-FFF2-40B4-BE49-F238E27FC236}">
                <a16:creationId xmlns:a16="http://schemas.microsoft.com/office/drawing/2014/main" id="{BCC7C188-00F7-446B-9D83-BB89E55031A2}"/>
              </a:ext>
            </a:extLst>
          </p:cNvPr>
          <p:cNvSpPr/>
          <p:nvPr/>
        </p:nvSpPr>
        <p:spPr>
          <a:xfrm>
            <a:off x="6095999" y="4083977"/>
            <a:ext cx="4801314" cy="707886"/>
          </a:xfrm>
          <a:prstGeom prst="rect">
            <a:avLst/>
          </a:prstGeom>
        </p:spPr>
        <p:txBody>
          <a:bodyPr wrap="none">
            <a:spAutoFit/>
          </a:bodyPr>
          <a:lstStyle/>
          <a:p>
            <a:r>
              <a:rPr lang="ja-JP" altLang="en-US" sz="2000" dirty="0"/>
              <a:t>大豆油、菜種油、ごま油、みそ、油揚げ</a:t>
            </a:r>
            <a:endParaRPr lang="en-US" altLang="ja-JP" sz="2000" dirty="0"/>
          </a:p>
          <a:p>
            <a:r>
              <a:rPr lang="ja-JP" altLang="en-US" sz="2000" dirty="0"/>
              <a:t>揚げ出し豆腐、魚介の卵、魚介類　など</a:t>
            </a:r>
            <a:endParaRPr lang="en-US" altLang="ja-JP" sz="2000" dirty="0"/>
          </a:p>
        </p:txBody>
      </p:sp>
      <p:cxnSp>
        <p:nvCxnSpPr>
          <p:cNvPr id="14" name="直線コネクタ 13">
            <a:extLst>
              <a:ext uri="{FF2B5EF4-FFF2-40B4-BE49-F238E27FC236}">
                <a16:creationId xmlns:a16="http://schemas.microsoft.com/office/drawing/2014/main" id="{823FFEBC-ED54-442D-8F83-2FE1EB4CA8E3}"/>
              </a:ext>
            </a:extLst>
          </p:cNvPr>
          <p:cNvCxnSpPr/>
          <p:nvPr/>
        </p:nvCxnSpPr>
        <p:spPr>
          <a:xfrm flipV="1">
            <a:off x="5949863" y="3429000"/>
            <a:ext cx="0" cy="23079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708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a:xfrm>
            <a:off x="838200" y="1825625"/>
            <a:ext cx="5257800" cy="4351338"/>
          </a:xfrm>
        </p:spPr>
        <p:txBody>
          <a:bodyPr>
            <a:normAutofit fontScale="92500" lnSpcReduction="10000"/>
          </a:bodyPr>
          <a:lstStyle/>
          <a:p>
            <a:r>
              <a:rPr lang="en-US" altLang="ja-JP" dirty="0"/>
              <a:t>Fat is an efficient source of calories, important for infants and hikers, but needed in small amounts on a daily basis. Visceral fat cushions internal organs. Omega-3 fatty acids are thought to be heart-healthy, as is olive oil, when used in moderation.</a:t>
            </a:r>
          </a:p>
          <a:p>
            <a:r>
              <a:rPr lang="en-US" altLang="ja-JP" dirty="0"/>
              <a:t>A high-fat diet can contribute to hypertension, which makes the heart work harder.</a:t>
            </a:r>
            <a:endParaRPr lang="ja-JP" altLang="en-US" dirty="0"/>
          </a:p>
          <a:p>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descr="Burger, Hamburger, Bbq, Cheeseburger, Roll, Meat">
            <a:extLst>
              <a:ext uri="{FF2B5EF4-FFF2-40B4-BE49-F238E27FC236}">
                <a16:creationId xmlns:a16="http://schemas.microsoft.com/office/drawing/2014/main" id="{D4AB40AA-2CBD-4E20-8DC8-8836EE36D1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0573" y="1955467"/>
            <a:ext cx="56007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293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Tofu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Bean curd, which is a soft vegetable cheese made with soybean milk</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6417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a:xfrm>
            <a:off x="838200" y="1825625"/>
            <a:ext cx="7128353" cy="4351338"/>
          </a:xfrm>
        </p:spPr>
        <p:txBody>
          <a:bodyPr/>
          <a:lstStyle/>
          <a:p>
            <a:r>
              <a:rPr lang="en-US" altLang="ja-JP" dirty="0"/>
              <a:t>Vitamin C and the B vitamins are water soluble and need to be consumed daily.</a:t>
            </a:r>
          </a:p>
          <a:p>
            <a:r>
              <a:rPr lang="en-US" altLang="ja-JP" dirty="0"/>
              <a:t>Vitamins A, D, E, and K are fat-soluble and stored in the body. Mega</a:t>
            </a:r>
            <a:r>
              <a:rPr lang="ja-JP" altLang="en-US" dirty="0"/>
              <a:t> </a:t>
            </a:r>
            <a:r>
              <a:rPr lang="en-US" altLang="ja-JP" dirty="0"/>
              <a:t>doses can cause vitamin toxicity.</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descr="Orange Juice, Juice, Vitamins, Drink, Fresh, Vitamin C">
            <a:extLst>
              <a:ext uri="{FF2B5EF4-FFF2-40B4-BE49-F238E27FC236}">
                <a16:creationId xmlns:a16="http://schemas.microsoft.com/office/drawing/2014/main" id="{85F70EBC-08C2-4778-B787-87FF8853F9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0329" y="1978569"/>
            <a:ext cx="2551140" cy="363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30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dirty="0"/>
              <a:t>Vitamins don’t provide energy, but they help the body to use food energy effectively.</a:t>
            </a:r>
          </a:p>
          <a:p>
            <a:r>
              <a:rPr lang="en-US" altLang="ja-JP" dirty="0"/>
              <a:t>Vitamins aren’t a replacement for a good diet.</a:t>
            </a:r>
          </a:p>
          <a:p>
            <a:r>
              <a:rPr lang="en-US" altLang="ja-JP" dirty="0"/>
              <a:t>Both major and trace minerals are essential.</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3110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a:xfrm>
            <a:off x="838200" y="1825625"/>
            <a:ext cx="7462993" cy="4351338"/>
          </a:xfrm>
        </p:spPr>
        <p:txBody>
          <a:bodyPr/>
          <a:lstStyle/>
          <a:p>
            <a:r>
              <a:rPr lang="en-US" altLang="ja-JP" dirty="0"/>
              <a:t>High doses of mineral supplements can be toxic.</a:t>
            </a:r>
          </a:p>
          <a:p>
            <a:r>
              <a:rPr lang="en-US" altLang="ja-JP" dirty="0"/>
              <a:t>Calcium is important for bones and teeth and also for the nervous system. The body changes its ability to absorb calcium from food, according to the body’s needs. If the body has a negative calcium balance, it will take calcium from the skeleton.</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a:extLst>
              <a:ext uri="{FF2B5EF4-FFF2-40B4-BE49-F238E27FC236}">
                <a16:creationId xmlns:a16="http://schemas.microsoft.com/office/drawing/2014/main" id="{25257CEA-F11E-46BE-985B-923A11C33A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6261" y="1849281"/>
            <a:ext cx="2621720" cy="3938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010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dirty="0"/>
              <a:t>Zinc and fluoride are other important minerals. Iodine fuels the thyroid. Sodium is essential, but too much can cause health problems. Sufficient iron is needed at every stage of life.</a:t>
            </a:r>
          </a:p>
          <a:p>
            <a:r>
              <a:rPr lang="en-US" altLang="ja-JP" dirty="0"/>
              <a:t>It’s important to know the side effects of herbal remedies and how they interact with pharmaceuticals.</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1659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normAutofit/>
          </a:bodyPr>
          <a:lstStyle/>
          <a:p>
            <a:r>
              <a:rPr lang="en-US" altLang="ja-JP" dirty="0"/>
              <a:t>Water regulates body temperature, is a large part of the blood and other fluids, and aids in digestion and excretion. For each calorie burned, a person needs a milliliter of water.</a:t>
            </a:r>
          </a:p>
          <a:p>
            <a:r>
              <a:rPr lang="en-US" altLang="ja-JP" dirty="0"/>
              <a:t>Poor nutrition can lead to pain and illness, developmental delays, and increased healthcare costs.</a:t>
            </a:r>
          </a:p>
          <a:p>
            <a:r>
              <a:rPr lang="en-US" altLang="ja-JP" dirty="0"/>
              <a:t>The USDA MyPlate guide is a useful tool that can be modified for vegetarian and ethnic diets.</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1553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7B3324-FFEE-4187-8A30-B678ADDDB991}"/>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E088D9E1-2ACB-4C19-A552-EDBFC64AF340}"/>
              </a:ext>
            </a:extLst>
          </p:cNvPr>
          <p:cNvSpPr>
            <a:spLocks noGrp="1"/>
          </p:cNvSpPr>
          <p:nvPr>
            <p:ph idx="1"/>
          </p:nvPr>
        </p:nvSpPr>
        <p:spPr/>
        <p:txBody>
          <a:bodyPr/>
          <a:lstStyle/>
          <a:p>
            <a:r>
              <a:rPr lang="en-US" altLang="ja-JP" dirty="0"/>
              <a:t>RDAs are recommended daily allowances based on the needs of healthy people.</a:t>
            </a:r>
          </a:p>
          <a:p>
            <a:r>
              <a:rPr lang="en-US" altLang="ja-JP" dirty="0"/>
              <a:t>Dietary Guidelines established by the USDA recommend eating a variety of foods and getting exercise.</a:t>
            </a:r>
          </a:p>
          <a:p>
            <a:r>
              <a:rPr lang="en-US" altLang="ja-JP" dirty="0"/>
              <a:t>Food composition tables list calories and nutrition values of foods or food ingredients.</a:t>
            </a:r>
            <a:endParaRPr kumimoji="1" lang="ja-JP" altLang="en-US" dirty="0"/>
          </a:p>
        </p:txBody>
      </p:sp>
      <p:sp>
        <p:nvSpPr>
          <p:cNvPr id="4" name="正方形/長方形 3">
            <a:extLst>
              <a:ext uri="{FF2B5EF4-FFF2-40B4-BE49-F238E27FC236}">
                <a16:creationId xmlns:a16="http://schemas.microsoft.com/office/drawing/2014/main" id="{9E8993D7-420F-4D08-9EA7-891F9DB9FC5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DE15DC28-C236-41AA-8F20-A813EA830DE3}"/>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F59FD3B-CC6F-4869-9B1B-74F458B33F43}"/>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561392B-D087-47CD-860E-843F3DFAB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ndered Image">
            <a:extLst>
              <a:ext uri="{FF2B5EF4-FFF2-40B4-BE49-F238E27FC236}">
                <a16:creationId xmlns:a16="http://schemas.microsoft.com/office/drawing/2014/main" id="{04B40866-08D7-41B6-9D04-F6084189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3E7E0AF-7459-4F9A-AE1C-BF8A56C340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719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前半終了</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solidFill>
                  <a:srgbClr val="FF0000"/>
                </a:solidFill>
              </a:rPr>
              <a:t>前半</a:t>
            </a:r>
            <a:endParaRPr lang="en-US" altLang="ja-JP" sz="2200" dirty="0">
              <a:solidFill>
                <a:srgbClr val="FF0000"/>
              </a:solidFill>
            </a:endParaRPr>
          </a:p>
          <a:p>
            <a:pPr lvl="1"/>
            <a:r>
              <a:rPr lang="en-US" altLang="ja-JP" sz="2200" dirty="0">
                <a:solidFill>
                  <a:srgbClr val="FF0000"/>
                </a:solidFill>
              </a:rPr>
              <a:t>Overview</a:t>
            </a:r>
          </a:p>
          <a:p>
            <a:pPr lvl="1"/>
            <a:r>
              <a:rPr lang="ja-JP" altLang="en-US" sz="2200" dirty="0">
                <a:solidFill>
                  <a:srgbClr val="FF0000"/>
                </a:solidFill>
              </a:rPr>
              <a:t>キーワードの説明</a:t>
            </a:r>
            <a:endParaRPr lang="en-US" altLang="ja-JP" sz="2200" dirty="0">
              <a:solidFill>
                <a:srgbClr val="FF0000"/>
              </a:solidFill>
            </a:endParaRPr>
          </a:p>
          <a:p>
            <a:pPr lvl="1"/>
            <a:r>
              <a:rPr lang="ja-JP" altLang="en-US" sz="2200" dirty="0">
                <a:solidFill>
                  <a:srgbClr val="FF0000"/>
                </a:solidFill>
              </a:rPr>
              <a:t>この章のキーポイント</a:t>
            </a:r>
            <a:endParaRPr lang="en-US" altLang="ja-JP" sz="2200" dirty="0">
              <a:solidFill>
                <a:srgbClr val="FF0000"/>
              </a:solidFill>
            </a:endParaRPr>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17816085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02EF8F8-0EEF-4BFA-B740-434BDE7468F5}"/>
              </a:ext>
            </a:extLst>
          </p:cNvPr>
          <p:cNvSpPr/>
          <p:nvPr/>
        </p:nvSpPr>
        <p:spPr>
          <a:xfrm>
            <a:off x="0" y="0"/>
            <a:ext cx="4458078" cy="17756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D449254-6483-4312-BB7B-F9ACAD9C1F46}"/>
              </a:ext>
            </a:extLst>
          </p:cNvPr>
          <p:cNvSpPr/>
          <p:nvPr/>
        </p:nvSpPr>
        <p:spPr>
          <a:xfrm>
            <a:off x="4458078" y="0"/>
            <a:ext cx="7733922" cy="17756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1">
                  <a:lumMod val="20000"/>
                  <a:lumOff val="80000"/>
                </a:schemeClr>
              </a:solidFill>
            </a:endParaRPr>
          </a:p>
        </p:txBody>
      </p:sp>
      <p:pic>
        <p:nvPicPr>
          <p:cNvPr id="1026" name="Picture 2" descr="Board, School, Uni, Learn, Work, Test, Aptitude Test">
            <a:extLst>
              <a:ext uri="{FF2B5EF4-FFF2-40B4-BE49-F238E27FC236}">
                <a16:creationId xmlns:a16="http://schemas.microsoft.com/office/drawing/2014/main" id="{F2F5E971-86EB-4CAE-B4A5-0A58DA881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5" r="10880" b="-2"/>
          <a:stretch/>
        </p:blipFill>
        <p:spPr bwMode="auto">
          <a:xfrm>
            <a:off x="20" y="1804072"/>
            <a:ext cx="4458058" cy="43498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5C809DA1-3DFB-46FD-AA04-1D65C1B33793}"/>
              </a:ext>
            </a:extLst>
          </p:cNvPr>
          <p:cNvSpPr>
            <a:spLocks noGrp="1"/>
          </p:cNvSpPr>
          <p:nvPr>
            <p:ph type="ctrTitle"/>
          </p:nvPr>
        </p:nvSpPr>
        <p:spPr>
          <a:xfrm>
            <a:off x="4882101" y="2146851"/>
            <a:ext cx="6666980" cy="2658269"/>
          </a:xfrm>
        </p:spPr>
        <p:txBody>
          <a:bodyPr anchor="b">
            <a:normAutofit/>
          </a:bodyPr>
          <a:lstStyle/>
          <a:p>
            <a:r>
              <a:rPr lang="en-US" altLang="ja-JP" dirty="0"/>
              <a:t>Self-Check</a:t>
            </a:r>
            <a:endParaRPr kumimoji="1" lang="ja-JP" altLang="en-US" dirty="0"/>
          </a:p>
        </p:txBody>
      </p:sp>
      <p:sp>
        <p:nvSpPr>
          <p:cNvPr id="3" name="字幕 2">
            <a:extLst>
              <a:ext uri="{FF2B5EF4-FFF2-40B4-BE49-F238E27FC236}">
                <a16:creationId xmlns:a16="http://schemas.microsoft.com/office/drawing/2014/main" id="{9F065E07-54A1-4DA2-B9DB-253F3CE36EA8}"/>
              </a:ext>
            </a:extLst>
          </p:cNvPr>
          <p:cNvSpPr>
            <a:spLocks noGrp="1"/>
          </p:cNvSpPr>
          <p:nvPr>
            <p:ph type="subTitle" idx="1"/>
          </p:nvPr>
        </p:nvSpPr>
        <p:spPr>
          <a:xfrm>
            <a:off x="4882102" y="4810937"/>
            <a:ext cx="6666980" cy="1172200"/>
          </a:xfrm>
        </p:spPr>
        <p:txBody>
          <a:bodyPr anchor="t">
            <a:normAutofit/>
          </a:bodyPr>
          <a:lstStyle/>
          <a:p>
            <a:r>
              <a:rPr lang="ja-JP" altLang="en-US"/>
              <a:t>テストの前に、理解度を確認しよう！</a:t>
            </a:r>
          </a:p>
          <a:p>
            <a:endParaRPr kumimoji="1" lang="ja-JP" altLang="en-US"/>
          </a:p>
        </p:txBody>
      </p:sp>
      <p:cxnSp>
        <p:nvCxnSpPr>
          <p:cNvPr id="5" name="直線コネクタ 4">
            <a:extLst>
              <a:ext uri="{FF2B5EF4-FFF2-40B4-BE49-F238E27FC236}">
                <a16:creationId xmlns:a16="http://schemas.microsoft.com/office/drawing/2014/main" id="{3388E197-6DDE-4102-A7CE-BD87E3961345}"/>
              </a:ext>
            </a:extLst>
          </p:cNvPr>
          <p:cNvCxnSpPr>
            <a:cxnSpLocks/>
          </p:cNvCxnSpPr>
          <p:nvPr/>
        </p:nvCxnSpPr>
        <p:spPr>
          <a:xfrm>
            <a:off x="0" y="1775640"/>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CC54DD1-431F-4BCD-9527-8D570FAC48D5}"/>
              </a:ext>
            </a:extLst>
          </p:cNvPr>
          <p:cNvCxnSpPr>
            <a:cxnSpLocks/>
          </p:cNvCxnSpPr>
          <p:nvPr/>
        </p:nvCxnSpPr>
        <p:spPr>
          <a:xfrm>
            <a:off x="0" y="6153873"/>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DDFFBA-978A-460D-9E20-391503BAAB42}"/>
              </a:ext>
            </a:extLst>
          </p:cNvPr>
          <p:cNvCxnSpPr>
            <a:cxnSpLocks/>
          </p:cNvCxnSpPr>
          <p:nvPr/>
        </p:nvCxnSpPr>
        <p:spPr>
          <a:xfrm>
            <a:off x="4433779" y="0"/>
            <a:ext cx="0" cy="697495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4">
            <a:extLst>
              <a:ext uri="{FF2B5EF4-FFF2-40B4-BE49-F238E27FC236}">
                <a16:creationId xmlns:a16="http://schemas.microsoft.com/office/drawing/2014/main" id="{678AC618-289B-42AD-A103-51409018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216" y="1930777"/>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7892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図 7">
            <a:extLst>
              <a:ext uri="{FF2B5EF4-FFF2-40B4-BE49-F238E27FC236}">
                <a16:creationId xmlns:a16="http://schemas.microsoft.com/office/drawing/2014/main" id="{C5A33AB0-B05A-4DCB-9FF8-EF112E037137}"/>
              </a:ext>
            </a:extLst>
          </p:cNvPr>
          <p:cNvPicPr>
            <a:picLocks noChangeAspect="1"/>
          </p:cNvPicPr>
          <p:nvPr/>
        </p:nvPicPr>
        <p:blipFill>
          <a:blip r:embed="rId8"/>
          <a:stretch>
            <a:fillRect/>
          </a:stretch>
        </p:blipFill>
        <p:spPr>
          <a:xfrm>
            <a:off x="866059" y="1792297"/>
            <a:ext cx="9637242" cy="2103297"/>
          </a:xfrm>
          <a:prstGeom prst="rect">
            <a:avLst/>
          </a:prstGeom>
        </p:spPr>
      </p:pic>
    </p:spTree>
    <p:extLst>
      <p:ext uri="{BB962C8B-B14F-4D97-AF65-F5344CB8AC3E}">
        <p14:creationId xmlns:p14="http://schemas.microsoft.com/office/powerpoint/2010/main" val="17945228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7B669EFE-79F6-44E4-ACF9-D29B6C5A2936}"/>
              </a:ext>
            </a:extLst>
          </p:cNvPr>
          <p:cNvPicPr>
            <a:picLocks noChangeAspect="1"/>
          </p:cNvPicPr>
          <p:nvPr/>
        </p:nvPicPr>
        <p:blipFill>
          <a:blip r:embed="rId8"/>
          <a:stretch>
            <a:fillRect/>
          </a:stretch>
        </p:blipFill>
        <p:spPr>
          <a:xfrm>
            <a:off x="838200" y="1825625"/>
            <a:ext cx="9584658" cy="2420698"/>
          </a:xfrm>
          <a:prstGeom prst="rect">
            <a:avLst/>
          </a:prstGeom>
        </p:spPr>
      </p:pic>
    </p:spTree>
    <p:extLst>
      <p:ext uri="{BB962C8B-B14F-4D97-AF65-F5344CB8AC3E}">
        <p14:creationId xmlns:p14="http://schemas.microsoft.com/office/powerpoint/2010/main" val="3005248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Tempeh</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An Asian food prepared with fermented soybeans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1035301" y="4684331"/>
            <a:ext cx="3143900" cy="1029720"/>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empeh, Food, Soybean, Healthy, Cook, Cooking">
            <a:extLst>
              <a:ext uri="{FF2B5EF4-FFF2-40B4-BE49-F238E27FC236}">
                <a16:creationId xmlns:a16="http://schemas.microsoft.com/office/drawing/2014/main" id="{B400CEE5-3300-426C-8857-A6230036DF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5301" y="2399037"/>
            <a:ext cx="3263252" cy="2134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ghetti, Spinach, Tempeh, Noodles, Meal, Food, Come">
            <a:extLst>
              <a:ext uri="{FF2B5EF4-FFF2-40B4-BE49-F238E27FC236}">
                <a16:creationId xmlns:a16="http://schemas.microsoft.com/office/drawing/2014/main" id="{021CB274-59BF-4CE2-8D9D-1B2606263B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0227" y="2399037"/>
            <a:ext cx="3821795" cy="21497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mpeh, Food, Dish, Tempe, Snack, Tasty, Delicious">
            <a:extLst>
              <a:ext uri="{FF2B5EF4-FFF2-40B4-BE49-F238E27FC236}">
                <a16:creationId xmlns:a16="http://schemas.microsoft.com/office/drawing/2014/main" id="{53DC20B7-5151-40DF-BB3F-E5A7C0547A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04164" y="2253161"/>
            <a:ext cx="25717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781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7428A2D4-422C-4A8B-9AEF-075EC774D9CC}"/>
              </a:ext>
            </a:extLst>
          </p:cNvPr>
          <p:cNvPicPr>
            <a:picLocks noChangeAspect="1"/>
          </p:cNvPicPr>
          <p:nvPr/>
        </p:nvPicPr>
        <p:blipFill>
          <a:blip r:embed="rId8"/>
          <a:stretch>
            <a:fillRect/>
          </a:stretch>
        </p:blipFill>
        <p:spPr>
          <a:xfrm>
            <a:off x="900830" y="1863203"/>
            <a:ext cx="8859620" cy="2001137"/>
          </a:xfrm>
          <a:prstGeom prst="rect">
            <a:avLst/>
          </a:prstGeom>
        </p:spPr>
      </p:pic>
      <p:pic>
        <p:nvPicPr>
          <p:cNvPr id="8" name="図 7">
            <a:extLst>
              <a:ext uri="{FF2B5EF4-FFF2-40B4-BE49-F238E27FC236}">
                <a16:creationId xmlns:a16="http://schemas.microsoft.com/office/drawing/2014/main" id="{2738134E-053F-4422-91C1-861A5AD0CEE1}"/>
              </a:ext>
            </a:extLst>
          </p:cNvPr>
          <p:cNvPicPr>
            <a:picLocks noChangeAspect="1"/>
          </p:cNvPicPr>
          <p:nvPr/>
        </p:nvPicPr>
        <p:blipFill>
          <a:blip r:embed="rId9"/>
          <a:stretch>
            <a:fillRect/>
          </a:stretch>
        </p:blipFill>
        <p:spPr>
          <a:xfrm>
            <a:off x="1170823" y="3852255"/>
            <a:ext cx="1124757" cy="350200"/>
          </a:xfrm>
          <a:prstGeom prst="rect">
            <a:avLst/>
          </a:prstGeom>
        </p:spPr>
      </p:pic>
    </p:spTree>
    <p:extLst>
      <p:ext uri="{BB962C8B-B14F-4D97-AF65-F5344CB8AC3E}">
        <p14:creationId xmlns:p14="http://schemas.microsoft.com/office/powerpoint/2010/main" val="35821740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C415B030-93BB-4B6F-A081-1465393EFDAB}"/>
              </a:ext>
            </a:extLst>
          </p:cNvPr>
          <p:cNvPicPr>
            <a:picLocks noChangeAspect="1"/>
          </p:cNvPicPr>
          <p:nvPr/>
        </p:nvPicPr>
        <p:blipFill>
          <a:blip r:embed="rId8"/>
          <a:stretch>
            <a:fillRect/>
          </a:stretch>
        </p:blipFill>
        <p:spPr>
          <a:xfrm>
            <a:off x="838201" y="1836749"/>
            <a:ext cx="5612704" cy="2146528"/>
          </a:xfrm>
          <a:prstGeom prst="rect">
            <a:avLst/>
          </a:prstGeom>
        </p:spPr>
      </p:pic>
    </p:spTree>
    <p:extLst>
      <p:ext uri="{BB962C8B-B14F-4D97-AF65-F5344CB8AC3E}">
        <p14:creationId xmlns:p14="http://schemas.microsoft.com/office/powerpoint/2010/main" val="36601365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53D8ECC2-E7FE-4EA1-937B-ABCA94EBE186}"/>
              </a:ext>
            </a:extLst>
          </p:cNvPr>
          <p:cNvPicPr>
            <a:picLocks noChangeAspect="1"/>
          </p:cNvPicPr>
          <p:nvPr/>
        </p:nvPicPr>
        <p:blipFill>
          <a:blip r:embed="rId8"/>
          <a:stretch>
            <a:fillRect/>
          </a:stretch>
        </p:blipFill>
        <p:spPr>
          <a:xfrm>
            <a:off x="911583" y="1825625"/>
            <a:ext cx="8059468" cy="2245334"/>
          </a:xfrm>
          <a:prstGeom prst="rect">
            <a:avLst/>
          </a:prstGeom>
        </p:spPr>
      </p:pic>
    </p:spTree>
    <p:extLst>
      <p:ext uri="{BB962C8B-B14F-4D97-AF65-F5344CB8AC3E}">
        <p14:creationId xmlns:p14="http://schemas.microsoft.com/office/powerpoint/2010/main" val="41702957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7BA95C03-14F9-4D20-962B-7BC2BAF9B547}"/>
              </a:ext>
            </a:extLst>
          </p:cNvPr>
          <p:cNvPicPr>
            <a:picLocks noChangeAspect="1"/>
          </p:cNvPicPr>
          <p:nvPr/>
        </p:nvPicPr>
        <p:blipFill>
          <a:blip r:embed="rId8"/>
          <a:stretch>
            <a:fillRect/>
          </a:stretch>
        </p:blipFill>
        <p:spPr>
          <a:xfrm>
            <a:off x="838200" y="1794494"/>
            <a:ext cx="9210596" cy="2298700"/>
          </a:xfrm>
          <a:prstGeom prst="rect">
            <a:avLst/>
          </a:prstGeom>
        </p:spPr>
      </p:pic>
    </p:spTree>
    <p:extLst>
      <p:ext uri="{BB962C8B-B14F-4D97-AF65-F5344CB8AC3E}">
        <p14:creationId xmlns:p14="http://schemas.microsoft.com/office/powerpoint/2010/main" val="35522872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597355EE-56AA-422E-B47C-C6E52240C745}"/>
              </a:ext>
            </a:extLst>
          </p:cNvPr>
          <p:cNvPicPr>
            <a:picLocks noChangeAspect="1"/>
          </p:cNvPicPr>
          <p:nvPr/>
        </p:nvPicPr>
        <p:blipFill>
          <a:blip r:embed="rId8"/>
          <a:stretch>
            <a:fillRect/>
          </a:stretch>
        </p:blipFill>
        <p:spPr>
          <a:xfrm>
            <a:off x="838199" y="1813099"/>
            <a:ext cx="10275259" cy="2132600"/>
          </a:xfrm>
          <a:prstGeom prst="rect">
            <a:avLst/>
          </a:prstGeom>
        </p:spPr>
      </p:pic>
    </p:spTree>
    <p:extLst>
      <p:ext uri="{BB962C8B-B14F-4D97-AF65-F5344CB8AC3E}">
        <p14:creationId xmlns:p14="http://schemas.microsoft.com/office/powerpoint/2010/main" val="1330802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A692E39A-19F2-4C7A-A8D8-2F5FAA17ACE0}"/>
              </a:ext>
            </a:extLst>
          </p:cNvPr>
          <p:cNvPicPr>
            <a:picLocks noChangeAspect="1"/>
          </p:cNvPicPr>
          <p:nvPr/>
        </p:nvPicPr>
        <p:blipFill>
          <a:blip r:embed="rId8"/>
          <a:stretch>
            <a:fillRect/>
          </a:stretch>
        </p:blipFill>
        <p:spPr>
          <a:xfrm>
            <a:off x="838200" y="1825625"/>
            <a:ext cx="9153750" cy="1882079"/>
          </a:xfrm>
          <a:prstGeom prst="rect">
            <a:avLst/>
          </a:prstGeom>
        </p:spPr>
      </p:pic>
    </p:spTree>
    <p:extLst>
      <p:ext uri="{BB962C8B-B14F-4D97-AF65-F5344CB8AC3E}">
        <p14:creationId xmlns:p14="http://schemas.microsoft.com/office/powerpoint/2010/main" val="3994501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ED54788A-B700-4D03-AD6A-43FFB8F67A39}"/>
              </a:ext>
            </a:extLst>
          </p:cNvPr>
          <p:cNvPicPr>
            <a:picLocks noChangeAspect="1"/>
          </p:cNvPicPr>
          <p:nvPr/>
        </p:nvPicPr>
        <p:blipFill>
          <a:blip r:embed="rId8"/>
          <a:stretch>
            <a:fillRect/>
          </a:stretch>
        </p:blipFill>
        <p:spPr>
          <a:xfrm>
            <a:off x="838199" y="1825625"/>
            <a:ext cx="10011196" cy="2333016"/>
          </a:xfrm>
          <a:prstGeom prst="rect">
            <a:avLst/>
          </a:prstGeom>
        </p:spPr>
      </p:pic>
    </p:spTree>
    <p:extLst>
      <p:ext uri="{BB962C8B-B14F-4D97-AF65-F5344CB8AC3E}">
        <p14:creationId xmlns:p14="http://schemas.microsoft.com/office/powerpoint/2010/main" val="35071282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グループ化 8">
            <a:extLst>
              <a:ext uri="{FF2B5EF4-FFF2-40B4-BE49-F238E27FC236}">
                <a16:creationId xmlns:a16="http://schemas.microsoft.com/office/drawing/2014/main" id="{B71197AA-10D8-4EEA-87A0-5F01E3103B8F}"/>
              </a:ext>
            </a:extLst>
          </p:cNvPr>
          <p:cNvGrpSpPr/>
          <p:nvPr/>
        </p:nvGrpSpPr>
        <p:grpSpPr>
          <a:xfrm>
            <a:off x="838200" y="1881363"/>
            <a:ext cx="9754578" cy="2526873"/>
            <a:chOff x="1456454" y="3818721"/>
            <a:chExt cx="5984745" cy="1306531"/>
          </a:xfrm>
        </p:grpSpPr>
        <p:pic>
          <p:nvPicPr>
            <p:cNvPr id="7" name="図 6">
              <a:extLst>
                <a:ext uri="{FF2B5EF4-FFF2-40B4-BE49-F238E27FC236}">
                  <a16:creationId xmlns:a16="http://schemas.microsoft.com/office/drawing/2014/main" id="{997B43AC-8C6B-44D7-91D6-D5A18D6E9B57}"/>
                </a:ext>
              </a:extLst>
            </p:cNvPr>
            <p:cNvPicPr>
              <a:picLocks noChangeAspect="1"/>
            </p:cNvPicPr>
            <p:nvPr/>
          </p:nvPicPr>
          <p:blipFill>
            <a:blip r:embed="rId8"/>
            <a:stretch>
              <a:fillRect/>
            </a:stretch>
          </p:blipFill>
          <p:spPr>
            <a:xfrm>
              <a:off x="1468980" y="3818721"/>
              <a:ext cx="5972219" cy="161926"/>
            </a:xfrm>
            <a:prstGeom prst="rect">
              <a:avLst/>
            </a:prstGeom>
          </p:spPr>
        </p:pic>
        <p:pic>
          <p:nvPicPr>
            <p:cNvPr id="8" name="図 7">
              <a:extLst>
                <a:ext uri="{FF2B5EF4-FFF2-40B4-BE49-F238E27FC236}">
                  <a16:creationId xmlns:a16="http://schemas.microsoft.com/office/drawing/2014/main" id="{6DD8312D-A6D7-415E-8427-0F6283CDFC90}"/>
                </a:ext>
              </a:extLst>
            </p:cNvPr>
            <p:cNvPicPr>
              <a:picLocks noChangeAspect="1"/>
            </p:cNvPicPr>
            <p:nvPr/>
          </p:nvPicPr>
          <p:blipFill>
            <a:blip r:embed="rId9"/>
            <a:stretch>
              <a:fillRect/>
            </a:stretch>
          </p:blipFill>
          <p:spPr>
            <a:xfrm>
              <a:off x="1456454" y="4001294"/>
              <a:ext cx="5972219" cy="1123958"/>
            </a:xfrm>
            <a:prstGeom prst="rect">
              <a:avLst/>
            </a:prstGeom>
          </p:spPr>
        </p:pic>
      </p:grpSp>
    </p:spTree>
    <p:extLst>
      <p:ext uri="{BB962C8B-B14F-4D97-AF65-F5344CB8AC3E}">
        <p14:creationId xmlns:p14="http://schemas.microsoft.com/office/powerpoint/2010/main" val="176056719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図 10">
            <a:extLst>
              <a:ext uri="{FF2B5EF4-FFF2-40B4-BE49-F238E27FC236}">
                <a16:creationId xmlns:a16="http://schemas.microsoft.com/office/drawing/2014/main" id="{3CDDD3EA-B634-47FD-A6E1-59FA328420B5}"/>
              </a:ext>
            </a:extLst>
          </p:cNvPr>
          <p:cNvPicPr>
            <a:picLocks noChangeAspect="1"/>
          </p:cNvPicPr>
          <p:nvPr/>
        </p:nvPicPr>
        <p:blipFill>
          <a:blip r:embed="rId8"/>
          <a:stretch>
            <a:fillRect/>
          </a:stretch>
        </p:blipFill>
        <p:spPr>
          <a:xfrm>
            <a:off x="930361" y="1825625"/>
            <a:ext cx="9925792" cy="2295438"/>
          </a:xfrm>
          <a:prstGeom prst="rect">
            <a:avLst/>
          </a:prstGeom>
        </p:spPr>
      </p:pic>
    </p:spTree>
    <p:extLst>
      <p:ext uri="{BB962C8B-B14F-4D97-AF65-F5344CB8AC3E}">
        <p14:creationId xmlns:p14="http://schemas.microsoft.com/office/powerpoint/2010/main" val="12207431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6B718C55-B54C-4AA8-9C03-6AEB44149182}"/>
              </a:ext>
            </a:extLst>
          </p:cNvPr>
          <p:cNvPicPr>
            <a:picLocks noChangeAspect="1"/>
          </p:cNvPicPr>
          <p:nvPr/>
        </p:nvPicPr>
        <p:blipFill>
          <a:blip r:embed="rId8"/>
          <a:stretch>
            <a:fillRect/>
          </a:stretch>
        </p:blipFill>
        <p:spPr>
          <a:xfrm>
            <a:off x="838200" y="1825625"/>
            <a:ext cx="10515600" cy="1995783"/>
          </a:xfrm>
          <a:prstGeom prst="rect">
            <a:avLst/>
          </a:prstGeom>
        </p:spPr>
      </p:pic>
    </p:spTree>
    <p:extLst>
      <p:ext uri="{BB962C8B-B14F-4D97-AF65-F5344CB8AC3E}">
        <p14:creationId xmlns:p14="http://schemas.microsoft.com/office/powerpoint/2010/main" val="4144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Kilocalorie</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energy received from food and burned through activity, often called calories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3100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754F4AC7-1075-4864-87D5-C39728461973}"/>
              </a:ext>
            </a:extLst>
          </p:cNvPr>
          <p:cNvPicPr>
            <a:picLocks noChangeAspect="1"/>
          </p:cNvPicPr>
          <p:nvPr/>
        </p:nvPicPr>
        <p:blipFill>
          <a:blip r:embed="rId8"/>
          <a:stretch>
            <a:fillRect/>
          </a:stretch>
        </p:blipFill>
        <p:spPr>
          <a:xfrm>
            <a:off x="838200" y="1835011"/>
            <a:ext cx="9515941" cy="2223422"/>
          </a:xfrm>
          <a:prstGeom prst="rect">
            <a:avLst/>
          </a:prstGeom>
        </p:spPr>
      </p:pic>
    </p:spTree>
    <p:extLst>
      <p:ext uri="{BB962C8B-B14F-4D97-AF65-F5344CB8AC3E}">
        <p14:creationId xmlns:p14="http://schemas.microsoft.com/office/powerpoint/2010/main" val="17021507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19AE3B27-B2B6-40CF-802F-62A30811F028}"/>
              </a:ext>
            </a:extLst>
          </p:cNvPr>
          <p:cNvPicPr>
            <a:picLocks noChangeAspect="1"/>
          </p:cNvPicPr>
          <p:nvPr/>
        </p:nvPicPr>
        <p:blipFill>
          <a:blip r:embed="rId8"/>
          <a:stretch>
            <a:fillRect/>
          </a:stretch>
        </p:blipFill>
        <p:spPr>
          <a:xfrm>
            <a:off x="838200" y="1825625"/>
            <a:ext cx="9897602" cy="2320490"/>
          </a:xfrm>
          <a:prstGeom prst="rect">
            <a:avLst/>
          </a:prstGeom>
        </p:spPr>
      </p:pic>
    </p:spTree>
    <p:extLst>
      <p:ext uri="{BB962C8B-B14F-4D97-AF65-F5344CB8AC3E}">
        <p14:creationId xmlns:p14="http://schemas.microsoft.com/office/powerpoint/2010/main" val="5780043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2</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4931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D9C88-1C6C-4BE3-B7EC-29269381123F}"/>
              </a:ext>
            </a:extLst>
          </p:cNvPr>
          <p:cNvSpPr>
            <a:spLocks noGrp="1"/>
          </p:cNvSpPr>
          <p:nvPr>
            <p:ph type="title"/>
          </p:nvPr>
        </p:nvSpPr>
        <p:spPr/>
        <p:txBody>
          <a:bodyPr/>
          <a:lstStyle/>
          <a:p>
            <a:endParaRPr kumimoji="1" lang="ja-JP" altLang="en-US"/>
          </a:p>
        </p:txBody>
      </p:sp>
      <p:pic>
        <p:nvPicPr>
          <p:cNvPr id="5" name="コンテンツ プレースホルダー 4" descr="人, テーブル, 食品, 女性 が含まれている画像&#10;&#10;自動的に生成された説明">
            <a:extLst>
              <a:ext uri="{FF2B5EF4-FFF2-40B4-BE49-F238E27FC236}">
                <a16:creationId xmlns:a16="http://schemas.microsoft.com/office/drawing/2014/main" id="{4F6A1AA9-8FA2-4C51-8AEA-1C10B164E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5" name="Picture 4">
            <a:extLst>
              <a:ext uri="{FF2B5EF4-FFF2-40B4-BE49-F238E27FC236}">
                <a16:creationId xmlns:a16="http://schemas.microsoft.com/office/drawing/2014/main" id="{D1DACA86-10E7-4B36-9C0A-6FCE44A44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2" y="497736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1">
            <a:extLst>
              <a:ext uri="{FF2B5EF4-FFF2-40B4-BE49-F238E27FC236}">
                <a16:creationId xmlns:a16="http://schemas.microsoft.com/office/drawing/2014/main" id="{C37A1877-253A-4A0F-A6C8-3B60E8810804}"/>
              </a:ext>
            </a:extLst>
          </p:cNvPr>
          <p:cNvSpPr txBox="1">
            <a:spLocks/>
          </p:cNvSpPr>
          <p:nvPr/>
        </p:nvSpPr>
        <p:spPr>
          <a:xfrm>
            <a:off x="70984" y="3976766"/>
            <a:ext cx="5637724"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Fitness</a:t>
            </a:r>
            <a:r>
              <a:rPr lang="ja-JP" altLang="en-US" dirty="0"/>
              <a:t> </a:t>
            </a:r>
            <a:r>
              <a:rPr lang="en-US" altLang="ja-JP" dirty="0"/>
              <a:t>and</a:t>
            </a:r>
          </a:p>
          <a:p>
            <a:r>
              <a:rPr lang="ja-JP" altLang="en-US" dirty="0"/>
              <a:t>　　   </a:t>
            </a:r>
            <a:r>
              <a:rPr lang="en-US" altLang="ja-JP" dirty="0"/>
              <a:t>Nutrition</a:t>
            </a:r>
            <a:endParaRPr lang="ja-JP" altLang="en-US" dirty="0"/>
          </a:p>
        </p:txBody>
      </p:sp>
      <p:sp>
        <p:nvSpPr>
          <p:cNvPr id="17" name="字幕 2">
            <a:extLst>
              <a:ext uri="{FF2B5EF4-FFF2-40B4-BE49-F238E27FC236}">
                <a16:creationId xmlns:a16="http://schemas.microsoft.com/office/drawing/2014/main" id="{F5CBAD4E-A080-42D7-B093-B23F52C0C159}"/>
              </a:ext>
            </a:extLst>
          </p:cNvPr>
          <p:cNvSpPr txBox="1">
            <a:spLocks/>
          </p:cNvSpPr>
          <p:nvPr/>
        </p:nvSpPr>
        <p:spPr>
          <a:xfrm>
            <a:off x="70984" y="3394099"/>
            <a:ext cx="4937936" cy="57673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t>Introduction</a:t>
            </a:r>
            <a:r>
              <a:rPr lang="ja-JP" altLang="en-US" sz="2000" dirty="0"/>
              <a:t> </a:t>
            </a:r>
            <a:r>
              <a:rPr lang="en-US" altLang="ja-JP" sz="2000" dirty="0"/>
              <a:t>of</a:t>
            </a:r>
            <a:endParaRPr lang="ja-JP" altLang="en-US" sz="2000" dirty="0"/>
          </a:p>
        </p:txBody>
      </p:sp>
      <p:sp>
        <p:nvSpPr>
          <p:cNvPr id="18" name="正方形/長方形 17">
            <a:extLst>
              <a:ext uri="{FF2B5EF4-FFF2-40B4-BE49-F238E27FC236}">
                <a16:creationId xmlns:a16="http://schemas.microsoft.com/office/drawing/2014/main" id="{12393F7A-E090-411F-AC26-60CDF8F12779}"/>
              </a:ext>
            </a:extLst>
          </p:cNvPr>
          <p:cNvSpPr/>
          <p:nvPr/>
        </p:nvSpPr>
        <p:spPr>
          <a:xfrm>
            <a:off x="8461248" y="5214304"/>
            <a:ext cx="3730752" cy="1477328"/>
          </a:xfrm>
          <a:prstGeom prst="rect">
            <a:avLst/>
          </a:prstGeom>
        </p:spPr>
        <p:txBody>
          <a:bodyPr wrap="square">
            <a:spAutoFit/>
          </a:bodyPr>
          <a:lstStyle/>
          <a:p>
            <a:pPr algn="ctr"/>
            <a:r>
              <a:rPr lang="ja-JP" altLang="en-US" dirty="0">
                <a:solidFill>
                  <a:schemeClr val="bg1"/>
                </a:solidFill>
              </a:rPr>
              <a:t>自分への投資</a:t>
            </a: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r>
              <a:rPr lang="en-US" altLang="ja-JP" dirty="0">
                <a:solidFill>
                  <a:schemeClr val="bg1"/>
                </a:solidFill>
              </a:rPr>
              <a:t>www.pennfoster.edu/</a:t>
            </a:r>
            <a:endParaRPr lang="ja-JP" altLang="en-US" dirty="0">
              <a:solidFill>
                <a:schemeClr val="bg1"/>
              </a:solidFill>
            </a:endParaRPr>
          </a:p>
        </p:txBody>
      </p:sp>
      <p:sp>
        <p:nvSpPr>
          <p:cNvPr id="19" name="正方形/長方形 18">
            <a:extLst>
              <a:ext uri="{FF2B5EF4-FFF2-40B4-BE49-F238E27FC236}">
                <a16:creationId xmlns:a16="http://schemas.microsoft.com/office/drawing/2014/main" id="{95CB9BFE-BB66-4DA4-BF37-30A1D5627DFD}"/>
              </a:ext>
            </a:extLst>
          </p:cNvPr>
          <p:cNvSpPr/>
          <p:nvPr/>
        </p:nvSpPr>
        <p:spPr>
          <a:xfrm>
            <a:off x="8892906" y="6611769"/>
            <a:ext cx="2844048" cy="246221"/>
          </a:xfrm>
          <a:prstGeom prst="rect">
            <a:avLst/>
          </a:prstGeom>
        </p:spPr>
        <p:txBody>
          <a:bodyPr wrap="none">
            <a:spAutoFit/>
          </a:bodyPr>
          <a:lstStyle/>
          <a:p>
            <a:r>
              <a:rPr lang="ja-JP" altLang="en-US" sz="1000" dirty="0"/>
              <a:t>© 2021 Penn Foster Inc. All Rights Reserved.</a:t>
            </a:r>
          </a:p>
        </p:txBody>
      </p:sp>
      <p:pic>
        <p:nvPicPr>
          <p:cNvPr id="20" name="図 19">
            <a:extLst>
              <a:ext uri="{FF2B5EF4-FFF2-40B4-BE49-F238E27FC236}">
                <a16:creationId xmlns:a16="http://schemas.microsoft.com/office/drawing/2014/main" id="{00A28222-D789-4678-8BC3-B61462D1BA22}"/>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438171" y="5620983"/>
            <a:ext cx="1854601" cy="697968"/>
          </a:xfrm>
          <a:prstGeom prst="rect">
            <a:avLst/>
          </a:prstGeom>
        </p:spPr>
      </p:pic>
      <p:pic>
        <p:nvPicPr>
          <p:cNvPr id="21" name="Picture 2" descr="Rendered Image">
            <a:extLst>
              <a:ext uri="{FF2B5EF4-FFF2-40B4-BE49-F238E27FC236}">
                <a16:creationId xmlns:a16="http://schemas.microsoft.com/office/drawing/2014/main" id="{D5BA3037-FFBA-4D5C-9EE2-058FD08627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04" b="44397"/>
          <a:stretch/>
        </p:blipFill>
        <p:spPr bwMode="auto">
          <a:xfrm>
            <a:off x="-140763" y="1258084"/>
            <a:ext cx="3347426" cy="8652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ndered Image">
            <a:extLst>
              <a:ext uri="{FF2B5EF4-FFF2-40B4-BE49-F238E27FC236}">
                <a16:creationId xmlns:a16="http://schemas.microsoft.com/office/drawing/2014/main" id="{8FCF6A50-78C0-416F-9CC7-BDC377D4AB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18" t="1" r="44573" b="42130"/>
          <a:stretch/>
        </p:blipFill>
        <p:spPr bwMode="auto">
          <a:xfrm>
            <a:off x="1555281" y="2171693"/>
            <a:ext cx="937210" cy="481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ndered Image">
            <a:extLst>
              <a:ext uri="{FF2B5EF4-FFF2-40B4-BE49-F238E27FC236}">
                <a16:creationId xmlns:a16="http://schemas.microsoft.com/office/drawing/2014/main" id="{754C57A0-AB54-4E49-B606-A998AF8D1C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111" b="46916"/>
          <a:stretch/>
        </p:blipFill>
        <p:spPr bwMode="auto">
          <a:xfrm>
            <a:off x="33912" y="2607674"/>
            <a:ext cx="4076989" cy="79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6086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3</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1703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この動画の構成</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t>前半</a:t>
            </a:r>
            <a:endParaRPr lang="en-US" altLang="ja-JP" sz="2200" dirty="0"/>
          </a:p>
          <a:p>
            <a:pPr lvl="1"/>
            <a:r>
              <a:rPr lang="en-US" altLang="ja-JP" sz="2200" dirty="0"/>
              <a:t>Overview</a:t>
            </a:r>
          </a:p>
          <a:p>
            <a:pPr lvl="1"/>
            <a:r>
              <a:rPr lang="ja-JP" altLang="en-US" sz="2200" dirty="0"/>
              <a:t>キーワードの説明</a:t>
            </a:r>
            <a:endParaRPr lang="en-US" altLang="ja-JP" sz="2200" dirty="0"/>
          </a:p>
          <a:p>
            <a:pPr lvl="1"/>
            <a:r>
              <a:rPr lang="ja-JP" altLang="en-US" sz="2200" dirty="0"/>
              <a:t>この章のキーポイント</a:t>
            </a:r>
            <a:endParaRPr lang="en-US" altLang="ja-JP" sz="2200" dirty="0"/>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298432914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3 Overview</a:t>
            </a:r>
            <a:br>
              <a:rPr lang="en-US" altLang="ja-JP" dirty="0"/>
            </a:br>
            <a:r>
              <a:rPr lang="en-US" altLang="ja-JP" dirty="0"/>
              <a:t>Developing Healthy Eating Habits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7975199" cy="4351338"/>
          </a:xfrm>
        </p:spPr>
        <p:txBody>
          <a:bodyPr>
            <a:normAutofit/>
          </a:bodyPr>
          <a:lstStyle/>
          <a:p>
            <a:r>
              <a:rPr lang="en-US" altLang="ja-JP" dirty="0"/>
              <a:t>In this lesson, you’ll apply the nutrition knowledge you’ve gained. Be aware of healthy menus all around you. Cruise lines now feature lower-salt, lower-fat “spa” menus. Some fitness clubs offer gourmet menus analyzed by consultant nutritionists. Hotel chefs are expected to provide macrobiotic menu items prepared with organic ingredients. Caterers offer vegetarian and vegan menus. </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descr="Woman Hands, Cutting Vegetables, Cooking, Cook, Fruit">
            <a:extLst>
              <a:ext uri="{FF2B5EF4-FFF2-40B4-BE49-F238E27FC236}">
                <a16:creationId xmlns:a16="http://schemas.microsoft.com/office/drawing/2014/main" id="{03B5AB9D-37C5-4BB2-8CF2-010AC5AF08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2327" y="2415833"/>
            <a:ext cx="3594333" cy="23512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24368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3 Overview</a:t>
            </a:r>
            <a:br>
              <a:rPr lang="en-US" altLang="ja-JP" dirty="0"/>
            </a:br>
            <a:r>
              <a:rPr lang="en-US" altLang="ja-JP" dirty="0"/>
              <a:t>Developing Healthy Eating Habits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7266140" cy="4351338"/>
          </a:xfrm>
        </p:spPr>
        <p:txBody>
          <a:bodyPr>
            <a:normAutofit/>
          </a:bodyPr>
          <a:lstStyle/>
          <a:p>
            <a:pPr marL="0" indent="0">
              <a:buNone/>
            </a:pPr>
            <a:r>
              <a:rPr lang="en-US" altLang="ja-JP" dirty="0"/>
              <a:t> School and university food services are adding soy milk, tofu, and veggie burgers to their traditional offerings. Nutrition has become an important aspect of the restaurant and food industries. When you complete this lesson, you’ll be aware of why these nutritional changes are being made and how they affect our everyday lives.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descr="Tofu, Korean, Korean Food, Korean Traditional Food">
            <a:extLst>
              <a:ext uri="{FF2B5EF4-FFF2-40B4-BE49-F238E27FC236}">
                <a16:creationId xmlns:a16="http://schemas.microsoft.com/office/drawing/2014/main" id="{3E3DBEC9-1C3C-4A30-8AC5-FE2449CBE7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4177" y="2275210"/>
            <a:ext cx="4041789" cy="26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25394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4821FB-5B7A-4754-B5B9-DF496B1E409F}"/>
              </a:ext>
            </a:extLst>
          </p:cNvPr>
          <p:cNvSpPr>
            <a:spLocks noGrp="1"/>
          </p:cNvSpPr>
          <p:nvPr>
            <p:ph type="ctrTitle"/>
          </p:nvPr>
        </p:nvSpPr>
        <p:spPr>
          <a:xfrm>
            <a:off x="5021821" y="3812954"/>
            <a:ext cx="6465287" cy="1516014"/>
          </a:xfrm>
        </p:spPr>
        <p:txBody>
          <a:bodyPr>
            <a:normAutofit/>
          </a:bodyPr>
          <a:lstStyle/>
          <a:p>
            <a:pPr algn="l"/>
            <a:endParaRPr kumimoji="1" lang="ja-JP" altLang="en-US" sz="4800" dirty="0">
              <a:solidFill>
                <a:srgbClr val="FFFFFF"/>
              </a:solidFill>
            </a:endParaRPr>
          </a:p>
        </p:txBody>
      </p:sp>
      <p:sp>
        <p:nvSpPr>
          <p:cNvPr id="3" name="字幕 2">
            <a:extLst>
              <a:ext uri="{FF2B5EF4-FFF2-40B4-BE49-F238E27FC236}">
                <a16:creationId xmlns:a16="http://schemas.microsoft.com/office/drawing/2014/main" id="{C336EE8E-E924-469A-B5C6-6DDF0316E8BE}"/>
              </a:ext>
            </a:extLst>
          </p:cNvPr>
          <p:cNvSpPr>
            <a:spLocks noGrp="1"/>
          </p:cNvSpPr>
          <p:nvPr>
            <p:ph type="subTitle" idx="1"/>
          </p:nvPr>
        </p:nvSpPr>
        <p:spPr>
          <a:xfrm>
            <a:off x="5021821" y="5550568"/>
            <a:ext cx="6465286" cy="602551"/>
          </a:xfrm>
        </p:spPr>
        <p:txBody>
          <a:bodyPr>
            <a:normAutofit/>
          </a:bodyPr>
          <a:lstStyle/>
          <a:p>
            <a:pPr algn="l"/>
            <a:endParaRPr kumimoji="1" lang="ja-JP" altLang="en-US" sz="2000">
              <a:solidFill>
                <a:srgbClr val="B39669"/>
              </a:solidFill>
            </a:endParaRPr>
          </a:p>
        </p:txBody>
      </p:sp>
      <p:pic>
        <p:nvPicPr>
          <p:cNvPr id="1028" name="Picture 4" descr="Key, Book, Reading, Words, Literature, Tea, Cup, Drink">
            <a:extLst>
              <a:ext uri="{FF2B5EF4-FFF2-40B4-BE49-F238E27FC236}">
                <a16:creationId xmlns:a16="http://schemas.microsoft.com/office/drawing/2014/main" id="{09E5D441-3F1F-4658-929E-3132F0CBB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93"/>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ctionary, Words, Grammar, Abc, Letters, Lookup">
            <a:extLst>
              <a:ext uri="{FF2B5EF4-FFF2-40B4-BE49-F238E27FC236}">
                <a16:creationId xmlns:a16="http://schemas.microsoft.com/office/drawing/2014/main" id="{0864B69F-EE26-4C40-B9B0-C7246CFB7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60" r="2" b="1866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C2484F6-57D1-4615-8837-A77FADFA6D21}"/>
              </a:ext>
            </a:extLst>
          </p:cNvPr>
          <p:cNvSpPr/>
          <p:nvPr/>
        </p:nvSpPr>
        <p:spPr>
          <a:xfrm>
            <a:off x="4654296" y="3593805"/>
            <a:ext cx="7217085" cy="294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588A2FC-59DC-4C44-863B-5E68AA2DE0C0}"/>
              </a:ext>
            </a:extLst>
          </p:cNvPr>
          <p:cNvSpPr/>
          <p:nvPr/>
        </p:nvSpPr>
        <p:spPr>
          <a:xfrm>
            <a:off x="4752752" y="3678865"/>
            <a:ext cx="7028121" cy="2753833"/>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5FA0933-831F-442D-86F5-10109F7B67DA}"/>
              </a:ext>
            </a:extLst>
          </p:cNvPr>
          <p:cNvSpPr/>
          <p:nvPr/>
        </p:nvSpPr>
        <p:spPr>
          <a:xfrm>
            <a:off x="5021821" y="4897672"/>
            <a:ext cx="6555794" cy="14351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テキストを読み始める前に</a:t>
            </a:r>
            <a:endParaRPr lang="en-US" altLang="ja-JP" sz="3600" dirty="0"/>
          </a:p>
          <a:p>
            <a:pPr algn="ctr"/>
            <a:r>
              <a:rPr lang="ja-JP" altLang="en-US" sz="3600" dirty="0"/>
              <a:t>重要な単語を抑えておこう！</a:t>
            </a:r>
            <a:endParaRPr kumimoji="1" lang="ja-JP" altLang="en-US" sz="3600" dirty="0"/>
          </a:p>
        </p:txBody>
      </p:sp>
      <p:pic>
        <p:nvPicPr>
          <p:cNvPr id="81926" name="Picture 6" descr="Rendered Image">
            <a:extLst>
              <a:ext uri="{FF2B5EF4-FFF2-40B4-BE49-F238E27FC236}">
                <a16:creationId xmlns:a16="http://schemas.microsoft.com/office/drawing/2014/main" id="{81C4A3AD-7926-4124-B826-D529F10B6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7624">
            <a:off x="4302125" y="3083913"/>
            <a:ext cx="6823578" cy="221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408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Energy Balance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The relationship between energy intake (what you eat) and energy output (what you burn up); if energy in equals energy out, then you’re in energy balance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771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Body Mass Index (BMI)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measure of mass that’s calculated as weight divided by height squared and then multiplied by 703</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820469" y="4289433"/>
            <a:ext cx="3958091" cy="132556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a:extLst>
              <a:ext uri="{FF2B5EF4-FFF2-40B4-BE49-F238E27FC236}">
                <a16:creationId xmlns:a16="http://schemas.microsoft.com/office/drawing/2014/main" id="{AC374BF1-D37B-4D44-A606-64207EEFDBCA}"/>
              </a:ext>
            </a:extLst>
          </p:cNvPr>
          <p:cNvSpPr/>
          <p:nvPr/>
        </p:nvSpPr>
        <p:spPr>
          <a:xfrm>
            <a:off x="5850455" y="3289651"/>
            <a:ext cx="6096000" cy="1815882"/>
          </a:xfrm>
          <a:prstGeom prst="rect">
            <a:avLst/>
          </a:prstGeom>
        </p:spPr>
        <p:txBody>
          <a:bodyPr>
            <a:spAutoFit/>
          </a:bodyPr>
          <a:lstStyle/>
          <a:p>
            <a:r>
              <a:rPr lang="ja-JP" altLang="en-US" sz="2800" dirty="0"/>
              <a:t>日本はキログラムなので・・・</a:t>
            </a:r>
            <a:endParaRPr lang="en-US" altLang="ja-JP" sz="2800" dirty="0"/>
          </a:p>
          <a:p>
            <a:pPr>
              <a:buFont typeface="+mj-lt"/>
              <a:buAutoNum type="arabicPeriod"/>
            </a:pPr>
            <a:r>
              <a:rPr lang="en-US" altLang="ja-JP" sz="2800" dirty="0"/>
              <a:t>BMI</a:t>
            </a:r>
            <a:r>
              <a:rPr lang="zh-TW" altLang="en-US" sz="2800" dirty="0"/>
              <a:t> ＝ 体重</a:t>
            </a:r>
            <a:r>
              <a:rPr lang="en-US" altLang="zh-TW" sz="2800" dirty="0"/>
              <a:t>kg ÷ (</a:t>
            </a:r>
            <a:r>
              <a:rPr lang="zh-TW" altLang="en-US" sz="2800" dirty="0"/>
              <a:t>身長</a:t>
            </a:r>
            <a:r>
              <a:rPr lang="en-US" altLang="zh-TW" sz="2800" dirty="0"/>
              <a:t>m)</a:t>
            </a:r>
          </a:p>
          <a:p>
            <a:pPr>
              <a:buFont typeface="+mj-lt"/>
              <a:buAutoNum type="arabicPeriod"/>
            </a:pPr>
            <a:endParaRPr lang="zh-TW" altLang="en-US" sz="2800" dirty="0"/>
          </a:p>
          <a:p>
            <a:pPr>
              <a:buFont typeface="+mj-lt"/>
              <a:buAutoNum type="arabicPeriod"/>
            </a:pPr>
            <a:r>
              <a:rPr lang="zh-TW" altLang="en-US" sz="2800" dirty="0"/>
              <a:t>適正体重 ＝ </a:t>
            </a:r>
            <a:r>
              <a:rPr lang="en-US" altLang="zh-TW" sz="2800" dirty="0"/>
              <a:t>(</a:t>
            </a:r>
            <a:r>
              <a:rPr lang="zh-TW" altLang="en-US" sz="2800" dirty="0"/>
              <a:t>身長</a:t>
            </a:r>
            <a:r>
              <a:rPr lang="en-US" altLang="zh-TW" sz="2800" dirty="0"/>
              <a:t>m)</a:t>
            </a:r>
            <a:r>
              <a:rPr lang="zh-TW" altLang="en-US" sz="2800" dirty="0"/>
              <a:t> </a:t>
            </a:r>
            <a:r>
              <a:rPr lang="en-US" altLang="zh-TW" sz="2800" dirty="0"/>
              <a:t>×22</a:t>
            </a:r>
            <a:r>
              <a:rPr lang="en-US" altLang="zh-TW" dirty="0">
                <a:solidFill>
                  <a:srgbClr val="202124"/>
                </a:solidFill>
                <a:latin typeface="arial" panose="020B0604020202020204" pitchFamily="34" charset="0"/>
              </a:rPr>
              <a:t>.</a:t>
            </a:r>
            <a:endParaRPr lang="en-US" altLang="zh-TW" b="0" i="0" dirty="0">
              <a:solidFill>
                <a:srgbClr val="202124"/>
              </a:solidFill>
              <a:effectLst/>
              <a:latin typeface="arial" panose="020B0604020202020204" pitchFamily="34" charset="0"/>
            </a:endParaRPr>
          </a:p>
        </p:txBody>
      </p:sp>
      <p:sp>
        <p:nvSpPr>
          <p:cNvPr id="16" name="正方形/長方形 15">
            <a:extLst>
              <a:ext uri="{FF2B5EF4-FFF2-40B4-BE49-F238E27FC236}">
                <a16:creationId xmlns:a16="http://schemas.microsoft.com/office/drawing/2014/main" id="{646F7038-211D-4471-BE08-69A976790AF3}"/>
              </a:ext>
            </a:extLst>
          </p:cNvPr>
          <p:cNvSpPr/>
          <p:nvPr/>
        </p:nvSpPr>
        <p:spPr>
          <a:xfrm>
            <a:off x="9375408" y="4327158"/>
            <a:ext cx="385042" cy="523220"/>
          </a:xfrm>
          <a:prstGeom prst="rect">
            <a:avLst/>
          </a:prstGeom>
        </p:spPr>
        <p:txBody>
          <a:bodyPr wrap="none">
            <a:spAutoFit/>
          </a:bodyPr>
          <a:lstStyle/>
          <a:p>
            <a:r>
              <a:rPr lang="en-US" altLang="ja-JP" sz="2800" dirty="0"/>
              <a:t>2</a:t>
            </a:r>
            <a:endParaRPr lang="ja-JP" altLang="en-US" sz="2800" dirty="0"/>
          </a:p>
        </p:txBody>
      </p:sp>
      <p:sp>
        <p:nvSpPr>
          <p:cNvPr id="17" name="正方形/長方形 16">
            <a:extLst>
              <a:ext uri="{FF2B5EF4-FFF2-40B4-BE49-F238E27FC236}">
                <a16:creationId xmlns:a16="http://schemas.microsoft.com/office/drawing/2014/main" id="{A4B7F079-E3B7-438B-A573-F16E8498DF0D}"/>
              </a:ext>
            </a:extLst>
          </p:cNvPr>
          <p:cNvSpPr/>
          <p:nvPr/>
        </p:nvSpPr>
        <p:spPr>
          <a:xfrm>
            <a:off x="10179162" y="3516001"/>
            <a:ext cx="385042" cy="523220"/>
          </a:xfrm>
          <a:prstGeom prst="rect">
            <a:avLst/>
          </a:prstGeom>
        </p:spPr>
        <p:txBody>
          <a:bodyPr wrap="none">
            <a:spAutoFit/>
          </a:bodyPr>
          <a:lstStyle/>
          <a:p>
            <a:r>
              <a:rPr lang="en-US" altLang="ja-JP" sz="2800" dirty="0"/>
              <a:t>2</a:t>
            </a:r>
            <a:endParaRPr lang="ja-JP" altLang="en-US" sz="2800" dirty="0"/>
          </a:p>
        </p:txBody>
      </p:sp>
    </p:spTree>
    <p:extLst>
      <p:ext uri="{BB962C8B-B14F-4D97-AF65-F5344CB8AC3E}">
        <p14:creationId xmlns:p14="http://schemas.microsoft.com/office/powerpoint/2010/main" val="6200927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Energy Intake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What you eat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8490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Energy Output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What you burn up</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1445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60E1D84D-E576-4E4D-8E63-66049F403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059" y="2029889"/>
            <a:ext cx="6118494" cy="347989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Hypothalamus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Gives you cues about when to stop and start eating</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482327" y="3429000"/>
            <a:ext cx="4277564" cy="1506251"/>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a:extLst>
              <a:ext uri="{FF2B5EF4-FFF2-40B4-BE49-F238E27FC236}">
                <a16:creationId xmlns:a16="http://schemas.microsoft.com/office/drawing/2014/main" id="{C23999B8-B8F7-4B2A-B532-7C85CCDA2E50}"/>
              </a:ext>
            </a:extLst>
          </p:cNvPr>
          <p:cNvSpPr/>
          <p:nvPr/>
        </p:nvSpPr>
        <p:spPr>
          <a:xfrm>
            <a:off x="5226180" y="5226045"/>
            <a:ext cx="5724644" cy="369332"/>
          </a:xfrm>
          <a:prstGeom prst="rect">
            <a:avLst/>
          </a:prstGeom>
        </p:spPr>
        <p:txBody>
          <a:bodyPr wrap="none">
            <a:spAutoFit/>
          </a:bodyPr>
          <a:lstStyle/>
          <a:p>
            <a:r>
              <a:rPr lang="ja-JP" altLang="en-US" dirty="0"/>
              <a:t>脳内での視床下部の位置。赤色で示す領域が視床下部</a:t>
            </a:r>
          </a:p>
        </p:txBody>
      </p:sp>
    </p:spTree>
    <p:extLst>
      <p:ext uri="{BB962C8B-B14F-4D97-AF65-F5344CB8AC3E}">
        <p14:creationId xmlns:p14="http://schemas.microsoft.com/office/powerpoint/2010/main" val="8154267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Satiety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Means your body is full</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689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Hunger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basic, physical response to the need for fuel</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5576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Appetite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nonphysical trigger that forces you to eat, such as eating based on your mood, the time of day, or your cultural background</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8361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Diuretic Effect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When certain pharmaceutical and herbal preparations can induce the loss of fluid in the body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334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Body Mass Index (BMI)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5480944" cy="4351338"/>
          </a:xfrm>
        </p:spPr>
        <p:txBody>
          <a:bodyPr/>
          <a:lstStyle/>
          <a:p>
            <a:r>
              <a:rPr lang="en-US" altLang="ja-JP" dirty="0"/>
              <a:t>One measure of how much fat a person is carrying</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1" y="3720229"/>
            <a:ext cx="4542168" cy="1215021"/>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a:extLst>
              <a:ext uri="{FF2B5EF4-FFF2-40B4-BE49-F238E27FC236}">
                <a16:creationId xmlns:a16="http://schemas.microsoft.com/office/drawing/2014/main" id="{0C1EC347-8E69-49C9-99B9-FB143C25B9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8411" y="1768816"/>
            <a:ext cx="4828368" cy="402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1251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Morbid Obesity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When a person is over 100 percent of his or her ideal body weight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793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Body Density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Body mass divided by body volume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136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Pilates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Body-conditioning exercises that concentrate on integrating the mind, body, and breath to create strong abdominal muscles, as well as strong and flexible back muscles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5164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Air Displacement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5518577" cy="4351338"/>
          </a:xfrm>
        </p:spPr>
        <p:txBody>
          <a:bodyPr/>
          <a:lstStyle/>
          <a:p>
            <a:r>
              <a:rPr lang="en-US" altLang="ja-JP" dirty="0"/>
              <a:t>Measures the amount of air displaced rather than the amount of water displaced</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1" y="3428999"/>
            <a:ext cx="5399964" cy="1506251"/>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descr="Air displacement plethysmography - Wikipedia">
            <a:extLst>
              <a:ext uri="{FF2B5EF4-FFF2-40B4-BE49-F238E27FC236}">
                <a16:creationId xmlns:a16="http://schemas.microsoft.com/office/drawing/2014/main" id="{D99F6452-B62B-41B7-BD07-85F13109C1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4728" y="1216385"/>
            <a:ext cx="3331561" cy="443703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5C31F2AE-1582-42BB-B2BC-01C8B0E17529}"/>
              </a:ext>
            </a:extLst>
          </p:cNvPr>
          <p:cNvSpPr/>
          <p:nvPr/>
        </p:nvSpPr>
        <p:spPr>
          <a:xfrm>
            <a:off x="2850788" y="5337162"/>
            <a:ext cx="3855543" cy="369332"/>
          </a:xfrm>
          <a:prstGeom prst="rect">
            <a:avLst/>
          </a:prstGeom>
        </p:spPr>
        <p:txBody>
          <a:bodyPr wrap="none">
            <a:spAutoFit/>
          </a:bodyPr>
          <a:lstStyle/>
          <a:p>
            <a:r>
              <a:rPr lang="ja-JP" altLang="en-US" dirty="0"/>
              <a:t>Air displacement plethysmography</a:t>
            </a:r>
          </a:p>
        </p:txBody>
      </p:sp>
    </p:spTree>
    <p:extLst>
      <p:ext uri="{BB962C8B-B14F-4D97-AF65-F5344CB8AC3E}">
        <p14:creationId xmlns:p14="http://schemas.microsoft.com/office/powerpoint/2010/main" val="268179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Underweight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person 15 to 20 percent below ideal body weight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2559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Yo-Yo Diet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cycle of losing weight, gaining it back, and then losing it again</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4532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Atkins Diet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high-protein, high-fat, and low-carbohydrate diet created by Dr. Robert Atkins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3752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Zone Diet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high-protein, high-fat, and low-carbohydrate diet created by Dr. Barry Sears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0938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 Daily Values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Based on a 2,000-calorie daily diet, with 30 percent of calories coming from fat, 10 percent from protein, and 60 percent from carbohydrates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5335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Nutrition Facts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List of the total calories, calories from fat, total fat, saturated fat, cholesterol, sodium, total carbohydrates, dietary fiber, sugars, protein, vitamin A, vitamin C, calcium, and iron for a serving size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207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Tofu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Probably the most familiar soy product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279467" y="3255527"/>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descr="Tofu, Korean, Korean Food, Traditional Food">
            <a:extLst>
              <a:ext uri="{FF2B5EF4-FFF2-40B4-BE49-F238E27FC236}">
                <a16:creationId xmlns:a16="http://schemas.microsoft.com/office/drawing/2014/main" id="{3F7D06EB-6D31-48D5-A22E-00C528D82F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0987" y="2509568"/>
            <a:ext cx="5310772" cy="297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15715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Soymilk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Naturally high in protein, but low in calcium and vitamins A, D, and B12</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8604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Tempeh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5060199" cy="4351338"/>
          </a:xfrm>
        </p:spPr>
        <p:txBody>
          <a:bodyPr/>
          <a:lstStyle/>
          <a:p>
            <a:r>
              <a:rPr lang="en-US" altLang="ja-JP" dirty="0"/>
              <a:t> A firm cake of pressed, fermented soybeans that’s sometimes mixed with grains, such as rice or wheat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4020855"/>
            <a:ext cx="5581827" cy="1676952"/>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descr="Tempeh, Salad, Vegan, Food, Fresh, Vegetable">
            <a:extLst>
              <a:ext uri="{FF2B5EF4-FFF2-40B4-BE49-F238E27FC236}">
                <a16:creationId xmlns:a16="http://schemas.microsoft.com/office/drawing/2014/main" id="{EDDDA365-9700-42C4-A6D3-D63A0E9715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6970" y="3204427"/>
            <a:ext cx="3776628" cy="25098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00" name="Picture 4" descr="Tempeh, Food, Soybean, Healthy, Cook, Cooking">
            <a:extLst>
              <a:ext uri="{FF2B5EF4-FFF2-40B4-BE49-F238E27FC236}">
                <a16:creationId xmlns:a16="http://schemas.microsoft.com/office/drawing/2014/main" id="{3D5526CE-DFE8-47CB-8443-6A5C0EC93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4548" y="1315252"/>
            <a:ext cx="3461825" cy="22646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423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Vegan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vegetarian who doesn’t eat any animal products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983277"/>
            <a:ext cx="6054954" cy="1781998"/>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4" name="Picture 2" descr="Vegetable Skewer, Paprika, Tomato, Mushrooms, Onion">
            <a:extLst>
              <a:ext uri="{FF2B5EF4-FFF2-40B4-BE49-F238E27FC236}">
                <a16:creationId xmlns:a16="http://schemas.microsoft.com/office/drawing/2014/main" id="{80F9DF1D-E075-4F38-ABFA-8021990B6C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5712" y="2277975"/>
            <a:ext cx="5607485" cy="339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433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Soy Nuts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Roasted soybeans that have a nutty, peanut flavor</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descr="brown and white beans in white ceramic bowl">
            <a:extLst>
              <a:ext uri="{FF2B5EF4-FFF2-40B4-BE49-F238E27FC236}">
                <a16:creationId xmlns:a16="http://schemas.microsoft.com/office/drawing/2014/main" id="{ED310DE8-07A0-4C9B-8738-8040310590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5098" y="2717866"/>
            <a:ext cx="3319948" cy="248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932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Meat Analogs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Meat substitutes, such as tofu dogs, burgers, crumbles, breakfast strips, and “fake” sandwich meat, that are made from soy protein and designed to mimic their animal counterparts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04344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Glycogen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An end product of the body’s processing of glucose, helps muscles to work harder and longer during exercise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70878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Carbo-Loading</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Increasing carbohydrate calories to 60 to 70 percent of daily calories while slightly decreasing workout duration and intensity several days prior to competition</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99852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Fructose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sugar found in most fruit and fruit juice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1" name="グループ化 10">
            <a:extLst>
              <a:ext uri="{FF2B5EF4-FFF2-40B4-BE49-F238E27FC236}">
                <a16:creationId xmlns:a16="http://schemas.microsoft.com/office/drawing/2014/main" id="{BB34E300-6774-4F01-B5FF-AA475736006E}"/>
              </a:ext>
            </a:extLst>
          </p:cNvPr>
          <p:cNvGrpSpPr/>
          <p:nvPr/>
        </p:nvGrpSpPr>
        <p:grpSpPr>
          <a:xfrm>
            <a:off x="919180" y="3231715"/>
            <a:ext cx="6045291" cy="1703536"/>
            <a:chOff x="832543" y="2492219"/>
            <a:chExt cx="6823578" cy="2212133"/>
          </a:xfrm>
        </p:grpSpPr>
        <p:pic>
          <p:nvPicPr>
            <p:cNvPr id="12" name="Picture 6" descr="Rendered Image">
              <a:extLst>
                <a:ext uri="{FF2B5EF4-FFF2-40B4-BE49-F238E27FC236}">
                  <a16:creationId xmlns:a16="http://schemas.microsoft.com/office/drawing/2014/main" id="{EFD57ACE-C31C-4740-AC3F-AF8CB81C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72" y="3849242"/>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CBE0D982-253F-4C36-9322-BF483FBD0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66068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Bible School, Confirmation, Study, Bible Alumni">
            <a:extLst>
              <a:ext uri="{FF2B5EF4-FFF2-40B4-BE49-F238E27FC236}">
                <a16:creationId xmlns:a16="http://schemas.microsoft.com/office/drawing/2014/main" id="{3DA80C19-F4D5-4AE7-845E-03243C22A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3" r="7929"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BC13E8F-C332-4425-A740-844ACC8ABAAC}"/>
              </a:ext>
            </a:extLst>
          </p:cNvPr>
          <p:cNvSpPr>
            <a:spLocks noGrp="1"/>
          </p:cNvSpPr>
          <p:nvPr>
            <p:ph type="ctrTitle"/>
          </p:nvPr>
        </p:nvSpPr>
        <p:spPr>
          <a:xfrm>
            <a:off x="6343650" y="3962400"/>
            <a:ext cx="5505814" cy="1690409"/>
          </a:xfrm>
        </p:spPr>
        <p:txBody>
          <a:bodyPr anchor="b">
            <a:normAutofit/>
          </a:bodyPr>
          <a:lstStyle/>
          <a:p>
            <a:pPr algn="l"/>
            <a:r>
              <a:rPr lang="en-US" altLang="ja-JP" sz="4400"/>
              <a:t>Key Points</a:t>
            </a:r>
            <a:endParaRPr kumimoji="1" lang="ja-JP" altLang="en-US" sz="4400"/>
          </a:p>
        </p:txBody>
      </p:sp>
      <p:sp>
        <p:nvSpPr>
          <p:cNvPr id="3" name="字幕 2">
            <a:extLst>
              <a:ext uri="{FF2B5EF4-FFF2-40B4-BE49-F238E27FC236}">
                <a16:creationId xmlns:a16="http://schemas.microsoft.com/office/drawing/2014/main" id="{3C0DAF3D-C1E0-4F2D-866F-B7A45DED35F0}"/>
              </a:ext>
            </a:extLst>
          </p:cNvPr>
          <p:cNvSpPr>
            <a:spLocks noGrp="1"/>
          </p:cNvSpPr>
          <p:nvPr>
            <p:ph type="subTitle" idx="1"/>
          </p:nvPr>
        </p:nvSpPr>
        <p:spPr>
          <a:xfrm>
            <a:off x="6343650" y="5709565"/>
            <a:ext cx="5395975" cy="646785"/>
          </a:xfrm>
        </p:spPr>
        <p:txBody>
          <a:bodyPr>
            <a:normAutofit/>
          </a:bodyPr>
          <a:lstStyle/>
          <a:p>
            <a:pPr algn="l"/>
            <a:r>
              <a:rPr lang="ja-JP" altLang="en-US"/>
              <a:t>この単元のポイントをおさえよう！</a:t>
            </a:r>
          </a:p>
        </p:txBody>
      </p:sp>
      <p:pic>
        <p:nvPicPr>
          <p:cNvPr id="1032" name="Picture 8" descr="Thumb, Feedback, Confirming, Write A Review, Balloons">
            <a:extLst>
              <a:ext uri="{FF2B5EF4-FFF2-40B4-BE49-F238E27FC236}">
                <a16:creationId xmlns:a16="http://schemas.microsoft.com/office/drawing/2014/main" id="{E43E542B-8416-479E-BBC8-8C16A4B3C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58" r="6712" b="3"/>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087F0CE-9E11-4878-8D78-3E468888D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557" y="3678865"/>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86188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body strives for energy balance, which is the relationship between energy intake (what you eat) and energy output (what you burn up). The primary rule of weight maintenance is calories in equal calories out. One pound of weight equals approximately 3,500 calories.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14546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6026063" cy="4351338"/>
          </a:xfrm>
        </p:spPr>
        <p:txBody>
          <a:bodyPr/>
          <a:lstStyle/>
          <a:p>
            <a:r>
              <a:rPr lang="en-US" altLang="ja-JP" dirty="0"/>
              <a:t>The proportion of your body that’s made up of fat is more important than what you weigh.</a:t>
            </a:r>
          </a:p>
          <a:p>
            <a:r>
              <a:rPr lang="en-US" altLang="ja-JP" dirty="0"/>
              <a:t>The body mass index (BMI) is one way to calculate your body fat percentage.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a:extLst>
              <a:ext uri="{FF2B5EF4-FFF2-40B4-BE49-F238E27FC236}">
                <a16:creationId xmlns:a16="http://schemas.microsoft.com/office/drawing/2014/main" id="{81792922-C192-419E-9D5E-989BFF234D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0319" y="1333586"/>
            <a:ext cx="2904753" cy="440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725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4316345" y="1713840"/>
            <a:ext cx="6088799" cy="4351338"/>
          </a:xfrm>
        </p:spPr>
        <p:txBody>
          <a:bodyPr/>
          <a:lstStyle/>
          <a:p>
            <a:r>
              <a:rPr lang="en-US" altLang="ja-JP" dirty="0"/>
              <a:t>No one weight-loss system works for everyone.</a:t>
            </a:r>
          </a:p>
          <a:p>
            <a:r>
              <a:rPr lang="en-US" altLang="ja-JP" dirty="0"/>
              <a:t>There are many types of diets. </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descr="Weight Loss, Scales, Young Woman, Worried, Weight, Diet">
            <a:extLst>
              <a:ext uri="{FF2B5EF4-FFF2-40B4-BE49-F238E27FC236}">
                <a16:creationId xmlns:a16="http://schemas.microsoft.com/office/drawing/2014/main" id="{B5720CFA-4919-47E2-B019-AFAD005274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2604" y="1346468"/>
            <a:ext cx="3039894" cy="435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39021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nack, Snacking, Potato, Food, Bowl, Junk, Closeup">
            <a:extLst>
              <a:ext uri="{FF2B5EF4-FFF2-40B4-BE49-F238E27FC236}">
                <a16:creationId xmlns:a16="http://schemas.microsoft.com/office/drawing/2014/main" id="{0DCD28A2-4352-48B4-BAA5-F27B2E1B7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644" y="2404990"/>
            <a:ext cx="4715410" cy="314360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6925328" cy="4351338"/>
          </a:xfrm>
        </p:spPr>
        <p:txBody>
          <a:bodyPr/>
          <a:lstStyle/>
          <a:p>
            <a:r>
              <a:rPr lang="en-US" altLang="ja-JP" dirty="0"/>
              <a:t>It’s important to know how to read and interpret food labels so that you can determine which foods are good, healthy, and fresh and which ones you should avoid.</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18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Organic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Food grown and processed without chemicals, hormones, or pesticides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8" name="Picture 2" descr="Vegetables, Water Droplets, Fresh, Fresh Vegetables">
            <a:extLst>
              <a:ext uri="{FF2B5EF4-FFF2-40B4-BE49-F238E27FC236}">
                <a16:creationId xmlns:a16="http://schemas.microsoft.com/office/drawing/2014/main" id="{26A7654C-45C7-4D4C-88BA-2189CC0CB2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1183" y="2508804"/>
            <a:ext cx="4248386" cy="302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9135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There are many ways to “sneak in” good nutrition and “sneak out” some of the less beneficial ingredients.</a:t>
            </a:r>
          </a:p>
          <a:p>
            <a:r>
              <a:rPr lang="en-US" altLang="ja-JP" dirty="0"/>
              <a:t>If you seek a career in corporate nutrition, you may be able to work with hotels and restaurants in offering healthy meals.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3194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An athlete’s diet must contain sufficient amounts of vitamins and minerals.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descr="two woman doing workouts">
            <a:extLst>
              <a:ext uri="{FF2B5EF4-FFF2-40B4-BE49-F238E27FC236}">
                <a16:creationId xmlns:a16="http://schemas.microsoft.com/office/drawing/2014/main" id="{F4327572-99EA-487D-8A6F-966D20A9D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4496" y="2354693"/>
            <a:ext cx="4926823" cy="3286191"/>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Pasta, Pesto, Farfalle, Pesto Pasta, Vegetarian">
            <a:extLst>
              <a:ext uri="{FF2B5EF4-FFF2-40B4-BE49-F238E27FC236}">
                <a16:creationId xmlns:a16="http://schemas.microsoft.com/office/drawing/2014/main" id="{476E47B3-CD3D-403A-93D4-09A1946EF2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0681" y="3500261"/>
            <a:ext cx="3035474" cy="202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621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前半終了</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solidFill>
                  <a:srgbClr val="FF0000"/>
                </a:solidFill>
              </a:rPr>
              <a:t>前半</a:t>
            </a:r>
            <a:endParaRPr lang="en-US" altLang="ja-JP" sz="2200" dirty="0">
              <a:solidFill>
                <a:srgbClr val="FF0000"/>
              </a:solidFill>
            </a:endParaRPr>
          </a:p>
          <a:p>
            <a:pPr lvl="1"/>
            <a:r>
              <a:rPr lang="en-US" altLang="ja-JP" sz="2200" dirty="0">
                <a:solidFill>
                  <a:srgbClr val="FF0000"/>
                </a:solidFill>
              </a:rPr>
              <a:t>Overview</a:t>
            </a:r>
          </a:p>
          <a:p>
            <a:pPr lvl="1"/>
            <a:r>
              <a:rPr lang="ja-JP" altLang="en-US" sz="2200" dirty="0">
                <a:solidFill>
                  <a:srgbClr val="FF0000"/>
                </a:solidFill>
              </a:rPr>
              <a:t>キーワードの説明</a:t>
            </a:r>
            <a:endParaRPr lang="en-US" altLang="ja-JP" sz="2200" dirty="0">
              <a:solidFill>
                <a:srgbClr val="FF0000"/>
              </a:solidFill>
            </a:endParaRPr>
          </a:p>
          <a:p>
            <a:pPr lvl="1"/>
            <a:r>
              <a:rPr lang="ja-JP" altLang="en-US" sz="2200" dirty="0">
                <a:solidFill>
                  <a:srgbClr val="FF0000"/>
                </a:solidFill>
              </a:rPr>
              <a:t>この章のキーポイント</a:t>
            </a:r>
            <a:endParaRPr lang="en-US" altLang="ja-JP" sz="2200" dirty="0">
              <a:solidFill>
                <a:srgbClr val="FF0000"/>
              </a:solidFill>
            </a:endParaRPr>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231261826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02EF8F8-0EEF-4BFA-B740-434BDE7468F5}"/>
              </a:ext>
            </a:extLst>
          </p:cNvPr>
          <p:cNvSpPr/>
          <p:nvPr/>
        </p:nvSpPr>
        <p:spPr>
          <a:xfrm>
            <a:off x="0" y="0"/>
            <a:ext cx="4458078" cy="17756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D449254-6483-4312-BB7B-F9ACAD9C1F46}"/>
              </a:ext>
            </a:extLst>
          </p:cNvPr>
          <p:cNvSpPr/>
          <p:nvPr/>
        </p:nvSpPr>
        <p:spPr>
          <a:xfrm>
            <a:off x="4458078" y="0"/>
            <a:ext cx="7733922" cy="17756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1">
                  <a:lumMod val="20000"/>
                  <a:lumOff val="80000"/>
                </a:schemeClr>
              </a:solidFill>
            </a:endParaRPr>
          </a:p>
        </p:txBody>
      </p:sp>
      <p:pic>
        <p:nvPicPr>
          <p:cNvPr id="1026" name="Picture 2" descr="Board, School, Uni, Learn, Work, Test, Aptitude Test">
            <a:extLst>
              <a:ext uri="{FF2B5EF4-FFF2-40B4-BE49-F238E27FC236}">
                <a16:creationId xmlns:a16="http://schemas.microsoft.com/office/drawing/2014/main" id="{F2F5E971-86EB-4CAE-B4A5-0A58DA881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5" r="10880" b="-2"/>
          <a:stretch/>
        </p:blipFill>
        <p:spPr bwMode="auto">
          <a:xfrm>
            <a:off x="20" y="1804072"/>
            <a:ext cx="4458058" cy="43498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5C809DA1-3DFB-46FD-AA04-1D65C1B33793}"/>
              </a:ext>
            </a:extLst>
          </p:cNvPr>
          <p:cNvSpPr>
            <a:spLocks noGrp="1"/>
          </p:cNvSpPr>
          <p:nvPr>
            <p:ph type="ctrTitle"/>
          </p:nvPr>
        </p:nvSpPr>
        <p:spPr>
          <a:xfrm>
            <a:off x="4882101" y="2146851"/>
            <a:ext cx="6666980" cy="2658269"/>
          </a:xfrm>
        </p:spPr>
        <p:txBody>
          <a:bodyPr anchor="b">
            <a:normAutofit/>
          </a:bodyPr>
          <a:lstStyle/>
          <a:p>
            <a:r>
              <a:rPr lang="en-US" altLang="ja-JP" dirty="0"/>
              <a:t>Self-Check</a:t>
            </a:r>
            <a:endParaRPr kumimoji="1" lang="ja-JP" altLang="en-US" dirty="0"/>
          </a:p>
        </p:txBody>
      </p:sp>
      <p:sp>
        <p:nvSpPr>
          <p:cNvPr id="3" name="字幕 2">
            <a:extLst>
              <a:ext uri="{FF2B5EF4-FFF2-40B4-BE49-F238E27FC236}">
                <a16:creationId xmlns:a16="http://schemas.microsoft.com/office/drawing/2014/main" id="{9F065E07-54A1-4DA2-B9DB-253F3CE36EA8}"/>
              </a:ext>
            </a:extLst>
          </p:cNvPr>
          <p:cNvSpPr>
            <a:spLocks noGrp="1"/>
          </p:cNvSpPr>
          <p:nvPr>
            <p:ph type="subTitle" idx="1"/>
          </p:nvPr>
        </p:nvSpPr>
        <p:spPr>
          <a:xfrm>
            <a:off x="4882102" y="4810937"/>
            <a:ext cx="6666980" cy="1172200"/>
          </a:xfrm>
        </p:spPr>
        <p:txBody>
          <a:bodyPr anchor="t">
            <a:normAutofit/>
          </a:bodyPr>
          <a:lstStyle/>
          <a:p>
            <a:r>
              <a:rPr lang="ja-JP" altLang="en-US"/>
              <a:t>テストの前に、理解度を確認しよう！</a:t>
            </a:r>
          </a:p>
          <a:p>
            <a:endParaRPr kumimoji="1" lang="ja-JP" altLang="en-US"/>
          </a:p>
        </p:txBody>
      </p:sp>
      <p:cxnSp>
        <p:nvCxnSpPr>
          <p:cNvPr id="5" name="直線コネクタ 4">
            <a:extLst>
              <a:ext uri="{FF2B5EF4-FFF2-40B4-BE49-F238E27FC236}">
                <a16:creationId xmlns:a16="http://schemas.microsoft.com/office/drawing/2014/main" id="{3388E197-6DDE-4102-A7CE-BD87E3961345}"/>
              </a:ext>
            </a:extLst>
          </p:cNvPr>
          <p:cNvCxnSpPr>
            <a:cxnSpLocks/>
          </p:cNvCxnSpPr>
          <p:nvPr/>
        </p:nvCxnSpPr>
        <p:spPr>
          <a:xfrm>
            <a:off x="0" y="1775640"/>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CC54DD1-431F-4BCD-9527-8D570FAC48D5}"/>
              </a:ext>
            </a:extLst>
          </p:cNvPr>
          <p:cNvCxnSpPr>
            <a:cxnSpLocks/>
          </p:cNvCxnSpPr>
          <p:nvPr/>
        </p:nvCxnSpPr>
        <p:spPr>
          <a:xfrm>
            <a:off x="0" y="6153873"/>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DDFFBA-978A-460D-9E20-391503BAAB42}"/>
              </a:ext>
            </a:extLst>
          </p:cNvPr>
          <p:cNvCxnSpPr>
            <a:cxnSpLocks/>
          </p:cNvCxnSpPr>
          <p:nvPr/>
        </p:nvCxnSpPr>
        <p:spPr>
          <a:xfrm>
            <a:off x="4433779" y="0"/>
            <a:ext cx="0" cy="697495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4">
            <a:extLst>
              <a:ext uri="{FF2B5EF4-FFF2-40B4-BE49-F238E27FC236}">
                <a16:creationId xmlns:a16="http://schemas.microsoft.com/office/drawing/2014/main" id="{678AC618-289B-42AD-A103-51409018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216" y="1930777"/>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7239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8DBB8A50-371A-45E3-82AE-4985A8251F00}"/>
              </a:ext>
            </a:extLst>
          </p:cNvPr>
          <p:cNvPicPr>
            <a:picLocks noChangeAspect="1"/>
          </p:cNvPicPr>
          <p:nvPr/>
        </p:nvPicPr>
        <p:blipFill>
          <a:blip r:embed="rId7"/>
          <a:stretch>
            <a:fillRect/>
          </a:stretch>
        </p:blipFill>
        <p:spPr>
          <a:xfrm>
            <a:off x="847687" y="1825625"/>
            <a:ext cx="9352486" cy="2019865"/>
          </a:xfrm>
          <a:prstGeom prst="rect">
            <a:avLst/>
          </a:prstGeom>
        </p:spPr>
      </p:pic>
    </p:spTree>
    <p:extLst>
      <p:ext uri="{BB962C8B-B14F-4D97-AF65-F5344CB8AC3E}">
        <p14:creationId xmlns:p14="http://schemas.microsoft.com/office/powerpoint/2010/main" val="31162450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5960988A-2124-4E79-907E-81EA667EE697}"/>
              </a:ext>
            </a:extLst>
          </p:cNvPr>
          <p:cNvPicPr>
            <a:picLocks noChangeAspect="1"/>
          </p:cNvPicPr>
          <p:nvPr/>
        </p:nvPicPr>
        <p:blipFill>
          <a:blip r:embed="rId7"/>
          <a:stretch>
            <a:fillRect/>
          </a:stretch>
        </p:blipFill>
        <p:spPr>
          <a:xfrm>
            <a:off x="847687" y="1825625"/>
            <a:ext cx="10506113" cy="2269015"/>
          </a:xfrm>
          <a:prstGeom prst="rect">
            <a:avLst/>
          </a:prstGeom>
        </p:spPr>
      </p:pic>
    </p:spTree>
    <p:extLst>
      <p:ext uri="{BB962C8B-B14F-4D97-AF65-F5344CB8AC3E}">
        <p14:creationId xmlns:p14="http://schemas.microsoft.com/office/powerpoint/2010/main" val="2095512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D56DC344-9BB4-4930-918B-997E13BFDCF2}"/>
              </a:ext>
            </a:extLst>
          </p:cNvPr>
          <p:cNvPicPr>
            <a:picLocks noChangeAspect="1"/>
          </p:cNvPicPr>
          <p:nvPr/>
        </p:nvPicPr>
        <p:blipFill>
          <a:blip r:embed="rId7"/>
          <a:stretch>
            <a:fillRect/>
          </a:stretch>
        </p:blipFill>
        <p:spPr>
          <a:xfrm>
            <a:off x="838200" y="1825625"/>
            <a:ext cx="9206527" cy="2195230"/>
          </a:xfrm>
          <a:prstGeom prst="rect">
            <a:avLst/>
          </a:prstGeom>
        </p:spPr>
      </p:pic>
    </p:spTree>
    <p:extLst>
      <p:ext uri="{BB962C8B-B14F-4D97-AF65-F5344CB8AC3E}">
        <p14:creationId xmlns:p14="http://schemas.microsoft.com/office/powerpoint/2010/main" val="25272943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C67EE7C5-9EEB-48B4-B0CE-23B1BD337ADB}"/>
              </a:ext>
            </a:extLst>
          </p:cNvPr>
          <p:cNvPicPr>
            <a:picLocks noChangeAspect="1"/>
          </p:cNvPicPr>
          <p:nvPr/>
        </p:nvPicPr>
        <p:blipFill>
          <a:blip r:embed="rId7"/>
          <a:stretch>
            <a:fillRect/>
          </a:stretch>
        </p:blipFill>
        <p:spPr>
          <a:xfrm>
            <a:off x="838199" y="1797540"/>
            <a:ext cx="9846502" cy="2345925"/>
          </a:xfrm>
          <a:prstGeom prst="rect">
            <a:avLst/>
          </a:prstGeom>
        </p:spPr>
      </p:pic>
    </p:spTree>
    <p:extLst>
      <p:ext uri="{BB962C8B-B14F-4D97-AF65-F5344CB8AC3E}">
        <p14:creationId xmlns:p14="http://schemas.microsoft.com/office/powerpoint/2010/main" val="31498406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CDC36E0A-014C-4D42-914E-1E0888A76A3A}"/>
              </a:ext>
            </a:extLst>
          </p:cNvPr>
          <p:cNvPicPr>
            <a:picLocks noChangeAspect="1"/>
          </p:cNvPicPr>
          <p:nvPr/>
        </p:nvPicPr>
        <p:blipFill>
          <a:blip r:embed="rId7"/>
          <a:stretch>
            <a:fillRect/>
          </a:stretch>
        </p:blipFill>
        <p:spPr>
          <a:xfrm>
            <a:off x="838200" y="1797541"/>
            <a:ext cx="10871474" cy="2167248"/>
          </a:xfrm>
          <a:prstGeom prst="rect">
            <a:avLst/>
          </a:prstGeom>
        </p:spPr>
      </p:pic>
    </p:spTree>
    <p:extLst>
      <p:ext uri="{BB962C8B-B14F-4D97-AF65-F5344CB8AC3E}">
        <p14:creationId xmlns:p14="http://schemas.microsoft.com/office/powerpoint/2010/main" val="16616041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9">
            <a:extLst>
              <a:ext uri="{FF2B5EF4-FFF2-40B4-BE49-F238E27FC236}">
                <a16:creationId xmlns:a16="http://schemas.microsoft.com/office/drawing/2014/main" id="{E1DC8509-A21A-4878-8529-1E4AC99510CB}"/>
              </a:ext>
            </a:extLst>
          </p:cNvPr>
          <p:cNvGrpSpPr/>
          <p:nvPr/>
        </p:nvGrpSpPr>
        <p:grpSpPr>
          <a:xfrm>
            <a:off x="952936" y="1833932"/>
            <a:ext cx="9268304" cy="2558494"/>
            <a:chOff x="3157516" y="2971796"/>
            <a:chExt cx="5933701" cy="1400924"/>
          </a:xfrm>
        </p:grpSpPr>
        <p:pic>
          <p:nvPicPr>
            <p:cNvPr id="7" name="図 6">
              <a:extLst>
                <a:ext uri="{FF2B5EF4-FFF2-40B4-BE49-F238E27FC236}">
                  <a16:creationId xmlns:a16="http://schemas.microsoft.com/office/drawing/2014/main" id="{37AF4E44-CCF2-42A4-B9C1-65DEB71C9C23}"/>
                </a:ext>
              </a:extLst>
            </p:cNvPr>
            <p:cNvPicPr>
              <a:picLocks noChangeAspect="1"/>
            </p:cNvPicPr>
            <p:nvPr/>
          </p:nvPicPr>
          <p:blipFill>
            <a:blip r:embed="rId7"/>
            <a:stretch>
              <a:fillRect/>
            </a:stretch>
          </p:blipFill>
          <p:spPr>
            <a:xfrm>
              <a:off x="3157516" y="2971796"/>
              <a:ext cx="5876968" cy="914407"/>
            </a:xfrm>
            <a:prstGeom prst="rect">
              <a:avLst/>
            </a:prstGeom>
          </p:spPr>
        </p:pic>
        <p:pic>
          <p:nvPicPr>
            <p:cNvPr id="8" name="図 7">
              <a:extLst>
                <a:ext uri="{FF2B5EF4-FFF2-40B4-BE49-F238E27FC236}">
                  <a16:creationId xmlns:a16="http://schemas.microsoft.com/office/drawing/2014/main" id="{EE0A2B45-4325-4FBA-983D-FDB33498B462}"/>
                </a:ext>
              </a:extLst>
            </p:cNvPr>
            <p:cNvPicPr>
              <a:picLocks noChangeAspect="1"/>
            </p:cNvPicPr>
            <p:nvPr/>
          </p:nvPicPr>
          <p:blipFill>
            <a:blip r:embed="rId8"/>
            <a:stretch>
              <a:fillRect/>
            </a:stretch>
          </p:blipFill>
          <p:spPr>
            <a:xfrm>
              <a:off x="3214249" y="3967905"/>
              <a:ext cx="5876968" cy="404815"/>
            </a:xfrm>
            <a:prstGeom prst="rect">
              <a:avLst/>
            </a:prstGeom>
          </p:spPr>
        </p:pic>
      </p:grpSp>
    </p:spTree>
    <p:extLst>
      <p:ext uri="{BB962C8B-B14F-4D97-AF65-F5344CB8AC3E}">
        <p14:creationId xmlns:p14="http://schemas.microsoft.com/office/powerpoint/2010/main" val="159178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1</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84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Hypertension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High blood pressure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72389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E4AA7CE7-FC24-4A57-AF66-8F85652899A5}"/>
              </a:ext>
            </a:extLst>
          </p:cNvPr>
          <p:cNvPicPr>
            <a:picLocks noChangeAspect="1"/>
          </p:cNvPicPr>
          <p:nvPr/>
        </p:nvPicPr>
        <p:blipFill>
          <a:blip r:embed="rId7"/>
          <a:stretch>
            <a:fillRect/>
          </a:stretch>
        </p:blipFill>
        <p:spPr>
          <a:xfrm>
            <a:off x="921706" y="1825625"/>
            <a:ext cx="9654329" cy="2307964"/>
          </a:xfrm>
          <a:prstGeom prst="rect">
            <a:avLst/>
          </a:prstGeom>
        </p:spPr>
      </p:pic>
    </p:spTree>
    <p:extLst>
      <p:ext uri="{BB962C8B-B14F-4D97-AF65-F5344CB8AC3E}">
        <p14:creationId xmlns:p14="http://schemas.microsoft.com/office/powerpoint/2010/main" val="23514318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2EECFE33-85A9-4234-AC6A-7B951AE8FEA9}"/>
              </a:ext>
            </a:extLst>
          </p:cNvPr>
          <p:cNvPicPr>
            <a:picLocks noChangeAspect="1"/>
          </p:cNvPicPr>
          <p:nvPr/>
        </p:nvPicPr>
        <p:blipFill>
          <a:blip r:embed="rId7"/>
          <a:stretch>
            <a:fillRect/>
          </a:stretch>
        </p:blipFill>
        <p:spPr>
          <a:xfrm>
            <a:off x="838200" y="1822485"/>
            <a:ext cx="10360068" cy="2098880"/>
          </a:xfrm>
          <a:prstGeom prst="rect">
            <a:avLst/>
          </a:prstGeom>
        </p:spPr>
      </p:pic>
    </p:spTree>
    <p:extLst>
      <p:ext uri="{BB962C8B-B14F-4D97-AF65-F5344CB8AC3E}">
        <p14:creationId xmlns:p14="http://schemas.microsoft.com/office/powerpoint/2010/main" val="9041600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6BF3F1D4-1056-4B02-B7FC-95F30FA713A0}"/>
              </a:ext>
            </a:extLst>
          </p:cNvPr>
          <p:cNvPicPr>
            <a:picLocks noChangeAspect="1"/>
          </p:cNvPicPr>
          <p:nvPr/>
        </p:nvPicPr>
        <p:blipFill>
          <a:blip r:embed="rId7"/>
          <a:stretch>
            <a:fillRect/>
          </a:stretch>
        </p:blipFill>
        <p:spPr>
          <a:xfrm>
            <a:off x="838200" y="1806936"/>
            <a:ext cx="9671138" cy="2288470"/>
          </a:xfrm>
          <a:prstGeom prst="rect">
            <a:avLst/>
          </a:prstGeom>
        </p:spPr>
      </p:pic>
    </p:spTree>
    <p:extLst>
      <p:ext uri="{BB962C8B-B14F-4D97-AF65-F5344CB8AC3E}">
        <p14:creationId xmlns:p14="http://schemas.microsoft.com/office/powerpoint/2010/main" val="1601692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AAD4B703-9DBE-4F46-99D3-A08D0B328EB2}"/>
              </a:ext>
            </a:extLst>
          </p:cNvPr>
          <p:cNvPicPr>
            <a:picLocks noChangeAspect="1"/>
          </p:cNvPicPr>
          <p:nvPr/>
        </p:nvPicPr>
        <p:blipFill>
          <a:blip r:embed="rId7"/>
          <a:stretch>
            <a:fillRect/>
          </a:stretch>
        </p:blipFill>
        <p:spPr>
          <a:xfrm>
            <a:off x="838200" y="1797541"/>
            <a:ext cx="9607528" cy="2273418"/>
          </a:xfrm>
          <a:prstGeom prst="rect">
            <a:avLst/>
          </a:prstGeom>
        </p:spPr>
      </p:pic>
    </p:spTree>
    <p:extLst>
      <p:ext uri="{BB962C8B-B14F-4D97-AF65-F5344CB8AC3E}">
        <p14:creationId xmlns:p14="http://schemas.microsoft.com/office/powerpoint/2010/main" val="425014932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3E7E2AED-341A-48CD-A1F2-8CFB7D6DB629}"/>
              </a:ext>
            </a:extLst>
          </p:cNvPr>
          <p:cNvPicPr>
            <a:picLocks noChangeAspect="1"/>
          </p:cNvPicPr>
          <p:nvPr/>
        </p:nvPicPr>
        <p:blipFill>
          <a:blip r:embed="rId7"/>
          <a:stretch>
            <a:fillRect/>
          </a:stretch>
        </p:blipFill>
        <p:spPr>
          <a:xfrm>
            <a:off x="838199" y="1797541"/>
            <a:ext cx="10610655" cy="2098054"/>
          </a:xfrm>
          <a:prstGeom prst="rect">
            <a:avLst/>
          </a:prstGeom>
        </p:spPr>
      </p:pic>
    </p:spTree>
    <p:extLst>
      <p:ext uri="{BB962C8B-B14F-4D97-AF65-F5344CB8AC3E}">
        <p14:creationId xmlns:p14="http://schemas.microsoft.com/office/powerpoint/2010/main" val="42729514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9">
            <a:extLst>
              <a:ext uri="{FF2B5EF4-FFF2-40B4-BE49-F238E27FC236}">
                <a16:creationId xmlns:a16="http://schemas.microsoft.com/office/drawing/2014/main" id="{EDF5DFBC-8EA2-44EB-B7E0-482BF02D7B1F}"/>
              </a:ext>
            </a:extLst>
          </p:cNvPr>
          <p:cNvGrpSpPr/>
          <p:nvPr/>
        </p:nvGrpSpPr>
        <p:grpSpPr>
          <a:xfrm>
            <a:off x="838200" y="1813099"/>
            <a:ext cx="10021866" cy="2420698"/>
            <a:chOff x="3170042" y="2931837"/>
            <a:chExt cx="5876968" cy="1202173"/>
          </a:xfrm>
        </p:grpSpPr>
        <p:pic>
          <p:nvPicPr>
            <p:cNvPr id="7" name="図 6">
              <a:extLst>
                <a:ext uri="{FF2B5EF4-FFF2-40B4-BE49-F238E27FC236}">
                  <a16:creationId xmlns:a16="http://schemas.microsoft.com/office/drawing/2014/main" id="{8504EFE1-3C79-4ECF-9C3E-EE0F9A3817C2}"/>
                </a:ext>
              </a:extLst>
            </p:cNvPr>
            <p:cNvPicPr>
              <a:picLocks noChangeAspect="1"/>
            </p:cNvPicPr>
            <p:nvPr/>
          </p:nvPicPr>
          <p:blipFill>
            <a:blip r:embed="rId7"/>
            <a:stretch>
              <a:fillRect/>
            </a:stretch>
          </p:blipFill>
          <p:spPr>
            <a:xfrm>
              <a:off x="3170042" y="2931837"/>
              <a:ext cx="5876968" cy="919169"/>
            </a:xfrm>
            <a:prstGeom prst="rect">
              <a:avLst/>
            </a:prstGeom>
          </p:spPr>
        </p:pic>
        <p:pic>
          <p:nvPicPr>
            <p:cNvPr id="8" name="図 7">
              <a:extLst>
                <a:ext uri="{FF2B5EF4-FFF2-40B4-BE49-F238E27FC236}">
                  <a16:creationId xmlns:a16="http://schemas.microsoft.com/office/drawing/2014/main" id="{1F4CBF1F-AB60-46BD-8863-C07632F20D8F}"/>
                </a:ext>
              </a:extLst>
            </p:cNvPr>
            <p:cNvPicPr>
              <a:picLocks noChangeAspect="1"/>
            </p:cNvPicPr>
            <p:nvPr/>
          </p:nvPicPr>
          <p:blipFill>
            <a:blip r:embed="rId8"/>
            <a:stretch>
              <a:fillRect/>
            </a:stretch>
          </p:blipFill>
          <p:spPr>
            <a:xfrm>
              <a:off x="3321808" y="3914933"/>
              <a:ext cx="638180" cy="219077"/>
            </a:xfrm>
            <a:prstGeom prst="rect">
              <a:avLst/>
            </a:prstGeom>
          </p:spPr>
        </p:pic>
      </p:grpSp>
    </p:spTree>
    <p:extLst>
      <p:ext uri="{BB962C8B-B14F-4D97-AF65-F5344CB8AC3E}">
        <p14:creationId xmlns:p14="http://schemas.microsoft.com/office/powerpoint/2010/main" val="210641667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69A0B8BB-E144-46B4-BEE7-BAC0EA2AE99C}"/>
              </a:ext>
            </a:extLst>
          </p:cNvPr>
          <p:cNvPicPr>
            <a:picLocks noChangeAspect="1"/>
          </p:cNvPicPr>
          <p:nvPr/>
        </p:nvPicPr>
        <p:blipFill>
          <a:blip r:embed="rId7"/>
          <a:stretch>
            <a:fillRect/>
          </a:stretch>
        </p:blipFill>
        <p:spPr>
          <a:xfrm>
            <a:off x="838200" y="1825625"/>
            <a:ext cx="9593717" cy="2270386"/>
          </a:xfrm>
          <a:prstGeom prst="rect">
            <a:avLst/>
          </a:prstGeom>
        </p:spPr>
      </p:pic>
    </p:spTree>
    <p:extLst>
      <p:ext uri="{BB962C8B-B14F-4D97-AF65-F5344CB8AC3E}">
        <p14:creationId xmlns:p14="http://schemas.microsoft.com/office/powerpoint/2010/main" val="68717362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8C1E650C-8056-4500-B363-B58FE5C7DECF}"/>
              </a:ext>
            </a:extLst>
          </p:cNvPr>
          <p:cNvPicPr>
            <a:picLocks noChangeAspect="1"/>
          </p:cNvPicPr>
          <p:nvPr/>
        </p:nvPicPr>
        <p:blipFill>
          <a:blip r:embed="rId7"/>
          <a:stretch>
            <a:fillRect/>
          </a:stretch>
        </p:blipFill>
        <p:spPr>
          <a:xfrm>
            <a:off x="838200" y="1825625"/>
            <a:ext cx="9556520" cy="2295438"/>
          </a:xfrm>
          <a:prstGeom prst="rect">
            <a:avLst/>
          </a:prstGeom>
        </p:spPr>
      </p:pic>
    </p:spTree>
    <p:extLst>
      <p:ext uri="{BB962C8B-B14F-4D97-AF65-F5344CB8AC3E}">
        <p14:creationId xmlns:p14="http://schemas.microsoft.com/office/powerpoint/2010/main" val="87611821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EE00C178-AFE9-4619-807E-5B597A59C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ndered Image">
            <a:extLst>
              <a:ext uri="{FF2B5EF4-FFF2-40B4-BE49-F238E27FC236}">
                <a16:creationId xmlns:a16="http://schemas.microsoft.com/office/drawing/2014/main" id="{E3A69702-DDA5-44CE-9031-628578923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44" y="6268729"/>
            <a:ext cx="2847229" cy="68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7D8DDE8-40AE-4317-88A5-D738408465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AE2F43E0-4866-43C0-9364-51DFCE8AF466}"/>
              </a:ext>
            </a:extLst>
          </p:cNvPr>
          <p:cNvPicPr>
            <a:picLocks noChangeAspect="1"/>
          </p:cNvPicPr>
          <p:nvPr/>
        </p:nvPicPr>
        <p:blipFill>
          <a:blip r:embed="rId7"/>
          <a:stretch>
            <a:fillRect/>
          </a:stretch>
        </p:blipFill>
        <p:spPr>
          <a:xfrm>
            <a:off x="838201" y="1806936"/>
            <a:ext cx="10347542" cy="2037383"/>
          </a:xfrm>
          <a:prstGeom prst="rect">
            <a:avLst/>
          </a:prstGeom>
        </p:spPr>
      </p:pic>
    </p:spTree>
    <p:extLst>
      <p:ext uri="{BB962C8B-B14F-4D97-AF65-F5344CB8AC3E}">
        <p14:creationId xmlns:p14="http://schemas.microsoft.com/office/powerpoint/2010/main" val="15841310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3</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432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Body Composition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overall makeup of the body, including the percentage of fat, the ratio of fat to muscle, the level of hydration, and bone density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2338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D9C88-1C6C-4BE3-B7EC-29269381123F}"/>
              </a:ext>
            </a:extLst>
          </p:cNvPr>
          <p:cNvSpPr>
            <a:spLocks noGrp="1"/>
          </p:cNvSpPr>
          <p:nvPr>
            <p:ph type="title"/>
          </p:nvPr>
        </p:nvSpPr>
        <p:spPr/>
        <p:txBody>
          <a:bodyPr/>
          <a:lstStyle/>
          <a:p>
            <a:endParaRPr kumimoji="1" lang="ja-JP" altLang="en-US"/>
          </a:p>
        </p:txBody>
      </p:sp>
      <p:pic>
        <p:nvPicPr>
          <p:cNvPr id="5" name="コンテンツ プレースホルダー 4" descr="人, テーブル, 食品, 女性 が含まれている画像&#10;&#10;自動的に生成された説明">
            <a:extLst>
              <a:ext uri="{FF2B5EF4-FFF2-40B4-BE49-F238E27FC236}">
                <a16:creationId xmlns:a16="http://schemas.microsoft.com/office/drawing/2014/main" id="{4F6A1AA9-8FA2-4C51-8AEA-1C10B164E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5" name="Picture 4">
            <a:extLst>
              <a:ext uri="{FF2B5EF4-FFF2-40B4-BE49-F238E27FC236}">
                <a16:creationId xmlns:a16="http://schemas.microsoft.com/office/drawing/2014/main" id="{D1DACA86-10E7-4B36-9C0A-6FCE44A44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2" y="497736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1">
            <a:extLst>
              <a:ext uri="{FF2B5EF4-FFF2-40B4-BE49-F238E27FC236}">
                <a16:creationId xmlns:a16="http://schemas.microsoft.com/office/drawing/2014/main" id="{C37A1877-253A-4A0F-A6C8-3B60E8810804}"/>
              </a:ext>
            </a:extLst>
          </p:cNvPr>
          <p:cNvSpPr txBox="1">
            <a:spLocks/>
          </p:cNvSpPr>
          <p:nvPr/>
        </p:nvSpPr>
        <p:spPr>
          <a:xfrm>
            <a:off x="70984" y="3976766"/>
            <a:ext cx="5637724"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Fitness</a:t>
            </a:r>
            <a:r>
              <a:rPr lang="ja-JP" altLang="en-US" dirty="0"/>
              <a:t> </a:t>
            </a:r>
            <a:r>
              <a:rPr lang="en-US" altLang="ja-JP" dirty="0"/>
              <a:t>and</a:t>
            </a:r>
          </a:p>
          <a:p>
            <a:r>
              <a:rPr lang="ja-JP" altLang="en-US" dirty="0"/>
              <a:t>　　   </a:t>
            </a:r>
            <a:r>
              <a:rPr lang="en-US" altLang="ja-JP" dirty="0"/>
              <a:t>Nutrition</a:t>
            </a:r>
            <a:endParaRPr lang="ja-JP" altLang="en-US" dirty="0"/>
          </a:p>
        </p:txBody>
      </p:sp>
      <p:sp>
        <p:nvSpPr>
          <p:cNvPr id="17" name="字幕 2">
            <a:extLst>
              <a:ext uri="{FF2B5EF4-FFF2-40B4-BE49-F238E27FC236}">
                <a16:creationId xmlns:a16="http://schemas.microsoft.com/office/drawing/2014/main" id="{F5CBAD4E-A080-42D7-B093-B23F52C0C159}"/>
              </a:ext>
            </a:extLst>
          </p:cNvPr>
          <p:cNvSpPr txBox="1">
            <a:spLocks/>
          </p:cNvSpPr>
          <p:nvPr/>
        </p:nvSpPr>
        <p:spPr>
          <a:xfrm>
            <a:off x="70984" y="3394099"/>
            <a:ext cx="4937936" cy="57673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t>Introduction</a:t>
            </a:r>
            <a:r>
              <a:rPr lang="ja-JP" altLang="en-US" sz="2000" dirty="0"/>
              <a:t> </a:t>
            </a:r>
            <a:r>
              <a:rPr lang="en-US" altLang="ja-JP" sz="2000" dirty="0"/>
              <a:t>of</a:t>
            </a:r>
            <a:endParaRPr lang="ja-JP" altLang="en-US" sz="2000" dirty="0"/>
          </a:p>
        </p:txBody>
      </p:sp>
      <p:sp>
        <p:nvSpPr>
          <p:cNvPr id="18" name="正方形/長方形 17">
            <a:extLst>
              <a:ext uri="{FF2B5EF4-FFF2-40B4-BE49-F238E27FC236}">
                <a16:creationId xmlns:a16="http://schemas.microsoft.com/office/drawing/2014/main" id="{12393F7A-E090-411F-AC26-60CDF8F12779}"/>
              </a:ext>
            </a:extLst>
          </p:cNvPr>
          <p:cNvSpPr/>
          <p:nvPr/>
        </p:nvSpPr>
        <p:spPr>
          <a:xfrm>
            <a:off x="8461248" y="5214304"/>
            <a:ext cx="3730752" cy="1477328"/>
          </a:xfrm>
          <a:prstGeom prst="rect">
            <a:avLst/>
          </a:prstGeom>
        </p:spPr>
        <p:txBody>
          <a:bodyPr wrap="square">
            <a:spAutoFit/>
          </a:bodyPr>
          <a:lstStyle/>
          <a:p>
            <a:pPr algn="ctr"/>
            <a:r>
              <a:rPr lang="ja-JP" altLang="en-US" dirty="0">
                <a:solidFill>
                  <a:schemeClr val="bg1"/>
                </a:solidFill>
              </a:rPr>
              <a:t>自分への投資</a:t>
            </a: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r>
              <a:rPr lang="en-US" altLang="ja-JP" dirty="0">
                <a:solidFill>
                  <a:schemeClr val="bg1"/>
                </a:solidFill>
              </a:rPr>
              <a:t>www.pennfoster.edu/</a:t>
            </a:r>
            <a:endParaRPr lang="ja-JP" altLang="en-US" dirty="0">
              <a:solidFill>
                <a:schemeClr val="bg1"/>
              </a:solidFill>
            </a:endParaRPr>
          </a:p>
        </p:txBody>
      </p:sp>
      <p:sp>
        <p:nvSpPr>
          <p:cNvPr id="19" name="正方形/長方形 18">
            <a:extLst>
              <a:ext uri="{FF2B5EF4-FFF2-40B4-BE49-F238E27FC236}">
                <a16:creationId xmlns:a16="http://schemas.microsoft.com/office/drawing/2014/main" id="{95CB9BFE-BB66-4DA4-BF37-30A1D5627DFD}"/>
              </a:ext>
            </a:extLst>
          </p:cNvPr>
          <p:cNvSpPr/>
          <p:nvPr/>
        </p:nvSpPr>
        <p:spPr>
          <a:xfrm>
            <a:off x="8892906" y="6611769"/>
            <a:ext cx="2844048" cy="246221"/>
          </a:xfrm>
          <a:prstGeom prst="rect">
            <a:avLst/>
          </a:prstGeom>
        </p:spPr>
        <p:txBody>
          <a:bodyPr wrap="none">
            <a:spAutoFit/>
          </a:bodyPr>
          <a:lstStyle/>
          <a:p>
            <a:r>
              <a:rPr lang="ja-JP" altLang="en-US" sz="1000" dirty="0"/>
              <a:t>© 2021 Penn Foster Inc. All Rights Reserved.</a:t>
            </a:r>
          </a:p>
        </p:txBody>
      </p:sp>
      <p:pic>
        <p:nvPicPr>
          <p:cNvPr id="20" name="図 19">
            <a:extLst>
              <a:ext uri="{FF2B5EF4-FFF2-40B4-BE49-F238E27FC236}">
                <a16:creationId xmlns:a16="http://schemas.microsoft.com/office/drawing/2014/main" id="{00A28222-D789-4678-8BC3-B61462D1BA22}"/>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438171" y="5620983"/>
            <a:ext cx="1854601" cy="697968"/>
          </a:xfrm>
          <a:prstGeom prst="rect">
            <a:avLst/>
          </a:prstGeom>
        </p:spPr>
      </p:pic>
      <p:pic>
        <p:nvPicPr>
          <p:cNvPr id="21" name="Picture 2" descr="Rendered Image">
            <a:extLst>
              <a:ext uri="{FF2B5EF4-FFF2-40B4-BE49-F238E27FC236}">
                <a16:creationId xmlns:a16="http://schemas.microsoft.com/office/drawing/2014/main" id="{D5BA3037-FFBA-4D5C-9EE2-058FD08627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04" b="44397"/>
          <a:stretch/>
        </p:blipFill>
        <p:spPr bwMode="auto">
          <a:xfrm>
            <a:off x="-140763" y="1258084"/>
            <a:ext cx="3347426" cy="8652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ndered Image">
            <a:extLst>
              <a:ext uri="{FF2B5EF4-FFF2-40B4-BE49-F238E27FC236}">
                <a16:creationId xmlns:a16="http://schemas.microsoft.com/office/drawing/2014/main" id="{8FCF6A50-78C0-416F-9CC7-BDC377D4AB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18" t="1" r="44573" b="42130"/>
          <a:stretch/>
        </p:blipFill>
        <p:spPr bwMode="auto">
          <a:xfrm>
            <a:off x="1555281" y="2171693"/>
            <a:ext cx="937210" cy="481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ndered Image">
            <a:extLst>
              <a:ext uri="{FF2B5EF4-FFF2-40B4-BE49-F238E27FC236}">
                <a16:creationId xmlns:a16="http://schemas.microsoft.com/office/drawing/2014/main" id="{754C57A0-AB54-4E49-B606-A998AF8D1C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111" b="46916"/>
          <a:stretch/>
        </p:blipFill>
        <p:spPr bwMode="auto">
          <a:xfrm>
            <a:off x="33912" y="2607674"/>
            <a:ext cx="4076989" cy="79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29022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4</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25821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この動画の構成</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t>前半</a:t>
            </a:r>
            <a:endParaRPr lang="en-US" altLang="ja-JP" sz="2200" dirty="0"/>
          </a:p>
          <a:p>
            <a:pPr lvl="1"/>
            <a:r>
              <a:rPr lang="en-US" altLang="ja-JP" sz="2200" dirty="0"/>
              <a:t>Overview</a:t>
            </a:r>
          </a:p>
          <a:p>
            <a:pPr lvl="1"/>
            <a:r>
              <a:rPr lang="ja-JP" altLang="en-US" sz="2200" dirty="0"/>
              <a:t>キーワードの説明</a:t>
            </a:r>
            <a:endParaRPr lang="en-US" altLang="ja-JP" sz="2200" dirty="0"/>
          </a:p>
          <a:p>
            <a:pPr lvl="1"/>
            <a:r>
              <a:rPr lang="ja-JP" altLang="en-US" sz="2200" dirty="0"/>
              <a:t>この章のキーポイント</a:t>
            </a:r>
            <a:endParaRPr lang="en-US" altLang="ja-JP" sz="2200" dirty="0"/>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180128770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4 Overview</a:t>
            </a:r>
            <a:br>
              <a:rPr lang="en-US" altLang="ja-JP" dirty="0"/>
            </a:br>
            <a:r>
              <a:rPr lang="en-US" altLang="ja-JP" dirty="0"/>
              <a:t>Cardiorespiratory Fitness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7754654" cy="4351338"/>
          </a:xfrm>
        </p:spPr>
        <p:txBody>
          <a:bodyPr>
            <a:normAutofit/>
          </a:bodyPr>
          <a:lstStyle/>
          <a:p>
            <a:r>
              <a:rPr lang="en-US" altLang="ja-JP" dirty="0"/>
              <a:t>Cardiorespiratory fitness, also called aerobic fitness, cardio fitness, and cardiorespiratory endurance, is an essential component of physical fitness. When you’ve reached an appropriate level of cardiorespiratory fitness, your heart and lungs work together to transport oxygen- and nutrient-rich blood to all of the muscles and systems in the body, as needed. </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2" name="Picture 2" descr="woman doing weight lifting">
            <a:extLst>
              <a:ext uri="{FF2B5EF4-FFF2-40B4-BE49-F238E27FC236}">
                <a16:creationId xmlns:a16="http://schemas.microsoft.com/office/drawing/2014/main" id="{8FFAACB3-FA12-4AE8-9F30-8D223F89CE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5588" y="2489882"/>
            <a:ext cx="3317832" cy="221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47028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4 Overview</a:t>
            </a:r>
            <a:br>
              <a:rPr lang="en-US" altLang="ja-JP" dirty="0"/>
            </a:br>
            <a:r>
              <a:rPr lang="en-US" altLang="ja-JP" dirty="0"/>
              <a:t>Cardiorespiratory Fitness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10515600" cy="1325563"/>
          </a:xfrm>
        </p:spPr>
        <p:txBody>
          <a:bodyPr>
            <a:normAutofit/>
          </a:bodyPr>
          <a:lstStyle/>
          <a:p>
            <a:r>
              <a:rPr lang="en-US" altLang="ja-JP" dirty="0"/>
              <a:t>Your muscles are able to efficiently use the delivered oxygen to produce energy needed to sustain exercise without too much fatigue.</a:t>
            </a:r>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descr="man tying his shoes">
            <a:extLst>
              <a:ext uri="{FF2B5EF4-FFF2-40B4-BE49-F238E27FC236}">
                <a16:creationId xmlns:a16="http://schemas.microsoft.com/office/drawing/2014/main" id="{FF898FB3-7205-4B52-A650-8B5A72622D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973" y="2827096"/>
            <a:ext cx="4184700" cy="2615438"/>
          </a:xfrm>
          <a:prstGeom prst="rect">
            <a:avLst/>
          </a:prstGeom>
          <a:noFill/>
          <a:extLst>
            <a:ext uri="{909E8E84-426E-40DD-AFC4-6F175D3DCCD1}">
              <a14:hiddenFill xmlns:a14="http://schemas.microsoft.com/office/drawing/2010/main">
                <a:solidFill>
                  <a:srgbClr val="FFFFFF"/>
                </a:solidFill>
              </a14:hiddenFill>
            </a:ext>
          </a:extLst>
        </p:spPr>
      </p:pic>
      <p:sp>
        <p:nvSpPr>
          <p:cNvPr id="11" name="コンテンツ プレースホルダー 2">
            <a:extLst>
              <a:ext uri="{FF2B5EF4-FFF2-40B4-BE49-F238E27FC236}">
                <a16:creationId xmlns:a16="http://schemas.microsoft.com/office/drawing/2014/main" id="{6447F790-1602-4302-A27C-77CB229BF247}"/>
              </a:ext>
            </a:extLst>
          </p:cNvPr>
          <p:cNvSpPr txBox="1">
            <a:spLocks/>
          </p:cNvSpPr>
          <p:nvPr/>
        </p:nvSpPr>
        <p:spPr>
          <a:xfrm>
            <a:off x="838200" y="3122483"/>
            <a:ext cx="69504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Cardiorespiratory fitness is the ability to maintain high-endurance aerobic exercises, such as cycling, swimming, and running, for a prolonged period of time (for example, a period of 20 minutes or more), without the early onset of performance-inhibiting fatigue.</a:t>
            </a:r>
          </a:p>
        </p:txBody>
      </p:sp>
    </p:spTree>
    <p:extLst>
      <p:ext uri="{BB962C8B-B14F-4D97-AF65-F5344CB8AC3E}">
        <p14:creationId xmlns:p14="http://schemas.microsoft.com/office/powerpoint/2010/main" val="911917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24BAEE-8D76-4722-9AC2-D133F57D94DF}"/>
              </a:ext>
            </a:extLst>
          </p:cNvPr>
          <p:cNvSpPr>
            <a:spLocks noGrp="1"/>
          </p:cNvSpPr>
          <p:nvPr>
            <p:ph type="title"/>
          </p:nvPr>
        </p:nvSpPr>
        <p:spPr/>
        <p:txBody>
          <a:bodyPr/>
          <a:lstStyle/>
          <a:p>
            <a:r>
              <a:rPr lang="en-US" altLang="ja-JP" dirty="0"/>
              <a:t>Lesson 4 Overview</a:t>
            </a:r>
            <a:br>
              <a:rPr lang="en-US" altLang="ja-JP" dirty="0"/>
            </a:br>
            <a:r>
              <a:rPr lang="en-US" altLang="ja-JP" dirty="0"/>
              <a:t>Cardiorespiratory Fitness</a:t>
            </a:r>
            <a:endParaRPr kumimoji="1" lang="ja-JP" altLang="en-US" dirty="0"/>
          </a:p>
        </p:txBody>
      </p:sp>
      <p:sp>
        <p:nvSpPr>
          <p:cNvPr id="3" name="コンテンツ プレースホルダー 2">
            <a:extLst>
              <a:ext uri="{FF2B5EF4-FFF2-40B4-BE49-F238E27FC236}">
                <a16:creationId xmlns:a16="http://schemas.microsoft.com/office/drawing/2014/main" id="{877978AA-95F5-42AA-A7C2-69A95F060F86}"/>
              </a:ext>
            </a:extLst>
          </p:cNvPr>
          <p:cNvSpPr>
            <a:spLocks noGrp="1"/>
          </p:cNvSpPr>
          <p:nvPr>
            <p:ph idx="1"/>
          </p:nvPr>
        </p:nvSpPr>
        <p:spPr>
          <a:xfrm>
            <a:off x="838200" y="1825625"/>
            <a:ext cx="5650282" cy="4351338"/>
          </a:xfrm>
        </p:spPr>
        <p:txBody>
          <a:bodyPr/>
          <a:lstStyle/>
          <a:p>
            <a:r>
              <a:rPr lang="en-US" altLang="ja-JP" dirty="0"/>
              <a:t>Cardiorespiratory fitness offers numerous physical and psychological benefits. In this lesson, you’ll learn the general principles of cardiorespiratory exercise.</a:t>
            </a:r>
            <a:endParaRPr lang="ja-JP" altLang="en-US" dirty="0"/>
          </a:p>
          <a:p>
            <a:endParaRPr kumimoji="1" lang="ja-JP" altLang="en-US" dirty="0"/>
          </a:p>
        </p:txBody>
      </p:sp>
      <p:sp>
        <p:nvSpPr>
          <p:cNvPr id="4" name="正方形/長方形 3">
            <a:extLst>
              <a:ext uri="{FF2B5EF4-FFF2-40B4-BE49-F238E27FC236}">
                <a16:creationId xmlns:a16="http://schemas.microsoft.com/office/drawing/2014/main" id="{E02064C1-D006-44F5-B458-3B212B1918F4}"/>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C2D6564B-F53D-48CB-B116-EE749FEABED2}"/>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25482A1A-8717-405D-9255-2C4C8788C88F}"/>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2BF1652A-75A8-4DA8-AA30-7DFC2297D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ndered Image">
            <a:extLst>
              <a:ext uri="{FF2B5EF4-FFF2-40B4-BE49-F238E27FC236}">
                <a16:creationId xmlns:a16="http://schemas.microsoft.com/office/drawing/2014/main" id="{D3E7EF7F-6E48-42F4-A682-CAC520B87D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EA3D864E-2958-443F-A4BA-C6EDB3377F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descr="woman running wearing armband">
            <a:extLst>
              <a:ext uri="{FF2B5EF4-FFF2-40B4-BE49-F238E27FC236}">
                <a16:creationId xmlns:a16="http://schemas.microsoft.com/office/drawing/2014/main" id="{04CBB069-46F2-4582-9A69-2D2EBE44D5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6009" y="1825625"/>
            <a:ext cx="2862493" cy="400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04517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4821FB-5B7A-4754-B5B9-DF496B1E409F}"/>
              </a:ext>
            </a:extLst>
          </p:cNvPr>
          <p:cNvSpPr>
            <a:spLocks noGrp="1"/>
          </p:cNvSpPr>
          <p:nvPr>
            <p:ph type="ctrTitle"/>
          </p:nvPr>
        </p:nvSpPr>
        <p:spPr>
          <a:xfrm>
            <a:off x="5021821" y="3812954"/>
            <a:ext cx="6465287" cy="1516014"/>
          </a:xfrm>
        </p:spPr>
        <p:txBody>
          <a:bodyPr>
            <a:normAutofit/>
          </a:bodyPr>
          <a:lstStyle/>
          <a:p>
            <a:pPr algn="l"/>
            <a:endParaRPr kumimoji="1" lang="ja-JP" altLang="en-US" sz="4800" dirty="0">
              <a:solidFill>
                <a:srgbClr val="FFFFFF"/>
              </a:solidFill>
            </a:endParaRPr>
          </a:p>
        </p:txBody>
      </p:sp>
      <p:sp>
        <p:nvSpPr>
          <p:cNvPr id="3" name="字幕 2">
            <a:extLst>
              <a:ext uri="{FF2B5EF4-FFF2-40B4-BE49-F238E27FC236}">
                <a16:creationId xmlns:a16="http://schemas.microsoft.com/office/drawing/2014/main" id="{C336EE8E-E924-469A-B5C6-6DDF0316E8BE}"/>
              </a:ext>
            </a:extLst>
          </p:cNvPr>
          <p:cNvSpPr>
            <a:spLocks noGrp="1"/>
          </p:cNvSpPr>
          <p:nvPr>
            <p:ph type="subTitle" idx="1"/>
          </p:nvPr>
        </p:nvSpPr>
        <p:spPr>
          <a:xfrm>
            <a:off x="5021821" y="5550568"/>
            <a:ext cx="6465286" cy="602551"/>
          </a:xfrm>
        </p:spPr>
        <p:txBody>
          <a:bodyPr>
            <a:normAutofit/>
          </a:bodyPr>
          <a:lstStyle/>
          <a:p>
            <a:pPr algn="l"/>
            <a:endParaRPr kumimoji="1" lang="ja-JP" altLang="en-US" sz="2000">
              <a:solidFill>
                <a:srgbClr val="B39669"/>
              </a:solidFill>
            </a:endParaRPr>
          </a:p>
        </p:txBody>
      </p:sp>
      <p:pic>
        <p:nvPicPr>
          <p:cNvPr id="1028" name="Picture 4" descr="Key, Book, Reading, Words, Literature, Tea, Cup, Drink">
            <a:extLst>
              <a:ext uri="{FF2B5EF4-FFF2-40B4-BE49-F238E27FC236}">
                <a16:creationId xmlns:a16="http://schemas.microsoft.com/office/drawing/2014/main" id="{09E5D441-3F1F-4658-929E-3132F0CBB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93"/>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ctionary, Words, Grammar, Abc, Letters, Lookup">
            <a:extLst>
              <a:ext uri="{FF2B5EF4-FFF2-40B4-BE49-F238E27FC236}">
                <a16:creationId xmlns:a16="http://schemas.microsoft.com/office/drawing/2014/main" id="{0864B69F-EE26-4C40-B9B0-C7246CFB7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60" r="2" b="1866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C2484F6-57D1-4615-8837-A77FADFA6D21}"/>
              </a:ext>
            </a:extLst>
          </p:cNvPr>
          <p:cNvSpPr/>
          <p:nvPr/>
        </p:nvSpPr>
        <p:spPr>
          <a:xfrm>
            <a:off x="4654296" y="3593805"/>
            <a:ext cx="7217085" cy="294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588A2FC-59DC-4C44-863B-5E68AA2DE0C0}"/>
              </a:ext>
            </a:extLst>
          </p:cNvPr>
          <p:cNvSpPr/>
          <p:nvPr/>
        </p:nvSpPr>
        <p:spPr>
          <a:xfrm>
            <a:off x="4752752" y="3678865"/>
            <a:ext cx="7028121" cy="2753833"/>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5FA0933-831F-442D-86F5-10109F7B67DA}"/>
              </a:ext>
            </a:extLst>
          </p:cNvPr>
          <p:cNvSpPr/>
          <p:nvPr/>
        </p:nvSpPr>
        <p:spPr>
          <a:xfrm>
            <a:off x="5021821" y="4897672"/>
            <a:ext cx="6555794" cy="14351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テキストを読み始める前に</a:t>
            </a:r>
            <a:endParaRPr lang="en-US" altLang="ja-JP" sz="3600" dirty="0"/>
          </a:p>
          <a:p>
            <a:pPr algn="ctr"/>
            <a:r>
              <a:rPr lang="ja-JP" altLang="en-US" sz="3600" dirty="0"/>
              <a:t>重要な単語を抑えておこう！</a:t>
            </a:r>
            <a:endParaRPr kumimoji="1" lang="ja-JP" altLang="en-US" sz="3600" dirty="0"/>
          </a:p>
        </p:txBody>
      </p:sp>
      <p:pic>
        <p:nvPicPr>
          <p:cNvPr id="81926" name="Picture 6" descr="Rendered Image">
            <a:extLst>
              <a:ext uri="{FF2B5EF4-FFF2-40B4-BE49-F238E27FC236}">
                <a16:creationId xmlns:a16="http://schemas.microsoft.com/office/drawing/2014/main" id="{81C4A3AD-7926-4124-B826-D529F10B6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7624">
            <a:off x="4302125" y="3083913"/>
            <a:ext cx="6823578" cy="221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28874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Target Heart Rate (THR)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What you should aim to keep your heart beating a certain amount of times per minute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a:extLst>
              <a:ext uri="{FF2B5EF4-FFF2-40B4-BE49-F238E27FC236}">
                <a16:creationId xmlns:a16="http://schemas.microsoft.com/office/drawing/2014/main" id="{B589965D-FBF3-45D5-972D-C676D9073CBB}"/>
              </a:ext>
            </a:extLst>
          </p:cNvPr>
          <p:cNvGrpSpPr/>
          <p:nvPr/>
        </p:nvGrpSpPr>
        <p:grpSpPr>
          <a:xfrm>
            <a:off x="723219" y="2680570"/>
            <a:ext cx="6341460" cy="1854496"/>
            <a:chOff x="597959" y="990591"/>
            <a:chExt cx="6823578" cy="2212133"/>
          </a:xfrm>
        </p:grpSpPr>
        <p:pic>
          <p:nvPicPr>
            <p:cNvPr id="10" name="Picture 8" descr="Rendered Image">
              <a:extLst>
                <a:ext uri="{FF2B5EF4-FFF2-40B4-BE49-F238E27FC236}">
                  <a16:creationId xmlns:a16="http://schemas.microsoft.com/office/drawing/2014/main" id="{86515EBF-EE2B-4E6F-8DF8-A731C2ECB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748" y="2358655"/>
              <a:ext cx="311782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D5359E8-255F-4A90-BC04-79B9DAA8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97959" y="99059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58427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Maximum Heart Rate (MHR)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fastest your heart should ever beat in one minute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a:extLst>
              <a:ext uri="{FF2B5EF4-FFF2-40B4-BE49-F238E27FC236}">
                <a16:creationId xmlns:a16="http://schemas.microsoft.com/office/drawing/2014/main" id="{B589965D-FBF3-45D5-972D-C676D9073CBB}"/>
              </a:ext>
            </a:extLst>
          </p:cNvPr>
          <p:cNvGrpSpPr/>
          <p:nvPr/>
        </p:nvGrpSpPr>
        <p:grpSpPr>
          <a:xfrm>
            <a:off x="723219" y="2680570"/>
            <a:ext cx="6341460" cy="1854496"/>
            <a:chOff x="597959" y="990591"/>
            <a:chExt cx="6823578" cy="2212133"/>
          </a:xfrm>
        </p:grpSpPr>
        <p:pic>
          <p:nvPicPr>
            <p:cNvPr id="10" name="Picture 8" descr="Rendered Image">
              <a:extLst>
                <a:ext uri="{FF2B5EF4-FFF2-40B4-BE49-F238E27FC236}">
                  <a16:creationId xmlns:a16="http://schemas.microsoft.com/office/drawing/2014/main" id="{86515EBF-EE2B-4E6F-8DF8-A731C2ECB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748" y="2358655"/>
              <a:ext cx="311782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D5359E8-255F-4A90-BC04-79B9DAA8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97959" y="99059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160562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Training Intensity (TI)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Shows how fit a person is by comparing the resting heart rate with the maximum heart rate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a:extLst>
              <a:ext uri="{FF2B5EF4-FFF2-40B4-BE49-F238E27FC236}">
                <a16:creationId xmlns:a16="http://schemas.microsoft.com/office/drawing/2014/main" id="{B589965D-FBF3-45D5-972D-C676D9073CBB}"/>
              </a:ext>
            </a:extLst>
          </p:cNvPr>
          <p:cNvGrpSpPr/>
          <p:nvPr/>
        </p:nvGrpSpPr>
        <p:grpSpPr>
          <a:xfrm>
            <a:off x="723219" y="2680570"/>
            <a:ext cx="6341460" cy="1854496"/>
            <a:chOff x="597959" y="990591"/>
            <a:chExt cx="6823578" cy="2212133"/>
          </a:xfrm>
        </p:grpSpPr>
        <p:pic>
          <p:nvPicPr>
            <p:cNvPr id="10" name="Picture 8" descr="Rendered Image">
              <a:extLst>
                <a:ext uri="{FF2B5EF4-FFF2-40B4-BE49-F238E27FC236}">
                  <a16:creationId xmlns:a16="http://schemas.microsoft.com/office/drawing/2014/main" id="{86515EBF-EE2B-4E6F-8DF8-A731C2ECB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748" y="2358655"/>
              <a:ext cx="311782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D5359E8-255F-4A90-BC04-79B9DAA8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97959" y="99059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3766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Weight-Bearing Exercise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7054842" cy="4351338"/>
          </a:xfrm>
        </p:spPr>
        <p:txBody>
          <a:bodyPr/>
          <a:lstStyle/>
          <a:p>
            <a:r>
              <a:rPr lang="en-US" altLang="ja-JP" dirty="0"/>
              <a:t> Exercises that help keep bones and joints strong, such as walking, running, and aerobics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2" name="Picture 2" descr="Aerobics, Balance, Exercise, Female, Fit, Fitness, Girl">
            <a:extLst>
              <a:ext uri="{FF2B5EF4-FFF2-40B4-BE49-F238E27FC236}">
                <a16:creationId xmlns:a16="http://schemas.microsoft.com/office/drawing/2014/main" id="{2CC30DBF-7FCB-4674-BCB5-F89056715C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6517" y="1512769"/>
            <a:ext cx="2727322" cy="409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41116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Resting Heart Rate (RHR)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What your heart beating when resting or not exercising</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a:extLst>
              <a:ext uri="{FF2B5EF4-FFF2-40B4-BE49-F238E27FC236}">
                <a16:creationId xmlns:a16="http://schemas.microsoft.com/office/drawing/2014/main" id="{B589965D-FBF3-45D5-972D-C676D9073CBB}"/>
              </a:ext>
            </a:extLst>
          </p:cNvPr>
          <p:cNvGrpSpPr/>
          <p:nvPr/>
        </p:nvGrpSpPr>
        <p:grpSpPr>
          <a:xfrm>
            <a:off x="838200" y="3007502"/>
            <a:ext cx="6341460" cy="1854496"/>
            <a:chOff x="597959" y="990591"/>
            <a:chExt cx="6823578" cy="2212133"/>
          </a:xfrm>
        </p:grpSpPr>
        <p:pic>
          <p:nvPicPr>
            <p:cNvPr id="10" name="Picture 8" descr="Rendered Image">
              <a:extLst>
                <a:ext uri="{FF2B5EF4-FFF2-40B4-BE49-F238E27FC236}">
                  <a16:creationId xmlns:a16="http://schemas.microsoft.com/office/drawing/2014/main" id="{86515EBF-EE2B-4E6F-8DF8-A731C2ECB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748" y="2358655"/>
              <a:ext cx="311782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D5359E8-255F-4A90-BC04-79B9DAA8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97959" y="99059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589205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Interval Training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common way to increase cardiorespiratory fitness very quickly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a:extLst>
              <a:ext uri="{FF2B5EF4-FFF2-40B4-BE49-F238E27FC236}">
                <a16:creationId xmlns:a16="http://schemas.microsoft.com/office/drawing/2014/main" id="{B589965D-FBF3-45D5-972D-C676D9073CBB}"/>
              </a:ext>
            </a:extLst>
          </p:cNvPr>
          <p:cNvGrpSpPr/>
          <p:nvPr/>
        </p:nvGrpSpPr>
        <p:grpSpPr>
          <a:xfrm>
            <a:off x="723219" y="2680570"/>
            <a:ext cx="6341460" cy="1854496"/>
            <a:chOff x="597959" y="990591"/>
            <a:chExt cx="6823578" cy="2212133"/>
          </a:xfrm>
        </p:grpSpPr>
        <p:pic>
          <p:nvPicPr>
            <p:cNvPr id="10" name="Picture 8" descr="Rendered Image">
              <a:extLst>
                <a:ext uri="{FF2B5EF4-FFF2-40B4-BE49-F238E27FC236}">
                  <a16:creationId xmlns:a16="http://schemas.microsoft.com/office/drawing/2014/main" id="{86515EBF-EE2B-4E6F-8DF8-A731C2ECB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748" y="2358655"/>
              <a:ext cx="311782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D5359E8-255F-4A90-BC04-79B9DAA8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97959" y="99059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028661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Cardiorespiratory Activities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Performed at an intensity and duration of 90 to 100 percent TI for 60 to 90 seconds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a:extLst>
              <a:ext uri="{FF2B5EF4-FFF2-40B4-BE49-F238E27FC236}">
                <a16:creationId xmlns:a16="http://schemas.microsoft.com/office/drawing/2014/main" id="{B589965D-FBF3-45D5-972D-C676D9073CBB}"/>
              </a:ext>
            </a:extLst>
          </p:cNvPr>
          <p:cNvGrpSpPr/>
          <p:nvPr/>
        </p:nvGrpSpPr>
        <p:grpSpPr>
          <a:xfrm>
            <a:off x="723219" y="2680570"/>
            <a:ext cx="6341460" cy="1854496"/>
            <a:chOff x="597959" y="990591"/>
            <a:chExt cx="6823578" cy="2212133"/>
          </a:xfrm>
        </p:grpSpPr>
        <p:pic>
          <p:nvPicPr>
            <p:cNvPr id="10" name="Picture 8" descr="Rendered Image">
              <a:extLst>
                <a:ext uri="{FF2B5EF4-FFF2-40B4-BE49-F238E27FC236}">
                  <a16:creationId xmlns:a16="http://schemas.microsoft.com/office/drawing/2014/main" id="{86515EBF-EE2B-4E6F-8DF8-A731C2ECB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748" y="2358655"/>
              <a:ext cx="311782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D5359E8-255F-4A90-BC04-79B9DAA8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97959" y="99059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98814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Medium-Range Training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Involves time periods of 10 to 30 minutes of high-intensity exercise; the effort should be 90 to 100 percent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a:extLst>
              <a:ext uri="{FF2B5EF4-FFF2-40B4-BE49-F238E27FC236}">
                <a16:creationId xmlns:a16="http://schemas.microsoft.com/office/drawing/2014/main" id="{B589965D-FBF3-45D5-972D-C676D9073CBB}"/>
              </a:ext>
            </a:extLst>
          </p:cNvPr>
          <p:cNvGrpSpPr/>
          <p:nvPr/>
        </p:nvGrpSpPr>
        <p:grpSpPr>
          <a:xfrm>
            <a:off x="723219" y="2680570"/>
            <a:ext cx="6341460" cy="1854496"/>
            <a:chOff x="597959" y="990591"/>
            <a:chExt cx="6823578" cy="2212133"/>
          </a:xfrm>
        </p:grpSpPr>
        <p:pic>
          <p:nvPicPr>
            <p:cNvPr id="10" name="Picture 8" descr="Rendered Image">
              <a:extLst>
                <a:ext uri="{FF2B5EF4-FFF2-40B4-BE49-F238E27FC236}">
                  <a16:creationId xmlns:a16="http://schemas.microsoft.com/office/drawing/2014/main" id="{86515EBF-EE2B-4E6F-8DF8-A731C2ECB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748" y="2358655"/>
              <a:ext cx="311782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D5359E8-255F-4A90-BC04-79B9DAA8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97959" y="99059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93087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a:xfrm>
            <a:off x="838200" y="365125"/>
            <a:ext cx="7804759" cy="1325563"/>
          </a:xfrm>
        </p:spPr>
        <p:txBody>
          <a:bodyPr/>
          <a:lstStyle/>
          <a:p>
            <a:r>
              <a:rPr lang="en-US" altLang="ja-JP" dirty="0"/>
              <a:t>Long, Steady Distance (LSD) Training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An activity that can be sustained indefinitely, such as long walks or easy cycling</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a:extLst>
              <a:ext uri="{FF2B5EF4-FFF2-40B4-BE49-F238E27FC236}">
                <a16:creationId xmlns:a16="http://schemas.microsoft.com/office/drawing/2014/main" id="{B589965D-FBF3-45D5-972D-C676D9073CBB}"/>
              </a:ext>
            </a:extLst>
          </p:cNvPr>
          <p:cNvGrpSpPr/>
          <p:nvPr/>
        </p:nvGrpSpPr>
        <p:grpSpPr>
          <a:xfrm>
            <a:off x="723219" y="2680570"/>
            <a:ext cx="6341460" cy="1854496"/>
            <a:chOff x="597959" y="990591"/>
            <a:chExt cx="6823578" cy="2212133"/>
          </a:xfrm>
        </p:grpSpPr>
        <p:pic>
          <p:nvPicPr>
            <p:cNvPr id="10" name="Picture 8" descr="Rendered Image">
              <a:extLst>
                <a:ext uri="{FF2B5EF4-FFF2-40B4-BE49-F238E27FC236}">
                  <a16:creationId xmlns:a16="http://schemas.microsoft.com/office/drawing/2014/main" id="{86515EBF-EE2B-4E6F-8DF8-A731C2ECB0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748" y="2358655"/>
              <a:ext cx="311782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D5359E8-255F-4A90-BC04-79B9DAA8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97959" y="99059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正方形/長方形 7">
            <a:extLst>
              <a:ext uri="{FF2B5EF4-FFF2-40B4-BE49-F238E27FC236}">
                <a16:creationId xmlns:a16="http://schemas.microsoft.com/office/drawing/2014/main" id="{190275A8-77AC-490E-8A96-6D6437108241}"/>
              </a:ext>
            </a:extLst>
          </p:cNvPr>
          <p:cNvSpPr/>
          <p:nvPr/>
        </p:nvSpPr>
        <p:spPr>
          <a:xfrm>
            <a:off x="3214049" y="1194996"/>
            <a:ext cx="5912196" cy="369332"/>
          </a:xfrm>
          <a:prstGeom prst="rect">
            <a:avLst/>
          </a:prstGeom>
        </p:spPr>
        <p:txBody>
          <a:bodyPr wrap="none">
            <a:spAutoFit/>
          </a:bodyPr>
          <a:lstStyle/>
          <a:p>
            <a:r>
              <a:rPr lang="en-US" altLang="ja-JP" dirty="0"/>
              <a:t>Long, Slow Distance (LSD) Training</a:t>
            </a:r>
            <a:r>
              <a:rPr lang="ja-JP" altLang="en-US" dirty="0"/>
              <a:t>という場合もある</a:t>
            </a:r>
            <a:r>
              <a:rPr lang="en-US" altLang="ja-JP" dirty="0"/>
              <a:t> </a:t>
            </a:r>
            <a:endParaRPr lang="ja-JP" altLang="en-US" dirty="0"/>
          </a:p>
        </p:txBody>
      </p:sp>
    </p:spTree>
    <p:extLst>
      <p:ext uri="{BB962C8B-B14F-4D97-AF65-F5344CB8AC3E}">
        <p14:creationId xmlns:p14="http://schemas.microsoft.com/office/powerpoint/2010/main" val="38227020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Bible School, Confirmation, Study, Bible Alumni">
            <a:extLst>
              <a:ext uri="{FF2B5EF4-FFF2-40B4-BE49-F238E27FC236}">
                <a16:creationId xmlns:a16="http://schemas.microsoft.com/office/drawing/2014/main" id="{3DA80C19-F4D5-4AE7-845E-03243C22A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3" r="7929"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BC13E8F-C332-4425-A740-844ACC8ABAAC}"/>
              </a:ext>
            </a:extLst>
          </p:cNvPr>
          <p:cNvSpPr>
            <a:spLocks noGrp="1"/>
          </p:cNvSpPr>
          <p:nvPr>
            <p:ph type="ctrTitle"/>
          </p:nvPr>
        </p:nvSpPr>
        <p:spPr>
          <a:xfrm>
            <a:off x="6343650" y="3962400"/>
            <a:ext cx="5505814" cy="1690409"/>
          </a:xfrm>
        </p:spPr>
        <p:txBody>
          <a:bodyPr anchor="b">
            <a:normAutofit/>
          </a:bodyPr>
          <a:lstStyle/>
          <a:p>
            <a:pPr algn="l"/>
            <a:r>
              <a:rPr lang="en-US" altLang="ja-JP" sz="4400"/>
              <a:t>Key Points</a:t>
            </a:r>
            <a:endParaRPr kumimoji="1" lang="ja-JP" altLang="en-US" sz="4400"/>
          </a:p>
        </p:txBody>
      </p:sp>
      <p:sp>
        <p:nvSpPr>
          <p:cNvPr id="3" name="字幕 2">
            <a:extLst>
              <a:ext uri="{FF2B5EF4-FFF2-40B4-BE49-F238E27FC236}">
                <a16:creationId xmlns:a16="http://schemas.microsoft.com/office/drawing/2014/main" id="{3C0DAF3D-C1E0-4F2D-866F-B7A45DED35F0}"/>
              </a:ext>
            </a:extLst>
          </p:cNvPr>
          <p:cNvSpPr>
            <a:spLocks noGrp="1"/>
          </p:cNvSpPr>
          <p:nvPr>
            <p:ph type="subTitle" idx="1"/>
          </p:nvPr>
        </p:nvSpPr>
        <p:spPr>
          <a:xfrm>
            <a:off x="6343650" y="5709565"/>
            <a:ext cx="5395975" cy="646785"/>
          </a:xfrm>
        </p:spPr>
        <p:txBody>
          <a:bodyPr>
            <a:normAutofit/>
          </a:bodyPr>
          <a:lstStyle/>
          <a:p>
            <a:pPr algn="l"/>
            <a:r>
              <a:rPr lang="ja-JP" altLang="en-US"/>
              <a:t>この単元のポイントをおさえよう！</a:t>
            </a:r>
          </a:p>
        </p:txBody>
      </p:sp>
      <p:pic>
        <p:nvPicPr>
          <p:cNvPr id="1032" name="Picture 8" descr="Thumb, Feedback, Confirming, Write A Review, Balloons">
            <a:extLst>
              <a:ext uri="{FF2B5EF4-FFF2-40B4-BE49-F238E27FC236}">
                <a16:creationId xmlns:a16="http://schemas.microsoft.com/office/drawing/2014/main" id="{E43E542B-8416-479E-BBC8-8C16A4B3C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58" r="6712" b="3"/>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087F0CE-9E11-4878-8D78-3E468888D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557" y="3678865"/>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8217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199" y="1825625"/>
            <a:ext cx="6790151" cy="4351338"/>
          </a:xfrm>
        </p:spPr>
        <p:txBody>
          <a:bodyPr/>
          <a:lstStyle/>
          <a:p>
            <a:r>
              <a:rPr lang="en-US" altLang="ja-JP" dirty="0"/>
              <a:t>Cardiorespiratory exercise can help to prevent or lessen the damage from obesity, hypertension, heart disease, joint disorders, and stress.</a:t>
            </a:r>
          </a:p>
          <a:p>
            <a:r>
              <a:rPr lang="en-US" altLang="ja-JP" dirty="0"/>
              <a:t>Walking briskly is an inexpensive, effective way to improve the cardiorespiratory system and increase endurance.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descr="Cyclist, Cycling, Biking, Bike Riding, Road, Pavement">
            <a:extLst>
              <a:ext uri="{FF2B5EF4-FFF2-40B4-BE49-F238E27FC236}">
                <a16:creationId xmlns:a16="http://schemas.microsoft.com/office/drawing/2014/main" id="{4598F61F-2C9C-417C-8B8C-61110385E1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3098" y="2679102"/>
            <a:ext cx="3966575" cy="264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21951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4183692" y="1825625"/>
            <a:ext cx="7170107" cy="3169181"/>
          </a:xfrm>
        </p:spPr>
        <p:txBody>
          <a:bodyPr/>
          <a:lstStyle/>
          <a:p>
            <a:r>
              <a:rPr lang="en-US" altLang="ja-JP" dirty="0"/>
              <a:t>Every fitness program should include a warm-up, a primary conditioning period (the workout), and a cool-down.</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8" name="Picture 2" descr="person in black pants and white shirt">
            <a:extLst>
              <a:ext uri="{FF2B5EF4-FFF2-40B4-BE49-F238E27FC236}">
                <a16:creationId xmlns:a16="http://schemas.microsoft.com/office/drawing/2014/main" id="{C7B8CEF3-EBB4-4EFB-AE55-06792555CC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9430" y="1714658"/>
            <a:ext cx="2617940" cy="392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51586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1188928" y="3237164"/>
            <a:ext cx="5873450" cy="2107548"/>
          </a:xfrm>
        </p:spPr>
        <p:txBody>
          <a:bodyPr/>
          <a:lstStyle/>
          <a:p>
            <a:r>
              <a:rPr lang="en-US" altLang="ja-JP" dirty="0"/>
              <a:t>The most common excuse for discontinuing a cardio program is lack of time. That’s why scheduling is an important part of maintaining fitness.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2" name="Picture 2" descr="Yoga, Fitness, Exercise, Health, Body, Meditation">
            <a:extLst>
              <a:ext uri="{FF2B5EF4-FFF2-40B4-BE49-F238E27FC236}">
                <a16:creationId xmlns:a16="http://schemas.microsoft.com/office/drawing/2014/main" id="{5063DA98-F820-491A-AADD-031522826B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6909" y="2748292"/>
            <a:ext cx="4126891" cy="2961904"/>
          </a:xfrm>
          <a:prstGeom prst="rect">
            <a:avLst/>
          </a:prstGeom>
          <a:noFill/>
          <a:extLst>
            <a:ext uri="{909E8E84-426E-40DD-AFC4-6F175D3DCCD1}">
              <a14:hiddenFill xmlns:a14="http://schemas.microsoft.com/office/drawing/2010/main">
                <a:solidFill>
                  <a:srgbClr val="FFFFFF"/>
                </a:solidFill>
              </a14:hiddenFill>
            </a:ext>
          </a:extLst>
        </p:spPr>
      </p:pic>
      <p:sp>
        <p:nvSpPr>
          <p:cNvPr id="11" name="コンテンツ プレースホルダー 2">
            <a:extLst>
              <a:ext uri="{FF2B5EF4-FFF2-40B4-BE49-F238E27FC236}">
                <a16:creationId xmlns:a16="http://schemas.microsoft.com/office/drawing/2014/main" id="{D245AA92-B0F4-4C88-AA55-6C887B50FA87}"/>
              </a:ext>
            </a:extLst>
          </p:cNvPr>
          <p:cNvSpPr txBox="1">
            <a:spLocks/>
          </p:cNvSpPr>
          <p:nvPr/>
        </p:nvSpPr>
        <p:spPr>
          <a:xfrm>
            <a:off x="1024397" y="1898588"/>
            <a:ext cx="1111680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No one specific exercise program suits every individual. Everyone starts out at different fitness levels and has different physical abilities.</a:t>
            </a:r>
            <a:endParaRPr lang="ja-JP" altLang="en-US" dirty="0"/>
          </a:p>
        </p:txBody>
      </p:sp>
    </p:spTree>
    <p:extLst>
      <p:ext uri="{BB962C8B-B14F-4D97-AF65-F5344CB8AC3E}">
        <p14:creationId xmlns:p14="http://schemas.microsoft.com/office/powerpoint/2010/main" val="156946493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前半終了</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solidFill>
                  <a:srgbClr val="FF0000"/>
                </a:solidFill>
              </a:rPr>
              <a:t>前半</a:t>
            </a:r>
            <a:endParaRPr lang="en-US" altLang="ja-JP" sz="2200" dirty="0">
              <a:solidFill>
                <a:srgbClr val="FF0000"/>
              </a:solidFill>
            </a:endParaRPr>
          </a:p>
          <a:p>
            <a:pPr lvl="1"/>
            <a:r>
              <a:rPr lang="en-US" altLang="ja-JP" sz="2200" dirty="0">
                <a:solidFill>
                  <a:srgbClr val="FF0000"/>
                </a:solidFill>
              </a:rPr>
              <a:t>Overview</a:t>
            </a:r>
          </a:p>
          <a:p>
            <a:pPr lvl="1"/>
            <a:r>
              <a:rPr lang="ja-JP" altLang="en-US" sz="2200" dirty="0">
                <a:solidFill>
                  <a:srgbClr val="FF0000"/>
                </a:solidFill>
              </a:rPr>
              <a:t>キーワードの説明</a:t>
            </a:r>
            <a:endParaRPr lang="en-US" altLang="ja-JP" sz="2200" dirty="0">
              <a:solidFill>
                <a:srgbClr val="FF0000"/>
              </a:solidFill>
            </a:endParaRPr>
          </a:p>
          <a:p>
            <a:pPr lvl="1"/>
            <a:r>
              <a:rPr lang="ja-JP" altLang="en-US" sz="2200" dirty="0">
                <a:solidFill>
                  <a:srgbClr val="FF0000"/>
                </a:solidFill>
              </a:rPr>
              <a:t>この章のキーポイント</a:t>
            </a:r>
            <a:endParaRPr lang="en-US" altLang="ja-JP" sz="2200" dirty="0">
              <a:solidFill>
                <a:srgbClr val="FF0000"/>
              </a:solidFill>
            </a:endParaRPr>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2856234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Fit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Capable of surviving</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78739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02EF8F8-0EEF-4BFA-B740-434BDE7468F5}"/>
              </a:ext>
            </a:extLst>
          </p:cNvPr>
          <p:cNvSpPr/>
          <p:nvPr/>
        </p:nvSpPr>
        <p:spPr>
          <a:xfrm>
            <a:off x="0" y="0"/>
            <a:ext cx="4458078" cy="17756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D449254-6483-4312-BB7B-F9ACAD9C1F46}"/>
              </a:ext>
            </a:extLst>
          </p:cNvPr>
          <p:cNvSpPr/>
          <p:nvPr/>
        </p:nvSpPr>
        <p:spPr>
          <a:xfrm>
            <a:off x="4458078" y="0"/>
            <a:ext cx="7733922" cy="17756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1">
                  <a:lumMod val="20000"/>
                  <a:lumOff val="80000"/>
                </a:schemeClr>
              </a:solidFill>
            </a:endParaRPr>
          </a:p>
        </p:txBody>
      </p:sp>
      <p:pic>
        <p:nvPicPr>
          <p:cNvPr id="1026" name="Picture 2" descr="Board, School, Uni, Learn, Work, Test, Aptitude Test">
            <a:extLst>
              <a:ext uri="{FF2B5EF4-FFF2-40B4-BE49-F238E27FC236}">
                <a16:creationId xmlns:a16="http://schemas.microsoft.com/office/drawing/2014/main" id="{F2F5E971-86EB-4CAE-B4A5-0A58DA881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5" r="10880" b="-2"/>
          <a:stretch/>
        </p:blipFill>
        <p:spPr bwMode="auto">
          <a:xfrm>
            <a:off x="20" y="1804072"/>
            <a:ext cx="4458058" cy="43498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5C809DA1-3DFB-46FD-AA04-1D65C1B33793}"/>
              </a:ext>
            </a:extLst>
          </p:cNvPr>
          <p:cNvSpPr>
            <a:spLocks noGrp="1"/>
          </p:cNvSpPr>
          <p:nvPr>
            <p:ph type="ctrTitle"/>
          </p:nvPr>
        </p:nvSpPr>
        <p:spPr>
          <a:xfrm>
            <a:off x="4882101" y="2146851"/>
            <a:ext cx="6666980" cy="2658269"/>
          </a:xfrm>
        </p:spPr>
        <p:txBody>
          <a:bodyPr anchor="b">
            <a:normAutofit/>
          </a:bodyPr>
          <a:lstStyle/>
          <a:p>
            <a:r>
              <a:rPr lang="en-US" altLang="ja-JP" dirty="0"/>
              <a:t>Self-Check</a:t>
            </a:r>
            <a:endParaRPr kumimoji="1" lang="ja-JP" altLang="en-US" dirty="0"/>
          </a:p>
        </p:txBody>
      </p:sp>
      <p:sp>
        <p:nvSpPr>
          <p:cNvPr id="3" name="字幕 2">
            <a:extLst>
              <a:ext uri="{FF2B5EF4-FFF2-40B4-BE49-F238E27FC236}">
                <a16:creationId xmlns:a16="http://schemas.microsoft.com/office/drawing/2014/main" id="{9F065E07-54A1-4DA2-B9DB-253F3CE36EA8}"/>
              </a:ext>
            </a:extLst>
          </p:cNvPr>
          <p:cNvSpPr>
            <a:spLocks noGrp="1"/>
          </p:cNvSpPr>
          <p:nvPr>
            <p:ph type="subTitle" idx="1"/>
          </p:nvPr>
        </p:nvSpPr>
        <p:spPr>
          <a:xfrm>
            <a:off x="4882102" y="4810937"/>
            <a:ext cx="6666980" cy="1172200"/>
          </a:xfrm>
        </p:spPr>
        <p:txBody>
          <a:bodyPr anchor="t">
            <a:normAutofit/>
          </a:bodyPr>
          <a:lstStyle/>
          <a:p>
            <a:r>
              <a:rPr lang="ja-JP" altLang="en-US"/>
              <a:t>テストの前に、理解度を確認しよう！</a:t>
            </a:r>
          </a:p>
          <a:p>
            <a:endParaRPr kumimoji="1" lang="ja-JP" altLang="en-US"/>
          </a:p>
        </p:txBody>
      </p:sp>
      <p:cxnSp>
        <p:nvCxnSpPr>
          <p:cNvPr id="5" name="直線コネクタ 4">
            <a:extLst>
              <a:ext uri="{FF2B5EF4-FFF2-40B4-BE49-F238E27FC236}">
                <a16:creationId xmlns:a16="http://schemas.microsoft.com/office/drawing/2014/main" id="{3388E197-6DDE-4102-A7CE-BD87E3961345}"/>
              </a:ext>
            </a:extLst>
          </p:cNvPr>
          <p:cNvCxnSpPr>
            <a:cxnSpLocks/>
          </p:cNvCxnSpPr>
          <p:nvPr/>
        </p:nvCxnSpPr>
        <p:spPr>
          <a:xfrm>
            <a:off x="0" y="1775640"/>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CC54DD1-431F-4BCD-9527-8D570FAC48D5}"/>
              </a:ext>
            </a:extLst>
          </p:cNvPr>
          <p:cNvCxnSpPr>
            <a:cxnSpLocks/>
          </p:cNvCxnSpPr>
          <p:nvPr/>
        </p:nvCxnSpPr>
        <p:spPr>
          <a:xfrm>
            <a:off x="0" y="6153873"/>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DDFFBA-978A-460D-9E20-391503BAAB42}"/>
              </a:ext>
            </a:extLst>
          </p:cNvPr>
          <p:cNvCxnSpPr>
            <a:cxnSpLocks/>
          </p:cNvCxnSpPr>
          <p:nvPr/>
        </p:nvCxnSpPr>
        <p:spPr>
          <a:xfrm>
            <a:off x="4433779" y="0"/>
            <a:ext cx="0" cy="697495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4">
            <a:extLst>
              <a:ext uri="{FF2B5EF4-FFF2-40B4-BE49-F238E27FC236}">
                <a16:creationId xmlns:a16="http://schemas.microsoft.com/office/drawing/2014/main" id="{678AC618-289B-42AD-A103-51409018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216" y="1930777"/>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65899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D404D005-04B2-40FC-B0E3-1E2820792E77}"/>
              </a:ext>
            </a:extLst>
          </p:cNvPr>
          <p:cNvPicPr>
            <a:picLocks noChangeAspect="1"/>
          </p:cNvPicPr>
          <p:nvPr/>
        </p:nvPicPr>
        <p:blipFill>
          <a:blip r:embed="rId8"/>
          <a:stretch>
            <a:fillRect/>
          </a:stretch>
        </p:blipFill>
        <p:spPr>
          <a:xfrm>
            <a:off x="838199" y="1823803"/>
            <a:ext cx="10285991" cy="2146947"/>
          </a:xfrm>
          <a:prstGeom prst="rect">
            <a:avLst/>
          </a:prstGeom>
        </p:spPr>
      </p:pic>
    </p:spTree>
    <p:extLst>
      <p:ext uri="{BB962C8B-B14F-4D97-AF65-F5344CB8AC3E}">
        <p14:creationId xmlns:p14="http://schemas.microsoft.com/office/powerpoint/2010/main" val="35226730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E8A43AC6-7343-4F9D-8E87-E559A0FD26B4}"/>
              </a:ext>
            </a:extLst>
          </p:cNvPr>
          <p:cNvPicPr>
            <a:picLocks noChangeAspect="1"/>
          </p:cNvPicPr>
          <p:nvPr/>
        </p:nvPicPr>
        <p:blipFill>
          <a:blip r:embed="rId8"/>
          <a:stretch>
            <a:fillRect/>
          </a:stretch>
        </p:blipFill>
        <p:spPr>
          <a:xfrm>
            <a:off x="838200" y="1823803"/>
            <a:ext cx="9882141" cy="2472623"/>
          </a:xfrm>
          <a:prstGeom prst="rect">
            <a:avLst/>
          </a:prstGeom>
        </p:spPr>
      </p:pic>
    </p:spTree>
    <p:extLst>
      <p:ext uri="{BB962C8B-B14F-4D97-AF65-F5344CB8AC3E}">
        <p14:creationId xmlns:p14="http://schemas.microsoft.com/office/powerpoint/2010/main" val="286430218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8D472FF0-A7C6-4404-9E0B-58D7BC9DABB8}"/>
              </a:ext>
            </a:extLst>
          </p:cNvPr>
          <p:cNvPicPr>
            <a:picLocks noChangeAspect="1"/>
          </p:cNvPicPr>
          <p:nvPr/>
        </p:nvPicPr>
        <p:blipFill>
          <a:blip r:embed="rId8"/>
          <a:stretch>
            <a:fillRect/>
          </a:stretch>
        </p:blipFill>
        <p:spPr>
          <a:xfrm>
            <a:off x="883089" y="1823804"/>
            <a:ext cx="10141018" cy="2535254"/>
          </a:xfrm>
          <a:prstGeom prst="rect">
            <a:avLst/>
          </a:prstGeom>
        </p:spPr>
      </p:pic>
    </p:spTree>
    <p:extLst>
      <p:ext uri="{BB962C8B-B14F-4D97-AF65-F5344CB8AC3E}">
        <p14:creationId xmlns:p14="http://schemas.microsoft.com/office/powerpoint/2010/main" val="286885614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44E2E8E2-A0E3-43C4-A67B-D4C11EEF6529}"/>
              </a:ext>
            </a:extLst>
          </p:cNvPr>
          <p:cNvPicPr>
            <a:picLocks noChangeAspect="1"/>
          </p:cNvPicPr>
          <p:nvPr/>
        </p:nvPicPr>
        <p:blipFill>
          <a:blip r:embed="rId8"/>
          <a:stretch>
            <a:fillRect/>
          </a:stretch>
        </p:blipFill>
        <p:spPr>
          <a:xfrm>
            <a:off x="838200" y="1861085"/>
            <a:ext cx="10221896" cy="779979"/>
          </a:xfrm>
          <a:prstGeom prst="rect">
            <a:avLst/>
          </a:prstGeom>
        </p:spPr>
      </p:pic>
      <p:pic>
        <p:nvPicPr>
          <p:cNvPr id="8" name="図 7">
            <a:extLst>
              <a:ext uri="{FF2B5EF4-FFF2-40B4-BE49-F238E27FC236}">
                <a16:creationId xmlns:a16="http://schemas.microsoft.com/office/drawing/2014/main" id="{136C1974-D37A-401D-A8E2-034356B866E7}"/>
              </a:ext>
            </a:extLst>
          </p:cNvPr>
          <p:cNvPicPr>
            <a:picLocks noChangeAspect="1"/>
          </p:cNvPicPr>
          <p:nvPr/>
        </p:nvPicPr>
        <p:blipFill>
          <a:blip r:embed="rId9"/>
          <a:stretch>
            <a:fillRect/>
          </a:stretch>
        </p:blipFill>
        <p:spPr>
          <a:xfrm>
            <a:off x="951320" y="2685172"/>
            <a:ext cx="10221896" cy="1673886"/>
          </a:xfrm>
          <a:prstGeom prst="rect">
            <a:avLst/>
          </a:prstGeom>
        </p:spPr>
      </p:pic>
    </p:spTree>
    <p:extLst>
      <p:ext uri="{BB962C8B-B14F-4D97-AF65-F5344CB8AC3E}">
        <p14:creationId xmlns:p14="http://schemas.microsoft.com/office/powerpoint/2010/main" val="149142872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839A3FC7-2072-460A-80E4-3F35AD26E333}"/>
              </a:ext>
            </a:extLst>
          </p:cNvPr>
          <p:cNvPicPr>
            <a:picLocks noChangeAspect="1"/>
          </p:cNvPicPr>
          <p:nvPr/>
        </p:nvPicPr>
        <p:blipFill>
          <a:blip r:embed="rId8"/>
          <a:stretch>
            <a:fillRect/>
          </a:stretch>
        </p:blipFill>
        <p:spPr>
          <a:xfrm>
            <a:off x="838200" y="1783094"/>
            <a:ext cx="10453187" cy="2475755"/>
          </a:xfrm>
          <a:prstGeom prst="rect">
            <a:avLst/>
          </a:prstGeom>
        </p:spPr>
      </p:pic>
    </p:spTree>
    <p:extLst>
      <p:ext uri="{BB962C8B-B14F-4D97-AF65-F5344CB8AC3E}">
        <p14:creationId xmlns:p14="http://schemas.microsoft.com/office/powerpoint/2010/main" val="38433334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E22B6D2A-4E15-41AD-8809-B7673940F6F3}"/>
              </a:ext>
            </a:extLst>
          </p:cNvPr>
          <p:cNvPicPr>
            <a:picLocks noChangeAspect="1"/>
          </p:cNvPicPr>
          <p:nvPr/>
        </p:nvPicPr>
        <p:blipFill>
          <a:blip r:embed="rId8"/>
          <a:stretch>
            <a:fillRect/>
          </a:stretch>
        </p:blipFill>
        <p:spPr>
          <a:xfrm>
            <a:off x="838200" y="1823804"/>
            <a:ext cx="10352224" cy="2460097"/>
          </a:xfrm>
          <a:prstGeom prst="rect">
            <a:avLst/>
          </a:prstGeom>
        </p:spPr>
      </p:pic>
    </p:spTree>
    <p:extLst>
      <p:ext uri="{BB962C8B-B14F-4D97-AF65-F5344CB8AC3E}">
        <p14:creationId xmlns:p14="http://schemas.microsoft.com/office/powerpoint/2010/main" val="35531714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B14B569A-30E4-49A0-A421-19CF900BD6E6}"/>
              </a:ext>
            </a:extLst>
          </p:cNvPr>
          <p:cNvPicPr>
            <a:picLocks noChangeAspect="1"/>
          </p:cNvPicPr>
          <p:nvPr/>
        </p:nvPicPr>
        <p:blipFill>
          <a:blip r:embed="rId8"/>
          <a:stretch>
            <a:fillRect/>
          </a:stretch>
        </p:blipFill>
        <p:spPr>
          <a:xfrm>
            <a:off x="838200" y="1823804"/>
            <a:ext cx="10194093" cy="2422519"/>
          </a:xfrm>
          <a:prstGeom prst="rect">
            <a:avLst/>
          </a:prstGeom>
        </p:spPr>
      </p:pic>
    </p:spTree>
    <p:extLst>
      <p:ext uri="{BB962C8B-B14F-4D97-AF65-F5344CB8AC3E}">
        <p14:creationId xmlns:p14="http://schemas.microsoft.com/office/powerpoint/2010/main" val="391140017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FF8A0225-FE8B-4F9F-AE5D-B47B953D993D}"/>
              </a:ext>
            </a:extLst>
          </p:cNvPr>
          <p:cNvPicPr>
            <a:picLocks noChangeAspect="1"/>
          </p:cNvPicPr>
          <p:nvPr/>
        </p:nvPicPr>
        <p:blipFill>
          <a:blip r:embed="rId8"/>
          <a:stretch>
            <a:fillRect/>
          </a:stretch>
        </p:blipFill>
        <p:spPr>
          <a:xfrm>
            <a:off x="838200" y="1823804"/>
            <a:ext cx="9735137" cy="2748196"/>
          </a:xfrm>
          <a:prstGeom prst="rect">
            <a:avLst/>
          </a:prstGeom>
        </p:spPr>
      </p:pic>
    </p:spTree>
    <p:extLst>
      <p:ext uri="{BB962C8B-B14F-4D97-AF65-F5344CB8AC3E}">
        <p14:creationId xmlns:p14="http://schemas.microsoft.com/office/powerpoint/2010/main" val="300423077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4A88D37C-2F05-4B90-8702-FA95A262267B}"/>
              </a:ext>
            </a:extLst>
          </p:cNvPr>
          <p:cNvPicPr>
            <a:picLocks noChangeAspect="1"/>
          </p:cNvPicPr>
          <p:nvPr/>
        </p:nvPicPr>
        <p:blipFill>
          <a:blip r:embed="rId8"/>
          <a:stretch>
            <a:fillRect/>
          </a:stretch>
        </p:blipFill>
        <p:spPr>
          <a:xfrm>
            <a:off x="838200" y="1823804"/>
            <a:ext cx="10027169" cy="1959056"/>
          </a:xfrm>
          <a:prstGeom prst="rect">
            <a:avLst/>
          </a:prstGeom>
        </p:spPr>
      </p:pic>
    </p:spTree>
    <p:extLst>
      <p:ext uri="{BB962C8B-B14F-4D97-AF65-F5344CB8AC3E}">
        <p14:creationId xmlns:p14="http://schemas.microsoft.com/office/powerpoint/2010/main" val="3755164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Cardiorespiratory Endurance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Aerobic fitness that measures how well your heart gets oxygen-rich blood to all your muscles while you’re exercising</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46955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5C5A8E66-B1A3-4A8F-8C48-EECC2C92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ndered Image">
            <a:extLst>
              <a:ext uri="{FF2B5EF4-FFF2-40B4-BE49-F238E27FC236}">
                <a16:creationId xmlns:a16="http://schemas.microsoft.com/office/drawing/2014/main" id="{59A946B5-B73E-4CEC-80C4-2D7346F98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197" y="6295756"/>
            <a:ext cx="2844048" cy="682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107481B0-8A66-4E1A-91EA-753E92F10539}"/>
              </a:ext>
            </a:extLst>
          </p:cNvPr>
          <p:cNvPicPr>
            <a:picLocks noChangeAspect="1"/>
          </p:cNvPicPr>
          <p:nvPr/>
        </p:nvPicPr>
        <p:blipFill>
          <a:blip r:embed="rId8"/>
          <a:stretch>
            <a:fillRect/>
          </a:stretch>
        </p:blipFill>
        <p:spPr>
          <a:xfrm>
            <a:off x="838200" y="1809481"/>
            <a:ext cx="8867751" cy="2086114"/>
          </a:xfrm>
          <a:prstGeom prst="rect">
            <a:avLst/>
          </a:prstGeom>
        </p:spPr>
      </p:pic>
    </p:spTree>
    <p:extLst>
      <p:ext uri="{BB962C8B-B14F-4D97-AF65-F5344CB8AC3E}">
        <p14:creationId xmlns:p14="http://schemas.microsoft.com/office/powerpoint/2010/main" val="156963045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4</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4056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D9C88-1C6C-4BE3-B7EC-29269381123F}"/>
              </a:ext>
            </a:extLst>
          </p:cNvPr>
          <p:cNvSpPr>
            <a:spLocks noGrp="1"/>
          </p:cNvSpPr>
          <p:nvPr>
            <p:ph type="title"/>
          </p:nvPr>
        </p:nvSpPr>
        <p:spPr/>
        <p:txBody>
          <a:bodyPr/>
          <a:lstStyle/>
          <a:p>
            <a:endParaRPr kumimoji="1" lang="ja-JP" altLang="en-US"/>
          </a:p>
        </p:txBody>
      </p:sp>
      <p:pic>
        <p:nvPicPr>
          <p:cNvPr id="5" name="コンテンツ プレースホルダー 4" descr="人, テーブル, 食品, 女性 が含まれている画像&#10;&#10;自動的に生成された説明">
            <a:extLst>
              <a:ext uri="{FF2B5EF4-FFF2-40B4-BE49-F238E27FC236}">
                <a16:creationId xmlns:a16="http://schemas.microsoft.com/office/drawing/2014/main" id="{4F6A1AA9-8FA2-4C51-8AEA-1C10B164E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5" name="Picture 4">
            <a:extLst>
              <a:ext uri="{FF2B5EF4-FFF2-40B4-BE49-F238E27FC236}">
                <a16:creationId xmlns:a16="http://schemas.microsoft.com/office/drawing/2014/main" id="{D1DACA86-10E7-4B36-9C0A-6FCE44A44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2" y="497736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1">
            <a:extLst>
              <a:ext uri="{FF2B5EF4-FFF2-40B4-BE49-F238E27FC236}">
                <a16:creationId xmlns:a16="http://schemas.microsoft.com/office/drawing/2014/main" id="{C37A1877-253A-4A0F-A6C8-3B60E8810804}"/>
              </a:ext>
            </a:extLst>
          </p:cNvPr>
          <p:cNvSpPr txBox="1">
            <a:spLocks/>
          </p:cNvSpPr>
          <p:nvPr/>
        </p:nvSpPr>
        <p:spPr>
          <a:xfrm>
            <a:off x="70984" y="3976766"/>
            <a:ext cx="5637724"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Fitness</a:t>
            </a:r>
            <a:r>
              <a:rPr lang="ja-JP" altLang="en-US" dirty="0"/>
              <a:t> </a:t>
            </a:r>
            <a:r>
              <a:rPr lang="en-US" altLang="ja-JP" dirty="0"/>
              <a:t>and</a:t>
            </a:r>
          </a:p>
          <a:p>
            <a:r>
              <a:rPr lang="ja-JP" altLang="en-US" dirty="0"/>
              <a:t>　　   </a:t>
            </a:r>
            <a:r>
              <a:rPr lang="en-US" altLang="ja-JP" dirty="0"/>
              <a:t>Nutrition</a:t>
            </a:r>
            <a:endParaRPr lang="ja-JP" altLang="en-US" dirty="0"/>
          </a:p>
        </p:txBody>
      </p:sp>
      <p:sp>
        <p:nvSpPr>
          <p:cNvPr id="17" name="字幕 2">
            <a:extLst>
              <a:ext uri="{FF2B5EF4-FFF2-40B4-BE49-F238E27FC236}">
                <a16:creationId xmlns:a16="http://schemas.microsoft.com/office/drawing/2014/main" id="{F5CBAD4E-A080-42D7-B093-B23F52C0C159}"/>
              </a:ext>
            </a:extLst>
          </p:cNvPr>
          <p:cNvSpPr txBox="1">
            <a:spLocks/>
          </p:cNvSpPr>
          <p:nvPr/>
        </p:nvSpPr>
        <p:spPr>
          <a:xfrm>
            <a:off x="70984" y="3394099"/>
            <a:ext cx="4937936" cy="57673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t>Introduction</a:t>
            </a:r>
            <a:r>
              <a:rPr lang="ja-JP" altLang="en-US" sz="2000" dirty="0"/>
              <a:t> </a:t>
            </a:r>
            <a:r>
              <a:rPr lang="en-US" altLang="ja-JP" sz="2000" dirty="0"/>
              <a:t>of</a:t>
            </a:r>
            <a:endParaRPr lang="ja-JP" altLang="en-US" sz="2000" dirty="0"/>
          </a:p>
        </p:txBody>
      </p:sp>
      <p:sp>
        <p:nvSpPr>
          <p:cNvPr id="18" name="正方形/長方形 17">
            <a:extLst>
              <a:ext uri="{FF2B5EF4-FFF2-40B4-BE49-F238E27FC236}">
                <a16:creationId xmlns:a16="http://schemas.microsoft.com/office/drawing/2014/main" id="{12393F7A-E090-411F-AC26-60CDF8F12779}"/>
              </a:ext>
            </a:extLst>
          </p:cNvPr>
          <p:cNvSpPr/>
          <p:nvPr/>
        </p:nvSpPr>
        <p:spPr>
          <a:xfrm>
            <a:off x="8461248" y="5214304"/>
            <a:ext cx="3730752" cy="1477328"/>
          </a:xfrm>
          <a:prstGeom prst="rect">
            <a:avLst/>
          </a:prstGeom>
        </p:spPr>
        <p:txBody>
          <a:bodyPr wrap="square">
            <a:spAutoFit/>
          </a:bodyPr>
          <a:lstStyle/>
          <a:p>
            <a:pPr algn="ctr"/>
            <a:r>
              <a:rPr lang="ja-JP" altLang="en-US" dirty="0">
                <a:solidFill>
                  <a:schemeClr val="bg1"/>
                </a:solidFill>
              </a:rPr>
              <a:t>自分への投資</a:t>
            </a: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r>
              <a:rPr lang="en-US" altLang="ja-JP" dirty="0">
                <a:solidFill>
                  <a:schemeClr val="bg1"/>
                </a:solidFill>
              </a:rPr>
              <a:t>www.pennfoster.edu/</a:t>
            </a:r>
            <a:endParaRPr lang="ja-JP" altLang="en-US" dirty="0">
              <a:solidFill>
                <a:schemeClr val="bg1"/>
              </a:solidFill>
            </a:endParaRPr>
          </a:p>
        </p:txBody>
      </p:sp>
      <p:sp>
        <p:nvSpPr>
          <p:cNvPr id="19" name="正方形/長方形 18">
            <a:extLst>
              <a:ext uri="{FF2B5EF4-FFF2-40B4-BE49-F238E27FC236}">
                <a16:creationId xmlns:a16="http://schemas.microsoft.com/office/drawing/2014/main" id="{95CB9BFE-BB66-4DA4-BF37-30A1D5627DFD}"/>
              </a:ext>
            </a:extLst>
          </p:cNvPr>
          <p:cNvSpPr/>
          <p:nvPr/>
        </p:nvSpPr>
        <p:spPr>
          <a:xfrm>
            <a:off x="8892906" y="6611769"/>
            <a:ext cx="2844048" cy="246221"/>
          </a:xfrm>
          <a:prstGeom prst="rect">
            <a:avLst/>
          </a:prstGeom>
        </p:spPr>
        <p:txBody>
          <a:bodyPr wrap="none">
            <a:spAutoFit/>
          </a:bodyPr>
          <a:lstStyle/>
          <a:p>
            <a:r>
              <a:rPr lang="ja-JP" altLang="en-US" sz="1000" dirty="0"/>
              <a:t>© 2021 Penn Foster Inc. All Rights Reserved.</a:t>
            </a:r>
          </a:p>
        </p:txBody>
      </p:sp>
      <p:pic>
        <p:nvPicPr>
          <p:cNvPr id="20" name="図 19">
            <a:extLst>
              <a:ext uri="{FF2B5EF4-FFF2-40B4-BE49-F238E27FC236}">
                <a16:creationId xmlns:a16="http://schemas.microsoft.com/office/drawing/2014/main" id="{00A28222-D789-4678-8BC3-B61462D1BA22}"/>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438171" y="5620983"/>
            <a:ext cx="1854601" cy="697968"/>
          </a:xfrm>
          <a:prstGeom prst="rect">
            <a:avLst/>
          </a:prstGeom>
        </p:spPr>
      </p:pic>
      <p:pic>
        <p:nvPicPr>
          <p:cNvPr id="21" name="Picture 2" descr="Rendered Image">
            <a:extLst>
              <a:ext uri="{FF2B5EF4-FFF2-40B4-BE49-F238E27FC236}">
                <a16:creationId xmlns:a16="http://schemas.microsoft.com/office/drawing/2014/main" id="{D5BA3037-FFBA-4D5C-9EE2-058FD08627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04" b="44397"/>
          <a:stretch/>
        </p:blipFill>
        <p:spPr bwMode="auto">
          <a:xfrm>
            <a:off x="-140763" y="1258084"/>
            <a:ext cx="3347426" cy="8652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ndered Image">
            <a:extLst>
              <a:ext uri="{FF2B5EF4-FFF2-40B4-BE49-F238E27FC236}">
                <a16:creationId xmlns:a16="http://schemas.microsoft.com/office/drawing/2014/main" id="{8FCF6A50-78C0-416F-9CC7-BDC377D4AB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18" t="1" r="44573" b="42130"/>
          <a:stretch/>
        </p:blipFill>
        <p:spPr bwMode="auto">
          <a:xfrm>
            <a:off x="1555281" y="2171693"/>
            <a:ext cx="937210" cy="481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ndered Image">
            <a:extLst>
              <a:ext uri="{FF2B5EF4-FFF2-40B4-BE49-F238E27FC236}">
                <a16:creationId xmlns:a16="http://schemas.microsoft.com/office/drawing/2014/main" id="{754C57A0-AB54-4E49-B606-A998AF8D1C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111" b="46916"/>
          <a:stretch/>
        </p:blipFill>
        <p:spPr bwMode="auto">
          <a:xfrm>
            <a:off x="33912" y="2607674"/>
            <a:ext cx="4076989" cy="79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6966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5</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17574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この動画の構成</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t>前半</a:t>
            </a:r>
            <a:endParaRPr lang="en-US" altLang="ja-JP" sz="2200" dirty="0"/>
          </a:p>
          <a:p>
            <a:pPr lvl="1"/>
            <a:r>
              <a:rPr lang="en-US" altLang="ja-JP" sz="2200" dirty="0"/>
              <a:t>Overview</a:t>
            </a:r>
          </a:p>
          <a:p>
            <a:pPr lvl="1"/>
            <a:r>
              <a:rPr lang="ja-JP" altLang="en-US" sz="2200" dirty="0"/>
              <a:t>キーワードの説明</a:t>
            </a:r>
            <a:endParaRPr lang="en-US" altLang="ja-JP" sz="2200" dirty="0"/>
          </a:p>
          <a:p>
            <a:pPr lvl="1"/>
            <a:r>
              <a:rPr lang="ja-JP" altLang="en-US" sz="2200" dirty="0"/>
              <a:t>この章のキーポイント</a:t>
            </a:r>
            <a:endParaRPr lang="en-US" altLang="ja-JP" sz="2200" dirty="0"/>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228308751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5 Overview</a:t>
            </a:r>
            <a:br>
              <a:rPr lang="en-US" altLang="ja-JP" dirty="0"/>
            </a:br>
            <a:r>
              <a:rPr lang="en-US" altLang="ja-JP" dirty="0"/>
              <a:t>Preventing Injury</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1065671" y="3074266"/>
            <a:ext cx="6149882" cy="4351338"/>
          </a:xfrm>
        </p:spPr>
        <p:txBody>
          <a:bodyPr/>
          <a:lstStyle/>
          <a:p>
            <a:pPr marL="0" indent="0">
              <a:buNone/>
            </a:pPr>
            <a:endParaRPr lang="en-US" altLang="ja-JP" dirty="0"/>
          </a:p>
          <a:p>
            <a:pPr marL="0" indent="0">
              <a:buNone/>
            </a:pPr>
            <a:r>
              <a:rPr lang="en-US" altLang="ja-JP" dirty="0"/>
              <a:t>In this lesson, you’ll explore some common fitness injuries and learn how to prevent them. This lesson is an overview of fitness safety.</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619D279D-629A-428C-AD38-5604FDE28104}"/>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EF282764-4372-4228-8494-0BB5DBDB865B}"/>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E9ED91F2-3C5E-49B7-8A0C-B6953F2476DF}"/>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5E4E62A6-B2D1-48FC-8F5F-9742F1D9F1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127B8D3D-FF65-455B-BB17-86BC95E136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First Aid, Kit, First Aid Kit, Medical, Emergency">
            <a:extLst>
              <a:ext uri="{FF2B5EF4-FFF2-40B4-BE49-F238E27FC236}">
                <a16:creationId xmlns:a16="http://schemas.microsoft.com/office/drawing/2014/main" id="{E79035DC-9432-4740-AFA0-FDEB7E6F12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3299" y="3278275"/>
            <a:ext cx="3691927" cy="2461285"/>
          </a:xfrm>
          <a:prstGeom prst="rect">
            <a:avLst/>
          </a:prstGeom>
          <a:noFill/>
          <a:extLst>
            <a:ext uri="{909E8E84-426E-40DD-AFC4-6F175D3DCCD1}">
              <a14:hiddenFill xmlns:a14="http://schemas.microsoft.com/office/drawing/2010/main">
                <a:solidFill>
                  <a:srgbClr val="FFFFFF"/>
                </a:solidFill>
              </a14:hiddenFill>
            </a:ext>
          </a:extLst>
        </p:spPr>
      </p:pic>
      <p:sp>
        <p:nvSpPr>
          <p:cNvPr id="11" name="コンテンツ プレースホルダー 2">
            <a:extLst>
              <a:ext uri="{FF2B5EF4-FFF2-40B4-BE49-F238E27FC236}">
                <a16:creationId xmlns:a16="http://schemas.microsoft.com/office/drawing/2014/main" id="{5B33A4A7-F59D-4C8D-BD2F-B15EE6687378}"/>
              </a:ext>
            </a:extLst>
          </p:cNvPr>
          <p:cNvSpPr txBox="1">
            <a:spLocks/>
          </p:cNvSpPr>
          <p:nvPr/>
        </p:nvSpPr>
        <p:spPr>
          <a:xfrm>
            <a:off x="990599" y="1978025"/>
            <a:ext cx="1085252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Exercising feels good. Getting hurt doesn’t. Participation in any fitness activity presents some risk of injury. A person should do everything possible to ensure that he or she is exercising safely. </a:t>
            </a:r>
            <a:endParaRPr lang="ja-JP" altLang="en-US" dirty="0"/>
          </a:p>
        </p:txBody>
      </p:sp>
    </p:spTree>
    <p:extLst>
      <p:ext uri="{BB962C8B-B14F-4D97-AF65-F5344CB8AC3E}">
        <p14:creationId xmlns:p14="http://schemas.microsoft.com/office/powerpoint/2010/main" val="54230384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4821FB-5B7A-4754-B5B9-DF496B1E409F}"/>
              </a:ext>
            </a:extLst>
          </p:cNvPr>
          <p:cNvSpPr>
            <a:spLocks noGrp="1"/>
          </p:cNvSpPr>
          <p:nvPr>
            <p:ph type="ctrTitle"/>
          </p:nvPr>
        </p:nvSpPr>
        <p:spPr>
          <a:xfrm>
            <a:off x="5021821" y="3812954"/>
            <a:ext cx="6465287" cy="1516014"/>
          </a:xfrm>
        </p:spPr>
        <p:txBody>
          <a:bodyPr>
            <a:normAutofit/>
          </a:bodyPr>
          <a:lstStyle/>
          <a:p>
            <a:pPr algn="l"/>
            <a:endParaRPr kumimoji="1" lang="ja-JP" altLang="en-US" sz="4800" dirty="0">
              <a:solidFill>
                <a:srgbClr val="FFFFFF"/>
              </a:solidFill>
            </a:endParaRPr>
          </a:p>
        </p:txBody>
      </p:sp>
      <p:sp>
        <p:nvSpPr>
          <p:cNvPr id="3" name="字幕 2">
            <a:extLst>
              <a:ext uri="{FF2B5EF4-FFF2-40B4-BE49-F238E27FC236}">
                <a16:creationId xmlns:a16="http://schemas.microsoft.com/office/drawing/2014/main" id="{C336EE8E-E924-469A-B5C6-6DDF0316E8BE}"/>
              </a:ext>
            </a:extLst>
          </p:cNvPr>
          <p:cNvSpPr>
            <a:spLocks noGrp="1"/>
          </p:cNvSpPr>
          <p:nvPr>
            <p:ph type="subTitle" idx="1"/>
          </p:nvPr>
        </p:nvSpPr>
        <p:spPr>
          <a:xfrm>
            <a:off x="5021821" y="5550568"/>
            <a:ext cx="6465286" cy="602551"/>
          </a:xfrm>
        </p:spPr>
        <p:txBody>
          <a:bodyPr>
            <a:normAutofit/>
          </a:bodyPr>
          <a:lstStyle/>
          <a:p>
            <a:pPr algn="l"/>
            <a:endParaRPr kumimoji="1" lang="ja-JP" altLang="en-US" sz="2000">
              <a:solidFill>
                <a:srgbClr val="B39669"/>
              </a:solidFill>
            </a:endParaRPr>
          </a:p>
        </p:txBody>
      </p:sp>
      <p:pic>
        <p:nvPicPr>
          <p:cNvPr id="1028" name="Picture 4" descr="Key, Book, Reading, Words, Literature, Tea, Cup, Drink">
            <a:extLst>
              <a:ext uri="{FF2B5EF4-FFF2-40B4-BE49-F238E27FC236}">
                <a16:creationId xmlns:a16="http://schemas.microsoft.com/office/drawing/2014/main" id="{09E5D441-3F1F-4658-929E-3132F0CBB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93"/>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ctionary, Words, Grammar, Abc, Letters, Lookup">
            <a:extLst>
              <a:ext uri="{FF2B5EF4-FFF2-40B4-BE49-F238E27FC236}">
                <a16:creationId xmlns:a16="http://schemas.microsoft.com/office/drawing/2014/main" id="{0864B69F-EE26-4C40-B9B0-C7246CFB7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60" r="2" b="1866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C2484F6-57D1-4615-8837-A77FADFA6D21}"/>
              </a:ext>
            </a:extLst>
          </p:cNvPr>
          <p:cNvSpPr/>
          <p:nvPr/>
        </p:nvSpPr>
        <p:spPr>
          <a:xfrm>
            <a:off x="4654296" y="3593805"/>
            <a:ext cx="7217085" cy="294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588A2FC-59DC-4C44-863B-5E68AA2DE0C0}"/>
              </a:ext>
            </a:extLst>
          </p:cNvPr>
          <p:cNvSpPr/>
          <p:nvPr/>
        </p:nvSpPr>
        <p:spPr>
          <a:xfrm>
            <a:off x="4752752" y="3678865"/>
            <a:ext cx="7028121" cy="2753833"/>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5FA0933-831F-442D-86F5-10109F7B67DA}"/>
              </a:ext>
            </a:extLst>
          </p:cNvPr>
          <p:cNvSpPr/>
          <p:nvPr/>
        </p:nvSpPr>
        <p:spPr>
          <a:xfrm>
            <a:off x="5021821" y="4897672"/>
            <a:ext cx="6555794" cy="14351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テキストを読み始める前に</a:t>
            </a:r>
            <a:endParaRPr lang="en-US" altLang="ja-JP" sz="3600" dirty="0"/>
          </a:p>
          <a:p>
            <a:pPr algn="ctr"/>
            <a:r>
              <a:rPr lang="ja-JP" altLang="en-US" sz="3600" dirty="0"/>
              <a:t>重要な単語を抑えておこう！</a:t>
            </a:r>
            <a:endParaRPr kumimoji="1" lang="ja-JP" altLang="en-US" sz="3600" dirty="0"/>
          </a:p>
        </p:txBody>
      </p:sp>
      <p:pic>
        <p:nvPicPr>
          <p:cNvPr id="81926" name="Picture 6" descr="Rendered Image">
            <a:extLst>
              <a:ext uri="{FF2B5EF4-FFF2-40B4-BE49-F238E27FC236}">
                <a16:creationId xmlns:a16="http://schemas.microsoft.com/office/drawing/2014/main" id="{81C4A3AD-7926-4124-B826-D529F10B6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7624">
            <a:off x="4302125" y="3083913"/>
            <a:ext cx="6823578" cy="221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746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Heat Exhaustion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condition that results from your body overheating</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C94A422B-A18B-45AC-814E-B9A9742135EE}"/>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2C0E45E3-0D8D-4240-945E-3FCFB1276FED}"/>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F76F5510-A606-4859-B713-2CC7DF61ADE7}"/>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C1525537-2D5F-4419-A5FD-60B79F13D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9314C08D-D47C-4148-8FDD-DE88558705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812E0AD0-99D5-4464-B4C1-A4260A33DFE5}"/>
              </a:ext>
            </a:extLst>
          </p:cNvPr>
          <p:cNvGrpSpPr/>
          <p:nvPr/>
        </p:nvGrpSpPr>
        <p:grpSpPr>
          <a:xfrm>
            <a:off x="838200" y="3306871"/>
            <a:ext cx="5825647" cy="1784462"/>
            <a:chOff x="547625" y="778765"/>
            <a:chExt cx="6823578" cy="2257627"/>
          </a:xfrm>
        </p:grpSpPr>
        <p:pic>
          <p:nvPicPr>
            <p:cNvPr id="15" name="Picture 10" descr="Rendered Image">
              <a:extLst>
                <a:ext uri="{FF2B5EF4-FFF2-40B4-BE49-F238E27FC236}">
                  <a16:creationId xmlns:a16="http://schemas.microsoft.com/office/drawing/2014/main" id="{E8A658B4-E54F-45A4-90B1-2FB9D91FCF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ndered Image">
              <a:extLst>
                <a:ext uri="{FF2B5EF4-FFF2-40B4-BE49-F238E27FC236}">
                  <a16:creationId xmlns:a16="http://schemas.microsoft.com/office/drawing/2014/main" id="{50EA2D2B-6FA8-4A62-9E16-07CBC29294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448650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 Interval Training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Involves short periods of activity (stair climbing, weightlifting, calisthenics, sprinting, and other exercise activities), can build speed, strength, and power</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91F6BBE9-E3E7-4E21-8517-4BAA858645B3}"/>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ACFB7F3B-0EBD-4652-ABA6-5D878081E376}"/>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8571A60E-ADF5-4994-A7B3-1A4C42999DA1}"/>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9EC31F32-2712-4CAC-BCFD-2B2AB9C626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7BB7E5FC-9E23-4FF8-9B1B-6B2544B5B2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23C2FF1F-8E7D-42B3-AD60-33D330E48364}"/>
              </a:ext>
            </a:extLst>
          </p:cNvPr>
          <p:cNvGrpSpPr/>
          <p:nvPr/>
        </p:nvGrpSpPr>
        <p:grpSpPr>
          <a:xfrm>
            <a:off x="838200" y="3306871"/>
            <a:ext cx="5825647" cy="1784462"/>
            <a:chOff x="547625" y="778765"/>
            <a:chExt cx="6823578" cy="2257627"/>
          </a:xfrm>
        </p:grpSpPr>
        <p:pic>
          <p:nvPicPr>
            <p:cNvPr id="15" name="Picture 10" descr="Rendered Image">
              <a:extLst>
                <a:ext uri="{FF2B5EF4-FFF2-40B4-BE49-F238E27FC236}">
                  <a16:creationId xmlns:a16="http://schemas.microsoft.com/office/drawing/2014/main" id="{FDE4F18D-31DA-422D-8389-F88F80292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ndered Image">
              <a:extLst>
                <a:ext uri="{FF2B5EF4-FFF2-40B4-BE49-F238E27FC236}">
                  <a16:creationId xmlns:a16="http://schemas.microsoft.com/office/drawing/2014/main" id="{AAE5E72F-68C7-42D1-BBD5-D5A3DDB1F2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50969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Hypothermia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Occurs when a low internal body temperature interferes with the body’s ability to regulate vital processes, such as metabolism and the heartbeat</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81CEA732-6315-4BC9-A9A1-7CFF660D94E9}"/>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54E838B8-9FA2-4A65-BCA6-62AD626C2153}"/>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855AB940-4EB8-4CB4-9E61-23E087E40BF8}"/>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D007E40A-C944-465B-9786-4D927CDF3E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C477056B-E06D-4C2D-B306-057D48C84D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DFD1193B-48FF-47B3-99C4-3568F1785709}"/>
              </a:ext>
            </a:extLst>
          </p:cNvPr>
          <p:cNvGrpSpPr/>
          <p:nvPr/>
        </p:nvGrpSpPr>
        <p:grpSpPr>
          <a:xfrm>
            <a:off x="838200" y="3685312"/>
            <a:ext cx="5825647" cy="1784462"/>
            <a:chOff x="547625" y="778765"/>
            <a:chExt cx="6823578" cy="2257627"/>
          </a:xfrm>
        </p:grpSpPr>
        <p:pic>
          <p:nvPicPr>
            <p:cNvPr id="15" name="Picture 10" descr="Rendered Image">
              <a:extLst>
                <a:ext uri="{FF2B5EF4-FFF2-40B4-BE49-F238E27FC236}">
                  <a16:creationId xmlns:a16="http://schemas.microsoft.com/office/drawing/2014/main" id="{25504DCA-2F5B-4C28-B032-113F921C7F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ndered Image">
              <a:extLst>
                <a:ext uri="{FF2B5EF4-FFF2-40B4-BE49-F238E27FC236}">
                  <a16:creationId xmlns:a16="http://schemas.microsoft.com/office/drawing/2014/main" id="{F8DA1693-E492-439E-8D62-2069BB890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9790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Core Conditioning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Getting your entire body moving as one entity and producing a stability that comes from the trunk and the spine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11936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RICE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The most commonly used treatment for such minor injuries; stands for </a:t>
            </a:r>
            <a:r>
              <a:rPr lang="en-US" altLang="ja-JP" b="1" dirty="0">
                <a:solidFill>
                  <a:srgbClr val="FF0000"/>
                </a:solidFill>
                <a:effectLst>
                  <a:outerShdw blurRad="38100" dist="38100" dir="2700000" algn="tl">
                    <a:srgbClr val="000000">
                      <a:alpha val="43137"/>
                    </a:srgbClr>
                  </a:outerShdw>
                </a:effectLst>
              </a:rPr>
              <a:t>R</a:t>
            </a:r>
            <a:r>
              <a:rPr lang="en-US" altLang="ja-JP" dirty="0"/>
              <a:t>est, </a:t>
            </a:r>
            <a:r>
              <a:rPr lang="en-US" altLang="ja-JP" b="1" dirty="0">
                <a:solidFill>
                  <a:srgbClr val="FF0000"/>
                </a:solidFill>
                <a:effectLst>
                  <a:outerShdw blurRad="38100" dist="38100" dir="2700000" algn="tl">
                    <a:srgbClr val="000000">
                      <a:alpha val="43137"/>
                    </a:srgbClr>
                  </a:outerShdw>
                </a:effectLst>
              </a:rPr>
              <a:t>I</a:t>
            </a:r>
            <a:r>
              <a:rPr lang="en-US" altLang="ja-JP" dirty="0"/>
              <a:t>ce, </a:t>
            </a:r>
            <a:r>
              <a:rPr lang="en-US" altLang="ja-JP" b="1" dirty="0">
                <a:solidFill>
                  <a:srgbClr val="FF0000"/>
                </a:solidFill>
                <a:effectLst>
                  <a:outerShdw blurRad="38100" dist="38100" dir="2700000" algn="tl">
                    <a:srgbClr val="000000">
                      <a:alpha val="43137"/>
                    </a:srgbClr>
                  </a:outerShdw>
                </a:effectLst>
              </a:rPr>
              <a:t>C</a:t>
            </a:r>
            <a:r>
              <a:rPr lang="en-US" altLang="ja-JP" dirty="0"/>
              <a:t>ompression, </a:t>
            </a:r>
            <a:r>
              <a:rPr lang="en-US" altLang="ja-JP" b="1" dirty="0">
                <a:solidFill>
                  <a:srgbClr val="FF0000"/>
                </a:solidFill>
                <a:effectLst>
                  <a:outerShdw blurRad="38100" dist="38100" dir="2700000" algn="tl">
                    <a:srgbClr val="000000">
                      <a:alpha val="43137"/>
                    </a:srgbClr>
                  </a:outerShdw>
                </a:effectLst>
              </a:rPr>
              <a:t>E</a:t>
            </a:r>
            <a:r>
              <a:rPr lang="en-US" altLang="ja-JP" dirty="0"/>
              <a:t>levation</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a:extLst>
              <a:ext uri="{FF2B5EF4-FFF2-40B4-BE49-F238E27FC236}">
                <a16:creationId xmlns:a16="http://schemas.microsoft.com/office/drawing/2014/main" id="{E38B356C-9E80-49D3-9D96-A3535822316B}"/>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6" name="図 15">
            <a:extLst>
              <a:ext uri="{FF2B5EF4-FFF2-40B4-BE49-F238E27FC236}">
                <a16:creationId xmlns:a16="http://schemas.microsoft.com/office/drawing/2014/main" id="{6BE828B3-BBA5-4084-96A9-E1D0676C709A}"/>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7" name="図 16" descr="フラグ, 屋外, 凧, 飛ぶ が含まれている画像&#10;&#10;自動的に生成された説明">
            <a:extLst>
              <a:ext uri="{FF2B5EF4-FFF2-40B4-BE49-F238E27FC236}">
                <a16:creationId xmlns:a16="http://schemas.microsoft.com/office/drawing/2014/main" id="{C62C4C0C-ED52-424E-A6AF-8CA75DF92B5E}"/>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8" name="Picture 2" descr="Rendered Image">
            <a:extLst>
              <a:ext uri="{FF2B5EF4-FFF2-40B4-BE49-F238E27FC236}">
                <a16:creationId xmlns:a16="http://schemas.microsoft.com/office/drawing/2014/main" id="{FDCECECE-BD3E-4713-84D5-72AE94560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ndered Image">
            <a:extLst>
              <a:ext uri="{FF2B5EF4-FFF2-40B4-BE49-F238E27FC236}">
                <a16:creationId xmlns:a16="http://schemas.microsoft.com/office/drawing/2014/main" id="{BBA4D0D6-2944-4DA1-A54E-9885B12EC8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ED26FA2F-505A-4154-B21A-207623877FF4}"/>
              </a:ext>
            </a:extLst>
          </p:cNvPr>
          <p:cNvGrpSpPr/>
          <p:nvPr/>
        </p:nvGrpSpPr>
        <p:grpSpPr>
          <a:xfrm>
            <a:off x="838200" y="3306871"/>
            <a:ext cx="5825647" cy="1784462"/>
            <a:chOff x="547625" y="778765"/>
            <a:chExt cx="6823578" cy="2257627"/>
          </a:xfrm>
        </p:grpSpPr>
        <p:pic>
          <p:nvPicPr>
            <p:cNvPr id="20" name="Picture 10" descr="Rendered Image">
              <a:extLst>
                <a:ext uri="{FF2B5EF4-FFF2-40B4-BE49-F238E27FC236}">
                  <a16:creationId xmlns:a16="http://schemas.microsoft.com/office/drawing/2014/main" id="{7658498F-9790-45AC-B058-DD57260698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ndered Image">
              <a:extLst>
                <a:ext uri="{FF2B5EF4-FFF2-40B4-BE49-F238E27FC236}">
                  <a16:creationId xmlns:a16="http://schemas.microsoft.com/office/drawing/2014/main" id="{D8F802A6-0FFD-42C3-B184-733298F73D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974210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Rest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To immobilize the injured area</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a:extLst>
              <a:ext uri="{FF2B5EF4-FFF2-40B4-BE49-F238E27FC236}">
                <a16:creationId xmlns:a16="http://schemas.microsoft.com/office/drawing/2014/main" id="{C4E6E0C1-446B-456E-A99D-B65B12B4647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6" name="図 15">
            <a:extLst>
              <a:ext uri="{FF2B5EF4-FFF2-40B4-BE49-F238E27FC236}">
                <a16:creationId xmlns:a16="http://schemas.microsoft.com/office/drawing/2014/main" id="{54717FF7-D23D-4BAA-AA5E-E4676DCD785A}"/>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7" name="図 16" descr="フラグ, 屋外, 凧, 飛ぶ が含まれている画像&#10;&#10;自動的に生成された説明">
            <a:extLst>
              <a:ext uri="{FF2B5EF4-FFF2-40B4-BE49-F238E27FC236}">
                <a16:creationId xmlns:a16="http://schemas.microsoft.com/office/drawing/2014/main" id="{0B4F42EA-F89F-47A6-8621-C9310AFFA51B}"/>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8" name="Picture 2" descr="Rendered Image">
            <a:extLst>
              <a:ext uri="{FF2B5EF4-FFF2-40B4-BE49-F238E27FC236}">
                <a16:creationId xmlns:a16="http://schemas.microsoft.com/office/drawing/2014/main" id="{8A2DF18E-D598-490D-BC2A-AC97BDE73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ndered Image">
            <a:extLst>
              <a:ext uri="{FF2B5EF4-FFF2-40B4-BE49-F238E27FC236}">
                <a16:creationId xmlns:a16="http://schemas.microsoft.com/office/drawing/2014/main" id="{670BFC98-25B5-4790-B5E4-C04117304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C934DFA4-C3A1-42A7-A45E-770C83A725CA}"/>
              </a:ext>
            </a:extLst>
          </p:cNvPr>
          <p:cNvGrpSpPr/>
          <p:nvPr/>
        </p:nvGrpSpPr>
        <p:grpSpPr>
          <a:xfrm>
            <a:off x="838200" y="3306871"/>
            <a:ext cx="5825647" cy="1784462"/>
            <a:chOff x="547625" y="778765"/>
            <a:chExt cx="6823578" cy="2257627"/>
          </a:xfrm>
        </p:grpSpPr>
        <p:pic>
          <p:nvPicPr>
            <p:cNvPr id="20" name="Picture 10" descr="Rendered Image">
              <a:extLst>
                <a:ext uri="{FF2B5EF4-FFF2-40B4-BE49-F238E27FC236}">
                  <a16:creationId xmlns:a16="http://schemas.microsoft.com/office/drawing/2014/main" id="{ED61988D-FDBD-48D0-B9B6-4B78CC0A69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ndered Image">
              <a:extLst>
                <a:ext uri="{FF2B5EF4-FFF2-40B4-BE49-F238E27FC236}">
                  <a16:creationId xmlns:a16="http://schemas.microsoft.com/office/drawing/2014/main" id="{9D537A90-EDA2-4283-BF60-DF2B9862B4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正方形/長方形 3">
            <a:extLst>
              <a:ext uri="{FF2B5EF4-FFF2-40B4-BE49-F238E27FC236}">
                <a16:creationId xmlns:a16="http://schemas.microsoft.com/office/drawing/2014/main" id="{1D962BE6-C5A5-4DBD-9D8B-C743A8F2A8DE}"/>
              </a:ext>
            </a:extLst>
          </p:cNvPr>
          <p:cNvSpPr/>
          <p:nvPr/>
        </p:nvSpPr>
        <p:spPr>
          <a:xfrm>
            <a:off x="8671595" y="3519402"/>
            <a:ext cx="2366953" cy="1323439"/>
          </a:xfrm>
          <a:custGeom>
            <a:avLst/>
            <a:gdLst>
              <a:gd name="connsiteX0" fmla="*/ 0 w 1665495"/>
              <a:gd name="connsiteY0" fmla="*/ 0 h 923330"/>
              <a:gd name="connsiteX1" fmla="*/ 1665495 w 1665495"/>
              <a:gd name="connsiteY1" fmla="*/ 0 h 923330"/>
              <a:gd name="connsiteX2" fmla="*/ 1665495 w 1665495"/>
              <a:gd name="connsiteY2" fmla="*/ 923330 h 923330"/>
              <a:gd name="connsiteX3" fmla="*/ 0 w 1665495"/>
              <a:gd name="connsiteY3" fmla="*/ 923330 h 923330"/>
              <a:gd name="connsiteX4" fmla="*/ 0 w 1665495"/>
              <a:gd name="connsiteY4" fmla="*/ 0 h 923330"/>
              <a:gd name="connsiteX0" fmla="*/ 0 w 2366953"/>
              <a:gd name="connsiteY0" fmla="*/ 0 h 1737522"/>
              <a:gd name="connsiteX1" fmla="*/ 1665495 w 2366953"/>
              <a:gd name="connsiteY1" fmla="*/ 0 h 1737522"/>
              <a:gd name="connsiteX2" fmla="*/ 2366953 w 2366953"/>
              <a:gd name="connsiteY2" fmla="*/ 1737522 h 1737522"/>
              <a:gd name="connsiteX3" fmla="*/ 0 w 2366953"/>
              <a:gd name="connsiteY3" fmla="*/ 923330 h 1737522"/>
              <a:gd name="connsiteX4" fmla="*/ 0 w 2366953"/>
              <a:gd name="connsiteY4" fmla="*/ 0 h 173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953" h="1737522">
                <a:moveTo>
                  <a:pt x="0" y="0"/>
                </a:moveTo>
                <a:lnTo>
                  <a:pt x="1665495" y="0"/>
                </a:lnTo>
                <a:lnTo>
                  <a:pt x="2366953" y="1737522"/>
                </a:lnTo>
                <a:lnTo>
                  <a:pt x="0" y="923330"/>
                </a:lnTo>
                <a:lnTo>
                  <a:pt x="0" y="0"/>
                </a:lnTo>
                <a:close/>
              </a:path>
            </a:pathLst>
          </a:custGeom>
          <a:noFill/>
        </p:spPr>
        <p:txBody>
          <a:bodyPr wrap="square" lIns="91440" tIns="45720" rIns="91440" bIns="45720">
            <a:spAutoFit/>
          </a:bodyPr>
          <a:lstStyle/>
          <a:p>
            <a:pPr algn="ctr"/>
            <a:r>
              <a:rPr lang="en-US" altLang="ja-JP" sz="8000" b="0" cap="none" spc="0" dirty="0">
                <a:ln w="0"/>
                <a:solidFill>
                  <a:schemeClr val="accent1"/>
                </a:solidFill>
                <a:effectLst>
                  <a:outerShdw blurRad="38100" dist="25400" dir="5400000" algn="ctr" rotWithShape="0">
                    <a:srgbClr val="6E747A">
                      <a:alpha val="43000"/>
                    </a:srgbClr>
                  </a:outerShdw>
                </a:effectLst>
              </a:rPr>
              <a:t>R</a:t>
            </a:r>
            <a:endParaRPr lang="ja-JP" altLang="en-US" sz="8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9576843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Ice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common treatment is to apply ice for 15 to 20 minutes at a time over a three-hour interval</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a:extLst>
              <a:ext uri="{FF2B5EF4-FFF2-40B4-BE49-F238E27FC236}">
                <a16:creationId xmlns:a16="http://schemas.microsoft.com/office/drawing/2014/main" id="{255F1612-BB53-47EB-95DC-4B56A851E223}"/>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6" name="図 15">
            <a:extLst>
              <a:ext uri="{FF2B5EF4-FFF2-40B4-BE49-F238E27FC236}">
                <a16:creationId xmlns:a16="http://schemas.microsoft.com/office/drawing/2014/main" id="{BF8EA36D-EC8B-497E-B8BB-37253719C0DF}"/>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7" name="図 16" descr="フラグ, 屋外, 凧, 飛ぶ が含まれている画像&#10;&#10;自動的に生成された説明">
            <a:extLst>
              <a:ext uri="{FF2B5EF4-FFF2-40B4-BE49-F238E27FC236}">
                <a16:creationId xmlns:a16="http://schemas.microsoft.com/office/drawing/2014/main" id="{797A8CD8-B31E-44FE-9F1F-7311A3AE2773}"/>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8" name="Picture 2" descr="Rendered Image">
            <a:extLst>
              <a:ext uri="{FF2B5EF4-FFF2-40B4-BE49-F238E27FC236}">
                <a16:creationId xmlns:a16="http://schemas.microsoft.com/office/drawing/2014/main" id="{6897D994-2F9B-44E4-B8E7-3A2E406E3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ndered Image">
            <a:extLst>
              <a:ext uri="{FF2B5EF4-FFF2-40B4-BE49-F238E27FC236}">
                <a16:creationId xmlns:a16="http://schemas.microsoft.com/office/drawing/2014/main" id="{94C3478A-B8CA-4F48-A97C-1FF4259F59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491B5808-FD0E-4F9F-96E2-FBCC07D4E517}"/>
              </a:ext>
            </a:extLst>
          </p:cNvPr>
          <p:cNvGrpSpPr/>
          <p:nvPr/>
        </p:nvGrpSpPr>
        <p:grpSpPr>
          <a:xfrm>
            <a:off x="838200" y="3306871"/>
            <a:ext cx="5825647" cy="1784462"/>
            <a:chOff x="547625" y="778765"/>
            <a:chExt cx="6823578" cy="2257627"/>
          </a:xfrm>
        </p:grpSpPr>
        <p:pic>
          <p:nvPicPr>
            <p:cNvPr id="20" name="Picture 10" descr="Rendered Image">
              <a:extLst>
                <a:ext uri="{FF2B5EF4-FFF2-40B4-BE49-F238E27FC236}">
                  <a16:creationId xmlns:a16="http://schemas.microsoft.com/office/drawing/2014/main" id="{64ECBE96-E190-4233-9374-2A89E9F0B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ndered Image">
              <a:extLst>
                <a:ext uri="{FF2B5EF4-FFF2-40B4-BE49-F238E27FC236}">
                  <a16:creationId xmlns:a16="http://schemas.microsoft.com/office/drawing/2014/main" id="{03AF9CA0-F56F-4CF4-8CBB-59A0964922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正方形/長方形 3">
            <a:extLst>
              <a:ext uri="{FF2B5EF4-FFF2-40B4-BE49-F238E27FC236}">
                <a16:creationId xmlns:a16="http://schemas.microsoft.com/office/drawing/2014/main" id="{42F2011D-7FB9-4BF8-A6B9-9D964DF94971}"/>
              </a:ext>
            </a:extLst>
          </p:cNvPr>
          <p:cNvSpPr/>
          <p:nvPr/>
        </p:nvSpPr>
        <p:spPr>
          <a:xfrm>
            <a:off x="8671595" y="3519402"/>
            <a:ext cx="2366953" cy="1323439"/>
          </a:xfrm>
          <a:custGeom>
            <a:avLst/>
            <a:gdLst>
              <a:gd name="connsiteX0" fmla="*/ 0 w 1665495"/>
              <a:gd name="connsiteY0" fmla="*/ 0 h 923330"/>
              <a:gd name="connsiteX1" fmla="*/ 1665495 w 1665495"/>
              <a:gd name="connsiteY1" fmla="*/ 0 h 923330"/>
              <a:gd name="connsiteX2" fmla="*/ 1665495 w 1665495"/>
              <a:gd name="connsiteY2" fmla="*/ 923330 h 923330"/>
              <a:gd name="connsiteX3" fmla="*/ 0 w 1665495"/>
              <a:gd name="connsiteY3" fmla="*/ 923330 h 923330"/>
              <a:gd name="connsiteX4" fmla="*/ 0 w 1665495"/>
              <a:gd name="connsiteY4" fmla="*/ 0 h 923330"/>
              <a:gd name="connsiteX0" fmla="*/ 0 w 2366953"/>
              <a:gd name="connsiteY0" fmla="*/ 0 h 1737522"/>
              <a:gd name="connsiteX1" fmla="*/ 1665495 w 2366953"/>
              <a:gd name="connsiteY1" fmla="*/ 0 h 1737522"/>
              <a:gd name="connsiteX2" fmla="*/ 2366953 w 2366953"/>
              <a:gd name="connsiteY2" fmla="*/ 1737522 h 1737522"/>
              <a:gd name="connsiteX3" fmla="*/ 0 w 2366953"/>
              <a:gd name="connsiteY3" fmla="*/ 923330 h 1737522"/>
              <a:gd name="connsiteX4" fmla="*/ 0 w 2366953"/>
              <a:gd name="connsiteY4" fmla="*/ 0 h 173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953" h="1737522">
                <a:moveTo>
                  <a:pt x="0" y="0"/>
                </a:moveTo>
                <a:lnTo>
                  <a:pt x="1665495" y="0"/>
                </a:lnTo>
                <a:lnTo>
                  <a:pt x="2366953" y="1737522"/>
                </a:lnTo>
                <a:lnTo>
                  <a:pt x="0" y="923330"/>
                </a:lnTo>
                <a:lnTo>
                  <a:pt x="0" y="0"/>
                </a:lnTo>
                <a:close/>
              </a:path>
            </a:pathLst>
          </a:custGeom>
          <a:noFill/>
        </p:spPr>
        <p:txBody>
          <a:bodyPr wrap="square" lIns="91440" tIns="45720" rIns="91440" bIns="45720">
            <a:spAutoFit/>
          </a:bodyPr>
          <a:lstStyle/>
          <a:p>
            <a:pPr algn="ctr"/>
            <a:r>
              <a:rPr lang="en-US" altLang="ja-JP" sz="8000" dirty="0">
                <a:ln w="0"/>
                <a:solidFill>
                  <a:schemeClr val="accent1"/>
                </a:solidFill>
                <a:effectLst>
                  <a:outerShdw blurRad="38100" dist="25400" dir="5400000" algn="ctr" rotWithShape="0">
                    <a:srgbClr val="6E747A">
                      <a:alpha val="43000"/>
                    </a:srgbClr>
                  </a:outerShdw>
                </a:effectLst>
              </a:rPr>
              <a:t>I</a:t>
            </a:r>
            <a:endParaRPr lang="ja-JP" altLang="en-US" sz="8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2958454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Compression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light pressure to help relieve some pain and swelling</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a:extLst>
              <a:ext uri="{FF2B5EF4-FFF2-40B4-BE49-F238E27FC236}">
                <a16:creationId xmlns:a16="http://schemas.microsoft.com/office/drawing/2014/main" id="{5D00DEE5-0718-4A56-A9A5-0FF0EA4E234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6" name="図 15">
            <a:extLst>
              <a:ext uri="{FF2B5EF4-FFF2-40B4-BE49-F238E27FC236}">
                <a16:creationId xmlns:a16="http://schemas.microsoft.com/office/drawing/2014/main" id="{4C7E859F-9D4B-4A71-A50C-58BA9C9602EB}"/>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7" name="図 16" descr="フラグ, 屋外, 凧, 飛ぶ が含まれている画像&#10;&#10;自動的に生成された説明">
            <a:extLst>
              <a:ext uri="{FF2B5EF4-FFF2-40B4-BE49-F238E27FC236}">
                <a16:creationId xmlns:a16="http://schemas.microsoft.com/office/drawing/2014/main" id="{46DA8197-0713-4BAE-836B-8E86B3E541E8}"/>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8" name="Picture 2" descr="Rendered Image">
            <a:extLst>
              <a:ext uri="{FF2B5EF4-FFF2-40B4-BE49-F238E27FC236}">
                <a16:creationId xmlns:a16="http://schemas.microsoft.com/office/drawing/2014/main" id="{C8750B8D-9FD9-45D0-A5FF-4F40D20F0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ndered Image">
            <a:extLst>
              <a:ext uri="{FF2B5EF4-FFF2-40B4-BE49-F238E27FC236}">
                <a16:creationId xmlns:a16="http://schemas.microsoft.com/office/drawing/2014/main" id="{3F502059-CB32-44AA-8381-8B27433730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BD8B4DAE-ADAD-42F4-AC59-2608C175F19F}"/>
              </a:ext>
            </a:extLst>
          </p:cNvPr>
          <p:cNvGrpSpPr/>
          <p:nvPr/>
        </p:nvGrpSpPr>
        <p:grpSpPr>
          <a:xfrm>
            <a:off x="838200" y="3306871"/>
            <a:ext cx="5825647" cy="1784462"/>
            <a:chOff x="547625" y="778765"/>
            <a:chExt cx="6823578" cy="2257627"/>
          </a:xfrm>
        </p:grpSpPr>
        <p:pic>
          <p:nvPicPr>
            <p:cNvPr id="20" name="Picture 10" descr="Rendered Image">
              <a:extLst>
                <a:ext uri="{FF2B5EF4-FFF2-40B4-BE49-F238E27FC236}">
                  <a16:creationId xmlns:a16="http://schemas.microsoft.com/office/drawing/2014/main" id="{422DAA27-5A4D-4192-B8CD-9F09437BA9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ndered Image">
              <a:extLst>
                <a:ext uri="{FF2B5EF4-FFF2-40B4-BE49-F238E27FC236}">
                  <a16:creationId xmlns:a16="http://schemas.microsoft.com/office/drawing/2014/main" id="{0B5DFCB7-C73C-4942-9039-5DFE2E6F21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正方形/長方形 3">
            <a:extLst>
              <a:ext uri="{FF2B5EF4-FFF2-40B4-BE49-F238E27FC236}">
                <a16:creationId xmlns:a16="http://schemas.microsoft.com/office/drawing/2014/main" id="{A8474A33-EF20-400F-9FB6-A0507CC2C385}"/>
              </a:ext>
            </a:extLst>
          </p:cNvPr>
          <p:cNvSpPr/>
          <p:nvPr/>
        </p:nvSpPr>
        <p:spPr>
          <a:xfrm>
            <a:off x="8671595" y="3519402"/>
            <a:ext cx="2366953" cy="1323439"/>
          </a:xfrm>
          <a:custGeom>
            <a:avLst/>
            <a:gdLst>
              <a:gd name="connsiteX0" fmla="*/ 0 w 1665495"/>
              <a:gd name="connsiteY0" fmla="*/ 0 h 923330"/>
              <a:gd name="connsiteX1" fmla="*/ 1665495 w 1665495"/>
              <a:gd name="connsiteY1" fmla="*/ 0 h 923330"/>
              <a:gd name="connsiteX2" fmla="*/ 1665495 w 1665495"/>
              <a:gd name="connsiteY2" fmla="*/ 923330 h 923330"/>
              <a:gd name="connsiteX3" fmla="*/ 0 w 1665495"/>
              <a:gd name="connsiteY3" fmla="*/ 923330 h 923330"/>
              <a:gd name="connsiteX4" fmla="*/ 0 w 1665495"/>
              <a:gd name="connsiteY4" fmla="*/ 0 h 923330"/>
              <a:gd name="connsiteX0" fmla="*/ 0 w 2366953"/>
              <a:gd name="connsiteY0" fmla="*/ 0 h 1737522"/>
              <a:gd name="connsiteX1" fmla="*/ 1665495 w 2366953"/>
              <a:gd name="connsiteY1" fmla="*/ 0 h 1737522"/>
              <a:gd name="connsiteX2" fmla="*/ 2366953 w 2366953"/>
              <a:gd name="connsiteY2" fmla="*/ 1737522 h 1737522"/>
              <a:gd name="connsiteX3" fmla="*/ 0 w 2366953"/>
              <a:gd name="connsiteY3" fmla="*/ 923330 h 1737522"/>
              <a:gd name="connsiteX4" fmla="*/ 0 w 2366953"/>
              <a:gd name="connsiteY4" fmla="*/ 0 h 173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953" h="1737522">
                <a:moveTo>
                  <a:pt x="0" y="0"/>
                </a:moveTo>
                <a:lnTo>
                  <a:pt x="1665495" y="0"/>
                </a:lnTo>
                <a:lnTo>
                  <a:pt x="2366953" y="1737522"/>
                </a:lnTo>
                <a:lnTo>
                  <a:pt x="0" y="923330"/>
                </a:lnTo>
                <a:lnTo>
                  <a:pt x="0" y="0"/>
                </a:lnTo>
                <a:close/>
              </a:path>
            </a:pathLst>
          </a:custGeom>
          <a:noFill/>
        </p:spPr>
        <p:txBody>
          <a:bodyPr wrap="square" lIns="91440" tIns="45720" rIns="91440" bIns="45720">
            <a:spAutoFit/>
          </a:bodyPr>
          <a:lstStyle/>
          <a:p>
            <a:pPr algn="ctr"/>
            <a:endParaRPr lang="ja-JP" altLang="en-US" sz="8000" b="0" cap="none" spc="0" dirty="0">
              <a:ln w="0"/>
              <a:solidFill>
                <a:schemeClr val="accent1"/>
              </a:solidFill>
              <a:effectLst>
                <a:outerShdw blurRad="38100" dist="25400" dir="5400000" algn="ctr" rotWithShape="0">
                  <a:srgbClr val="6E747A">
                    <a:alpha val="43000"/>
                  </a:srgbClr>
                </a:outerShdw>
              </a:effectLst>
            </a:endParaRPr>
          </a:p>
        </p:txBody>
      </p:sp>
      <p:sp>
        <p:nvSpPr>
          <p:cNvPr id="23" name="正方形/長方形 3">
            <a:extLst>
              <a:ext uri="{FF2B5EF4-FFF2-40B4-BE49-F238E27FC236}">
                <a16:creationId xmlns:a16="http://schemas.microsoft.com/office/drawing/2014/main" id="{C5EF9A32-42D3-46A9-80EF-F8A33405A040}"/>
              </a:ext>
            </a:extLst>
          </p:cNvPr>
          <p:cNvSpPr/>
          <p:nvPr/>
        </p:nvSpPr>
        <p:spPr>
          <a:xfrm>
            <a:off x="8823995" y="3671802"/>
            <a:ext cx="2366953" cy="1323439"/>
          </a:xfrm>
          <a:custGeom>
            <a:avLst/>
            <a:gdLst>
              <a:gd name="connsiteX0" fmla="*/ 0 w 1665495"/>
              <a:gd name="connsiteY0" fmla="*/ 0 h 923330"/>
              <a:gd name="connsiteX1" fmla="*/ 1665495 w 1665495"/>
              <a:gd name="connsiteY1" fmla="*/ 0 h 923330"/>
              <a:gd name="connsiteX2" fmla="*/ 1665495 w 1665495"/>
              <a:gd name="connsiteY2" fmla="*/ 923330 h 923330"/>
              <a:gd name="connsiteX3" fmla="*/ 0 w 1665495"/>
              <a:gd name="connsiteY3" fmla="*/ 923330 h 923330"/>
              <a:gd name="connsiteX4" fmla="*/ 0 w 1665495"/>
              <a:gd name="connsiteY4" fmla="*/ 0 h 923330"/>
              <a:gd name="connsiteX0" fmla="*/ 0 w 2366953"/>
              <a:gd name="connsiteY0" fmla="*/ 0 h 1737522"/>
              <a:gd name="connsiteX1" fmla="*/ 1665495 w 2366953"/>
              <a:gd name="connsiteY1" fmla="*/ 0 h 1737522"/>
              <a:gd name="connsiteX2" fmla="*/ 2366953 w 2366953"/>
              <a:gd name="connsiteY2" fmla="*/ 1737522 h 1737522"/>
              <a:gd name="connsiteX3" fmla="*/ 0 w 2366953"/>
              <a:gd name="connsiteY3" fmla="*/ 923330 h 1737522"/>
              <a:gd name="connsiteX4" fmla="*/ 0 w 2366953"/>
              <a:gd name="connsiteY4" fmla="*/ 0 h 173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953" h="1737522">
                <a:moveTo>
                  <a:pt x="0" y="0"/>
                </a:moveTo>
                <a:lnTo>
                  <a:pt x="1665495" y="0"/>
                </a:lnTo>
                <a:lnTo>
                  <a:pt x="2366953" y="1737522"/>
                </a:lnTo>
                <a:lnTo>
                  <a:pt x="0" y="923330"/>
                </a:lnTo>
                <a:lnTo>
                  <a:pt x="0" y="0"/>
                </a:lnTo>
                <a:close/>
              </a:path>
            </a:pathLst>
          </a:custGeom>
          <a:noFill/>
        </p:spPr>
        <p:txBody>
          <a:bodyPr wrap="square" lIns="91440" tIns="45720" rIns="91440" bIns="45720">
            <a:spAutoFit/>
          </a:bodyPr>
          <a:lstStyle/>
          <a:p>
            <a:pPr algn="ctr"/>
            <a:r>
              <a:rPr lang="en-US" altLang="ja-JP" sz="8000" b="0" cap="none" spc="0" dirty="0">
                <a:ln w="0"/>
                <a:solidFill>
                  <a:schemeClr val="accent1"/>
                </a:solidFill>
                <a:effectLst>
                  <a:outerShdw blurRad="38100" dist="25400" dir="5400000" algn="ctr" rotWithShape="0">
                    <a:srgbClr val="6E747A">
                      <a:alpha val="43000"/>
                    </a:srgbClr>
                  </a:outerShdw>
                </a:effectLst>
              </a:rPr>
              <a:t>C</a:t>
            </a:r>
            <a:endParaRPr lang="ja-JP" altLang="en-US" sz="8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0959551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Elevation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Slows the circulation to the injured area and may help to relieve swelling</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a:extLst>
              <a:ext uri="{FF2B5EF4-FFF2-40B4-BE49-F238E27FC236}">
                <a16:creationId xmlns:a16="http://schemas.microsoft.com/office/drawing/2014/main" id="{6A1E329F-C28A-46E5-AF34-C40C97261A10}"/>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6" name="図 15">
            <a:extLst>
              <a:ext uri="{FF2B5EF4-FFF2-40B4-BE49-F238E27FC236}">
                <a16:creationId xmlns:a16="http://schemas.microsoft.com/office/drawing/2014/main" id="{11388AF0-121E-4EE9-AEEC-91C23D6DBC70}"/>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7" name="図 16" descr="フラグ, 屋外, 凧, 飛ぶ が含まれている画像&#10;&#10;自動的に生成された説明">
            <a:extLst>
              <a:ext uri="{FF2B5EF4-FFF2-40B4-BE49-F238E27FC236}">
                <a16:creationId xmlns:a16="http://schemas.microsoft.com/office/drawing/2014/main" id="{0000A7D4-31C6-4449-9E1D-FBA3C62D10B3}"/>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8" name="Picture 2" descr="Rendered Image">
            <a:extLst>
              <a:ext uri="{FF2B5EF4-FFF2-40B4-BE49-F238E27FC236}">
                <a16:creationId xmlns:a16="http://schemas.microsoft.com/office/drawing/2014/main" id="{E4874E22-48C8-47B6-AAB4-A5BB7F3B99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ndered Image">
            <a:extLst>
              <a:ext uri="{FF2B5EF4-FFF2-40B4-BE49-F238E27FC236}">
                <a16:creationId xmlns:a16="http://schemas.microsoft.com/office/drawing/2014/main" id="{B3ECFF81-0F16-4507-A6FF-4C36015A43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B8175050-20A2-4DC6-B559-0FC64B1E5263}"/>
              </a:ext>
            </a:extLst>
          </p:cNvPr>
          <p:cNvGrpSpPr/>
          <p:nvPr/>
        </p:nvGrpSpPr>
        <p:grpSpPr>
          <a:xfrm>
            <a:off x="838200" y="3306871"/>
            <a:ext cx="5825647" cy="1784462"/>
            <a:chOff x="547625" y="778765"/>
            <a:chExt cx="6823578" cy="2257627"/>
          </a:xfrm>
        </p:grpSpPr>
        <p:pic>
          <p:nvPicPr>
            <p:cNvPr id="20" name="Picture 10" descr="Rendered Image">
              <a:extLst>
                <a:ext uri="{FF2B5EF4-FFF2-40B4-BE49-F238E27FC236}">
                  <a16:creationId xmlns:a16="http://schemas.microsoft.com/office/drawing/2014/main" id="{AF86EBAB-9D6A-4CE2-928E-D8E3D6948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ndered Image">
              <a:extLst>
                <a:ext uri="{FF2B5EF4-FFF2-40B4-BE49-F238E27FC236}">
                  <a16:creationId xmlns:a16="http://schemas.microsoft.com/office/drawing/2014/main" id="{79527F9D-2846-412A-BFA0-726BE9F9BC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正方形/長方形 3">
            <a:extLst>
              <a:ext uri="{FF2B5EF4-FFF2-40B4-BE49-F238E27FC236}">
                <a16:creationId xmlns:a16="http://schemas.microsoft.com/office/drawing/2014/main" id="{9B55DDA1-9768-4F28-B0DA-984449402E1E}"/>
              </a:ext>
            </a:extLst>
          </p:cNvPr>
          <p:cNvSpPr/>
          <p:nvPr/>
        </p:nvSpPr>
        <p:spPr>
          <a:xfrm>
            <a:off x="8671595" y="3519402"/>
            <a:ext cx="2366953" cy="1323439"/>
          </a:xfrm>
          <a:custGeom>
            <a:avLst/>
            <a:gdLst>
              <a:gd name="connsiteX0" fmla="*/ 0 w 1665495"/>
              <a:gd name="connsiteY0" fmla="*/ 0 h 923330"/>
              <a:gd name="connsiteX1" fmla="*/ 1665495 w 1665495"/>
              <a:gd name="connsiteY1" fmla="*/ 0 h 923330"/>
              <a:gd name="connsiteX2" fmla="*/ 1665495 w 1665495"/>
              <a:gd name="connsiteY2" fmla="*/ 923330 h 923330"/>
              <a:gd name="connsiteX3" fmla="*/ 0 w 1665495"/>
              <a:gd name="connsiteY3" fmla="*/ 923330 h 923330"/>
              <a:gd name="connsiteX4" fmla="*/ 0 w 1665495"/>
              <a:gd name="connsiteY4" fmla="*/ 0 h 923330"/>
              <a:gd name="connsiteX0" fmla="*/ 0 w 2366953"/>
              <a:gd name="connsiteY0" fmla="*/ 0 h 1737522"/>
              <a:gd name="connsiteX1" fmla="*/ 1665495 w 2366953"/>
              <a:gd name="connsiteY1" fmla="*/ 0 h 1737522"/>
              <a:gd name="connsiteX2" fmla="*/ 2366953 w 2366953"/>
              <a:gd name="connsiteY2" fmla="*/ 1737522 h 1737522"/>
              <a:gd name="connsiteX3" fmla="*/ 0 w 2366953"/>
              <a:gd name="connsiteY3" fmla="*/ 923330 h 1737522"/>
              <a:gd name="connsiteX4" fmla="*/ 0 w 2366953"/>
              <a:gd name="connsiteY4" fmla="*/ 0 h 173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953" h="1737522">
                <a:moveTo>
                  <a:pt x="0" y="0"/>
                </a:moveTo>
                <a:lnTo>
                  <a:pt x="1665495" y="0"/>
                </a:lnTo>
                <a:lnTo>
                  <a:pt x="2366953" y="1737522"/>
                </a:lnTo>
                <a:lnTo>
                  <a:pt x="0" y="923330"/>
                </a:lnTo>
                <a:lnTo>
                  <a:pt x="0" y="0"/>
                </a:lnTo>
                <a:close/>
              </a:path>
            </a:pathLst>
          </a:custGeom>
          <a:noFill/>
        </p:spPr>
        <p:txBody>
          <a:bodyPr wrap="square" lIns="91440" tIns="45720" rIns="91440" bIns="45720">
            <a:spAutoFit/>
          </a:bodyPr>
          <a:lstStyle/>
          <a:p>
            <a:pPr algn="ctr"/>
            <a:r>
              <a:rPr lang="en-US" altLang="ja-JP" sz="8000" b="0" cap="none" spc="0" dirty="0">
                <a:ln w="0"/>
                <a:solidFill>
                  <a:schemeClr val="accent1"/>
                </a:solidFill>
                <a:effectLst>
                  <a:outerShdw blurRad="38100" dist="25400" dir="5400000" algn="ctr" rotWithShape="0">
                    <a:srgbClr val="6E747A">
                      <a:alpha val="43000"/>
                    </a:srgbClr>
                  </a:outerShdw>
                </a:effectLst>
              </a:rPr>
              <a:t>E</a:t>
            </a:r>
            <a:endParaRPr lang="ja-JP" altLang="en-US" sz="8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0649364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Sprain</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stretch or tear of a ligament</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a:extLst>
              <a:ext uri="{FF2B5EF4-FFF2-40B4-BE49-F238E27FC236}">
                <a16:creationId xmlns:a16="http://schemas.microsoft.com/office/drawing/2014/main" id="{DADB6F5F-399E-4353-BABC-96754827A3A1}"/>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6" name="図 15">
            <a:extLst>
              <a:ext uri="{FF2B5EF4-FFF2-40B4-BE49-F238E27FC236}">
                <a16:creationId xmlns:a16="http://schemas.microsoft.com/office/drawing/2014/main" id="{893CABB7-B884-4062-8C3A-39001EC36C04}"/>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7" name="図 16" descr="フラグ, 屋外, 凧, 飛ぶ が含まれている画像&#10;&#10;自動的に生成された説明">
            <a:extLst>
              <a:ext uri="{FF2B5EF4-FFF2-40B4-BE49-F238E27FC236}">
                <a16:creationId xmlns:a16="http://schemas.microsoft.com/office/drawing/2014/main" id="{0D28BF78-74F0-4E82-B7A1-E9CEA282303B}"/>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8" name="Picture 2" descr="Rendered Image">
            <a:extLst>
              <a:ext uri="{FF2B5EF4-FFF2-40B4-BE49-F238E27FC236}">
                <a16:creationId xmlns:a16="http://schemas.microsoft.com/office/drawing/2014/main" id="{EB0C0D97-B76F-4651-B6FD-A036AFF30E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ndered Image">
            <a:extLst>
              <a:ext uri="{FF2B5EF4-FFF2-40B4-BE49-F238E27FC236}">
                <a16:creationId xmlns:a16="http://schemas.microsoft.com/office/drawing/2014/main" id="{31C8C692-3FF8-43A7-92FA-F3A922CE1C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46C7A309-B5DA-451E-8363-AF3716828623}"/>
              </a:ext>
            </a:extLst>
          </p:cNvPr>
          <p:cNvGrpSpPr/>
          <p:nvPr/>
        </p:nvGrpSpPr>
        <p:grpSpPr>
          <a:xfrm>
            <a:off x="838200" y="3306871"/>
            <a:ext cx="5825647" cy="1784462"/>
            <a:chOff x="547625" y="778765"/>
            <a:chExt cx="6823578" cy="2257627"/>
          </a:xfrm>
        </p:grpSpPr>
        <p:pic>
          <p:nvPicPr>
            <p:cNvPr id="20" name="Picture 10" descr="Rendered Image">
              <a:extLst>
                <a:ext uri="{FF2B5EF4-FFF2-40B4-BE49-F238E27FC236}">
                  <a16:creationId xmlns:a16="http://schemas.microsoft.com/office/drawing/2014/main" id="{17DD9AC7-6FA1-4A5F-AE07-5745D9ED7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ndered Image">
              <a:extLst>
                <a:ext uri="{FF2B5EF4-FFF2-40B4-BE49-F238E27FC236}">
                  <a16:creationId xmlns:a16="http://schemas.microsoft.com/office/drawing/2014/main" id="{4B95602E-42C8-458B-AB75-05C7C3E5DC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43010" name="Picture 2">
            <a:extLst>
              <a:ext uri="{FF2B5EF4-FFF2-40B4-BE49-F238E27FC236}">
                <a16:creationId xmlns:a16="http://schemas.microsoft.com/office/drawing/2014/main" id="{521056A4-5BAA-4F96-BC75-3610DE0F21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3777" y="2314062"/>
            <a:ext cx="4737700" cy="313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0873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Ligament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fibrous band of connective tissue that joins the end of one bone with another</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a:extLst>
              <a:ext uri="{FF2B5EF4-FFF2-40B4-BE49-F238E27FC236}">
                <a16:creationId xmlns:a16="http://schemas.microsoft.com/office/drawing/2014/main" id="{CA0E0B76-C2F7-4FE3-BD25-90A50169FB0A}"/>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6" name="図 15">
            <a:extLst>
              <a:ext uri="{FF2B5EF4-FFF2-40B4-BE49-F238E27FC236}">
                <a16:creationId xmlns:a16="http://schemas.microsoft.com/office/drawing/2014/main" id="{B9E613A6-EB34-4F16-A15B-94F036BB91C4}"/>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7" name="図 16" descr="フラグ, 屋外, 凧, 飛ぶ が含まれている画像&#10;&#10;自動的に生成された説明">
            <a:extLst>
              <a:ext uri="{FF2B5EF4-FFF2-40B4-BE49-F238E27FC236}">
                <a16:creationId xmlns:a16="http://schemas.microsoft.com/office/drawing/2014/main" id="{536979D6-0CD4-4F29-B945-B8C0CC84C81A}"/>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8" name="Picture 2" descr="Rendered Image">
            <a:extLst>
              <a:ext uri="{FF2B5EF4-FFF2-40B4-BE49-F238E27FC236}">
                <a16:creationId xmlns:a16="http://schemas.microsoft.com/office/drawing/2014/main" id="{910F8621-875F-4C04-AFAB-7CC221F452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ndered Image">
            <a:extLst>
              <a:ext uri="{FF2B5EF4-FFF2-40B4-BE49-F238E27FC236}">
                <a16:creationId xmlns:a16="http://schemas.microsoft.com/office/drawing/2014/main" id="{D691ADC9-6644-4F13-B4EE-238FA5A05B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1B3BED52-C250-48D2-B608-DACAB57F95E8}"/>
              </a:ext>
            </a:extLst>
          </p:cNvPr>
          <p:cNvGrpSpPr/>
          <p:nvPr/>
        </p:nvGrpSpPr>
        <p:grpSpPr>
          <a:xfrm>
            <a:off x="838200" y="3306871"/>
            <a:ext cx="5825647" cy="1784462"/>
            <a:chOff x="547625" y="778765"/>
            <a:chExt cx="6823578" cy="2257627"/>
          </a:xfrm>
        </p:grpSpPr>
        <p:pic>
          <p:nvPicPr>
            <p:cNvPr id="20" name="Picture 10" descr="Rendered Image">
              <a:extLst>
                <a:ext uri="{FF2B5EF4-FFF2-40B4-BE49-F238E27FC236}">
                  <a16:creationId xmlns:a16="http://schemas.microsoft.com/office/drawing/2014/main" id="{01163DF2-8873-4C1F-B4CC-B49546233B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ndered Image">
              <a:extLst>
                <a:ext uri="{FF2B5EF4-FFF2-40B4-BE49-F238E27FC236}">
                  <a16:creationId xmlns:a16="http://schemas.microsoft.com/office/drawing/2014/main" id="{4CE04689-8013-4C8B-AAA1-3858A1D26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44034" name="Picture 2" descr="Ligament - Wikipedia">
            <a:extLst>
              <a:ext uri="{FF2B5EF4-FFF2-40B4-BE49-F238E27FC236}">
                <a16:creationId xmlns:a16="http://schemas.microsoft.com/office/drawing/2014/main" id="{D045E3D8-188B-4A51-BDC9-7B4E910910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9957" y="2510417"/>
            <a:ext cx="5590784" cy="314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59683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Strain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twist, pull, or tear of a muscle or tendon</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a:extLst>
              <a:ext uri="{FF2B5EF4-FFF2-40B4-BE49-F238E27FC236}">
                <a16:creationId xmlns:a16="http://schemas.microsoft.com/office/drawing/2014/main" id="{36610A74-E8D8-45D3-A799-1190E3161045}"/>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6" name="図 15">
            <a:extLst>
              <a:ext uri="{FF2B5EF4-FFF2-40B4-BE49-F238E27FC236}">
                <a16:creationId xmlns:a16="http://schemas.microsoft.com/office/drawing/2014/main" id="{DEF610F0-805C-4DD9-ACC8-109CFE7E0923}"/>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7" name="図 16" descr="フラグ, 屋外, 凧, 飛ぶ が含まれている画像&#10;&#10;自動的に生成された説明">
            <a:extLst>
              <a:ext uri="{FF2B5EF4-FFF2-40B4-BE49-F238E27FC236}">
                <a16:creationId xmlns:a16="http://schemas.microsoft.com/office/drawing/2014/main" id="{2B945C88-DC67-4DAC-A95C-C4BAA6690C9E}"/>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8" name="Picture 2" descr="Rendered Image">
            <a:extLst>
              <a:ext uri="{FF2B5EF4-FFF2-40B4-BE49-F238E27FC236}">
                <a16:creationId xmlns:a16="http://schemas.microsoft.com/office/drawing/2014/main" id="{29CFB223-9733-47E7-9229-A70CAF25D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ndered Image">
            <a:extLst>
              <a:ext uri="{FF2B5EF4-FFF2-40B4-BE49-F238E27FC236}">
                <a16:creationId xmlns:a16="http://schemas.microsoft.com/office/drawing/2014/main" id="{AF0C262D-C007-4097-A76A-B058024B41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60FCA247-E9C8-42DC-9001-121A4512B017}"/>
              </a:ext>
            </a:extLst>
          </p:cNvPr>
          <p:cNvGrpSpPr/>
          <p:nvPr/>
        </p:nvGrpSpPr>
        <p:grpSpPr>
          <a:xfrm>
            <a:off x="838200" y="3306871"/>
            <a:ext cx="5825647" cy="1784462"/>
            <a:chOff x="547625" y="778765"/>
            <a:chExt cx="6823578" cy="2257627"/>
          </a:xfrm>
        </p:grpSpPr>
        <p:pic>
          <p:nvPicPr>
            <p:cNvPr id="20" name="Picture 10" descr="Rendered Image">
              <a:extLst>
                <a:ext uri="{FF2B5EF4-FFF2-40B4-BE49-F238E27FC236}">
                  <a16:creationId xmlns:a16="http://schemas.microsoft.com/office/drawing/2014/main" id="{286B2FEE-36CC-45B1-8589-5C15757FF6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ndered Image">
              <a:extLst>
                <a:ext uri="{FF2B5EF4-FFF2-40B4-BE49-F238E27FC236}">
                  <a16:creationId xmlns:a16="http://schemas.microsoft.com/office/drawing/2014/main" id="{E6FEB410-0B68-499C-BAF1-A97B48592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45058" name="Picture 2" descr="Foot, Toes, Strain, Bandage">
            <a:extLst>
              <a:ext uri="{FF2B5EF4-FFF2-40B4-BE49-F238E27FC236}">
                <a16:creationId xmlns:a16="http://schemas.microsoft.com/office/drawing/2014/main" id="{D8406406-0808-46D0-B644-2E0C2108EC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2726" y="2316240"/>
            <a:ext cx="3968789" cy="322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4325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Tendon</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6334276" cy="4351338"/>
          </a:xfrm>
        </p:spPr>
        <p:txBody>
          <a:bodyPr/>
          <a:lstStyle/>
          <a:p>
            <a:r>
              <a:rPr lang="en-US" altLang="ja-JP" dirty="0"/>
              <a:t> Fibrous cords of tissue that attach muscles to bone</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F4159E0E-3F9F-44EB-9CE5-13E63FBF6B42}"/>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AC2F6E95-D24F-4731-A02C-4411E55740FA}"/>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8400BE96-1DCE-4D9D-910D-65BFD4D72716}"/>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B760745D-19D4-4D3D-AD80-9F30AE26D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9514C86C-AB27-48B4-A773-9B42324192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77B5067-FF5A-4BFE-BA6D-5A19D91AD0B8}"/>
              </a:ext>
            </a:extLst>
          </p:cNvPr>
          <p:cNvGrpSpPr/>
          <p:nvPr/>
        </p:nvGrpSpPr>
        <p:grpSpPr>
          <a:xfrm>
            <a:off x="838200" y="3306871"/>
            <a:ext cx="5825647" cy="1784462"/>
            <a:chOff x="547625" y="778765"/>
            <a:chExt cx="6823578" cy="2257627"/>
          </a:xfrm>
        </p:grpSpPr>
        <p:pic>
          <p:nvPicPr>
            <p:cNvPr id="15" name="Picture 10" descr="Rendered Image">
              <a:extLst>
                <a:ext uri="{FF2B5EF4-FFF2-40B4-BE49-F238E27FC236}">
                  <a16:creationId xmlns:a16="http://schemas.microsoft.com/office/drawing/2014/main" id="{8A392A8E-9DAC-458A-89F5-874D9F71F8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ndered Image">
              <a:extLst>
                <a:ext uri="{FF2B5EF4-FFF2-40B4-BE49-F238E27FC236}">
                  <a16:creationId xmlns:a16="http://schemas.microsoft.com/office/drawing/2014/main" id="{3D236247-F6E9-4941-ACF8-618ABF261D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46082" name="Picture 2">
            <a:extLst>
              <a:ext uri="{FF2B5EF4-FFF2-40B4-BE49-F238E27FC236}">
                <a16:creationId xmlns:a16="http://schemas.microsoft.com/office/drawing/2014/main" id="{13EC1FCD-99D0-40CF-9AD0-AC7083415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1299" y="1131146"/>
            <a:ext cx="2667000" cy="451485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A65A0724-9F3E-40FC-BBF5-73F376D77707}"/>
              </a:ext>
            </a:extLst>
          </p:cNvPr>
          <p:cNvSpPr/>
          <p:nvPr/>
        </p:nvSpPr>
        <p:spPr>
          <a:xfrm>
            <a:off x="9976222" y="4906667"/>
            <a:ext cx="990977" cy="369332"/>
          </a:xfrm>
          <a:prstGeom prst="rect">
            <a:avLst/>
          </a:prstGeom>
        </p:spPr>
        <p:txBody>
          <a:bodyPr wrap="none">
            <a:spAutoFit/>
          </a:bodyPr>
          <a:lstStyle/>
          <a:p>
            <a:r>
              <a:rPr lang="ja-JP" altLang="en-US" dirty="0"/>
              <a:t>Tendon</a:t>
            </a:r>
          </a:p>
        </p:txBody>
      </p:sp>
    </p:spTree>
    <p:extLst>
      <p:ext uri="{BB962C8B-B14F-4D97-AF65-F5344CB8AC3E}">
        <p14:creationId xmlns:p14="http://schemas.microsoft.com/office/powerpoint/2010/main" val="385950954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Chronic Strains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result of overuse—prolonged, repetitive movement—of muscles and tendons</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CB0B5CE1-114F-445C-9A76-02EC1F62802B}"/>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30FCA273-0951-45A8-8931-8B46FA75FE26}"/>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632DB7FB-1910-43A9-97F5-E5BC10FA5F4A}"/>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7E87EA55-8171-489E-A3B7-56678BD16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855FDC5C-55D2-4C80-BB3C-26893C6D33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F97AD8AC-2994-4100-8364-CD03EC439D6A}"/>
              </a:ext>
            </a:extLst>
          </p:cNvPr>
          <p:cNvGrpSpPr/>
          <p:nvPr/>
        </p:nvGrpSpPr>
        <p:grpSpPr>
          <a:xfrm>
            <a:off x="838200" y="3306871"/>
            <a:ext cx="5825647" cy="1784462"/>
            <a:chOff x="547625" y="778765"/>
            <a:chExt cx="6823578" cy="2257627"/>
          </a:xfrm>
        </p:grpSpPr>
        <p:pic>
          <p:nvPicPr>
            <p:cNvPr id="15" name="Picture 10" descr="Rendered Image">
              <a:extLst>
                <a:ext uri="{FF2B5EF4-FFF2-40B4-BE49-F238E27FC236}">
                  <a16:creationId xmlns:a16="http://schemas.microsoft.com/office/drawing/2014/main" id="{D0746815-8CF2-4A6F-8D4B-A8F41C78C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ndered Image">
              <a:extLst>
                <a:ext uri="{FF2B5EF4-FFF2-40B4-BE49-F238E27FC236}">
                  <a16:creationId xmlns:a16="http://schemas.microsoft.com/office/drawing/2014/main" id="{6F2FB23A-6711-4829-BD51-B586822D0F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85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Muscular Strength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Having the strength to lifting bags of groceries, moving furniture, carrying textbooks, and lifting free weights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57285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Acute Strains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Caused by a direct blow to the body, overstretching, or excessive muscle contraction</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B90382B4-9BA1-4EC6-B180-916D1BABFDF9}"/>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AB834D4C-6A60-46BB-8017-EF243BB77DC7}"/>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40BBE2A5-2857-42D9-819A-36A211F9F7DD}"/>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94E9CC92-7839-4EC0-91D8-5926CD4420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9418B43F-02F9-4E00-9D41-D1FC40C95F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9C8D8EAC-7F96-48D8-90D8-EFC0D64941C4}"/>
              </a:ext>
            </a:extLst>
          </p:cNvPr>
          <p:cNvGrpSpPr/>
          <p:nvPr/>
        </p:nvGrpSpPr>
        <p:grpSpPr>
          <a:xfrm>
            <a:off x="838200" y="3306871"/>
            <a:ext cx="5825647" cy="1784462"/>
            <a:chOff x="547625" y="778765"/>
            <a:chExt cx="6823578" cy="2257627"/>
          </a:xfrm>
        </p:grpSpPr>
        <p:pic>
          <p:nvPicPr>
            <p:cNvPr id="15" name="Picture 10" descr="Rendered Image">
              <a:extLst>
                <a:ext uri="{FF2B5EF4-FFF2-40B4-BE49-F238E27FC236}">
                  <a16:creationId xmlns:a16="http://schemas.microsoft.com/office/drawing/2014/main" id="{AA2F55AD-3ED9-4559-B71E-5B96ED7CE2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ndered Image">
              <a:extLst>
                <a:ext uri="{FF2B5EF4-FFF2-40B4-BE49-F238E27FC236}">
                  <a16:creationId xmlns:a16="http://schemas.microsoft.com/office/drawing/2014/main" id="{5312D07A-20AA-4C65-83A9-9A0A00D747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517389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Moderate Sprain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Partially tears the ligament, producing joint instability and some swelling</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A13435A3-770C-4313-9049-2202FD36AC88}"/>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14C86B6D-8E43-46B7-BAF9-5927514B2D7A}"/>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57EA6582-18D7-4E14-9C0F-4DC1DF5B2A25}"/>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80F1A462-2850-4E47-B0FE-664CD160C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FB99741A-13FB-48F6-8C2F-A0266230C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9BE032BE-8CA6-424D-A828-49D8F1F8F447}"/>
              </a:ext>
            </a:extLst>
          </p:cNvPr>
          <p:cNvGrpSpPr/>
          <p:nvPr/>
        </p:nvGrpSpPr>
        <p:grpSpPr>
          <a:xfrm>
            <a:off x="838200" y="3306871"/>
            <a:ext cx="5825647" cy="1784462"/>
            <a:chOff x="547625" y="778765"/>
            <a:chExt cx="6823578" cy="2257627"/>
          </a:xfrm>
        </p:grpSpPr>
        <p:pic>
          <p:nvPicPr>
            <p:cNvPr id="15" name="Picture 10" descr="Rendered Image">
              <a:extLst>
                <a:ext uri="{FF2B5EF4-FFF2-40B4-BE49-F238E27FC236}">
                  <a16:creationId xmlns:a16="http://schemas.microsoft.com/office/drawing/2014/main" id="{68698842-0AFA-412C-81DB-54CB1A8A21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ndered Image">
              <a:extLst>
                <a:ext uri="{FF2B5EF4-FFF2-40B4-BE49-F238E27FC236}">
                  <a16:creationId xmlns:a16="http://schemas.microsoft.com/office/drawing/2014/main" id="{0499DDD5-ED26-4235-92FA-ABB96BA1B0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523628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Mild Sprain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stretched ligament with no joint loosening</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a:extLst>
              <a:ext uri="{FF2B5EF4-FFF2-40B4-BE49-F238E27FC236}">
                <a16:creationId xmlns:a16="http://schemas.microsoft.com/office/drawing/2014/main" id="{772D0A68-D007-4D49-B16E-4BCC8CCC11D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1" name="図 20">
            <a:extLst>
              <a:ext uri="{FF2B5EF4-FFF2-40B4-BE49-F238E27FC236}">
                <a16:creationId xmlns:a16="http://schemas.microsoft.com/office/drawing/2014/main" id="{BA0452D4-632E-4D95-99CF-B57305936034}"/>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2" name="図 21" descr="フラグ, 屋外, 凧, 飛ぶ が含まれている画像&#10;&#10;自動的に生成された説明">
            <a:extLst>
              <a:ext uri="{FF2B5EF4-FFF2-40B4-BE49-F238E27FC236}">
                <a16:creationId xmlns:a16="http://schemas.microsoft.com/office/drawing/2014/main" id="{D982F0D5-B4F0-4557-8B36-8B9606C97D0D}"/>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3" name="Picture 2" descr="Rendered Image">
            <a:extLst>
              <a:ext uri="{FF2B5EF4-FFF2-40B4-BE49-F238E27FC236}">
                <a16:creationId xmlns:a16="http://schemas.microsoft.com/office/drawing/2014/main" id="{BD39970B-2DC1-4F07-80ED-6C8208C10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endered Image">
            <a:extLst>
              <a:ext uri="{FF2B5EF4-FFF2-40B4-BE49-F238E27FC236}">
                <a16:creationId xmlns:a16="http://schemas.microsoft.com/office/drawing/2014/main" id="{210CBDF3-AA10-4AC5-9684-55196B7E2C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2EE0186E-378F-4633-BF5E-F471AE052EBC}"/>
              </a:ext>
            </a:extLst>
          </p:cNvPr>
          <p:cNvGrpSpPr/>
          <p:nvPr/>
        </p:nvGrpSpPr>
        <p:grpSpPr>
          <a:xfrm>
            <a:off x="838200" y="3306871"/>
            <a:ext cx="5825647" cy="1784462"/>
            <a:chOff x="547625" y="778765"/>
            <a:chExt cx="6823578" cy="2257627"/>
          </a:xfrm>
        </p:grpSpPr>
        <p:pic>
          <p:nvPicPr>
            <p:cNvPr id="15" name="Picture 10" descr="Rendered Image">
              <a:extLst>
                <a:ext uri="{FF2B5EF4-FFF2-40B4-BE49-F238E27FC236}">
                  <a16:creationId xmlns:a16="http://schemas.microsoft.com/office/drawing/2014/main" id="{39B04584-6ED6-4A84-BA8D-84D6100A1E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034" y="2287840"/>
              <a:ext cx="3090352" cy="74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ndered Image">
              <a:extLst>
                <a:ext uri="{FF2B5EF4-FFF2-40B4-BE49-F238E27FC236}">
                  <a16:creationId xmlns:a16="http://schemas.microsoft.com/office/drawing/2014/main" id="{F0EDCD27-4E0F-4965-8BF0-AF732F1DF6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7624">
              <a:off x="547625" y="778765"/>
              <a:ext cx="6823578" cy="2212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419305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Bible School, Confirmation, Study, Bible Alumni">
            <a:extLst>
              <a:ext uri="{FF2B5EF4-FFF2-40B4-BE49-F238E27FC236}">
                <a16:creationId xmlns:a16="http://schemas.microsoft.com/office/drawing/2014/main" id="{3DA80C19-F4D5-4AE7-845E-03243C22A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3" r="7929"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BC13E8F-C332-4425-A740-844ACC8ABAAC}"/>
              </a:ext>
            </a:extLst>
          </p:cNvPr>
          <p:cNvSpPr>
            <a:spLocks noGrp="1"/>
          </p:cNvSpPr>
          <p:nvPr>
            <p:ph type="ctrTitle"/>
          </p:nvPr>
        </p:nvSpPr>
        <p:spPr>
          <a:xfrm>
            <a:off x="6343650" y="3962400"/>
            <a:ext cx="5505814" cy="1690409"/>
          </a:xfrm>
        </p:spPr>
        <p:txBody>
          <a:bodyPr anchor="b">
            <a:normAutofit/>
          </a:bodyPr>
          <a:lstStyle/>
          <a:p>
            <a:pPr algn="l"/>
            <a:r>
              <a:rPr lang="en-US" altLang="ja-JP" sz="4400"/>
              <a:t>Key Points</a:t>
            </a:r>
            <a:endParaRPr kumimoji="1" lang="ja-JP" altLang="en-US" sz="4400"/>
          </a:p>
        </p:txBody>
      </p:sp>
      <p:sp>
        <p:nvSpPr>
          <p:cNvPr id="3" name="字幕 2">
            <a:extLst>
              <a:ext uri="{FF2B5EF4-FFF2-40B4-BE49-F238E27FC236}">
                <a16:creationId xmlns:a16="http://schemas.microsoft.com/office/drawing/2014/main" id="{3C0DAF3D-C1E0-4F2D-866F-B7A45DED35F0}"/>
              </a:ext>
            </a:extLst>
          </p:cNvPr>
          <p:cNvSpPr>
            <a:spLocks noGrp="1"/>
          </p:cNvSpPr>
          <p:nvPr>
            <p:ph type="subTitle" idx="1"/>
          </p:nvPr>
        </p:nvSpPr>
        <p:spPr>
          <a:xfrm>
            <a:off x="6343650" y="5709565"/>
            <a:ext cx="5395975" cy="646785"/>
          </a:xfrm>
        </p:spPr>
        <p:txBody>
          <a:bodyPr>
            <a:normAutofit/>
          </a:bodyPr>
          <a:lstStyle/>
          <a:p>
            <a:pPr algn="l"/>
            <a:r>
              <a:rPr lang="ja-JP" altLang="en-US"/>
              <a:t>この単元のポイントをおさえよう！</a:t>
            </a:r>
          </a:p>
        </p:txBody>
      </p:sp>
      <p:pic>
        <p:nvPicPr>
          <p:cNvPr id="1032" name="Picture 8" descr="Thumb, Feedback, Confirming, Write A Review, Balloons">
            <a:extLst>
              <a:ext uri="{FF2B5EF4-FFF2-40B4-BE49-F238E27FC236}">
                <a16:creationId xmlns:a16="http://schemas.microsoft.com/office/drawing/2014/main" id="{E43E542B-8416-479E-BBC8-8C16A4B3C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58" r="6712" b="3"/>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087F0CE-9E11-4878-8D78-3E468888D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557" y="3678865"/>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58959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Five important aspects of injury prevention are (1) get a check-up first, (2) choose a variety of exercises, (3) exercise throughout the year, (4) train for your sport, and (5) develop mental concentration and relaxation skills.</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9139C96D-F74C-457D-ACCD-5570701B3639}"/>
              </a:ext>
            </a:extLst>
          </p:cNvPr>
          <p:cNvPicPr>
            <a:picLocks noChangeAspect="1"/>
          </p:cNvPicPr>
          <p:nvPr/>
        </p:nvPicPr>
        <p:blipFill>
          <a:blip r:embed="rId4"/>
          <a:stretch>
            <a:fillRect/>
          </a:stretch>
        </p:blipFill>
        <p:spPr>
          <a:xfrm>
            <a:off x="8617335" y="3155187"/>
            <a:ext cx="2386268" cy="2485697"/>
          </a:xfrm>
          <a:prstGeom prst="rect">
            <a:avLst/>
          </a:prstGeom>
        </p:spPr>
      </p:pic>
      <p:sp>
        <p:nvSpPr>
          <p:cNvPr id="19" name="正方形/長方形 18">
            <a:extLst>
              <a:ext uri="{FF2B5EF4-FFF2-40B4-BE49-F238E27FC236}">
                <a16:creationId xmlns:a16="http://schemas.microsoft.com/office/drawing/2014/main" id="{E4235093-E157-4087-8F81-7582151BFAF6}"/>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0" name="図 19">
            <a:extLst>
              <a:ext uri="{FF2B5EF4-FFF2-40B4-BE49-F238E27FC236}">
                <a16:creationId xmlns:a16="http://schemas.microsoft.com/office/drawing/2014/main" id="{8E68A337-D132-49EA-ADCE-9ED3BEBA57D1}"/>
              </a:ext>
            </a:extLst>
          </p:cNvPr>
          <p:cNvPicPr>
            <a:picLocks noChangeAspect="1"/>
          </p:cNvPicPr>
          <p:nvPr/>
        </p:nvPicPr>
        <p:blipFill rotWithShape="1">
          <a:blip r:embed="rId5">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1" name="図 20" descr="フラグ, 屋外, 凧, 飛ぶ が含まれている画像&#10;&#10;自動的に生成された説明">
            <a:extLst>
              <a:ext uri="{FF2B5EF4-FFF2-40B4-BE49-F238E27FC236}">
                <a16:creationId xmlns:a16="http://schemas.microsoft.com/office/drawing/2014/main" id="{4BB50F44-0C9E-46E8-8ED7-616DA1FF2EE5}"/>
              </a:ext>
            </a:extLst>
          </p:cNvPr>
          <p:cNvPicPr>
            <a:picLocks noChangeAspect="1"/>
          </p:cNvPicPr>
          <p:nvPr/>
        </p:nvPicPr>
        <p:blipFill rotWithShape="1">
          <a:blip r:embed="rId6">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2" name="Picture 2" descr="Rendered Image">
            <a:extLst>
              <a:ext uri="{FF2B5EF4-FFF2-40B4-BE49-F238E27FC236}">
                <a16:creationId xmlns:a16="http://schemas.microsoft.com/office/drawing/2014/main" id="{F798A421-3C51-40C3-822D-B961EB81D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Rendered Image">
            <a:extLst>
              <a:ext uri="{FF2B5EF4-FFF2-40B4-BE49-F238E27FC236}">
                <a16:creationId xmlns:a16="http://schemas.microsoft.com/office/drawing/2014/main" id="{D4177854-1E75-4C94-9349-7FE85ACA35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3961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7065723" cy="4351338"/>
          </a:xfrm>
        </p:spPr>
        <p:txBody>
          <a:bodyPr>
            <a:normAutofit/>
          </a:bodyPr>
          <a:lstStyle/>
          <a:p>
            <a:r>
              <a:rPr lang="en-US" altLang="ja-JP" dirty="0"/>
              <a:t>To avoid exercise-related injury, you should progress gradually, warm up, use safety gear, learn the right moves for the right activities, listen to your muscles, and watch the temperature.</a:t>
            </a:r>
          </a:p>
          <a:p>
            <a:r>
              <a:rPr lang="en-US" altLang="ja-JP" dirty="0"/>
              <a:t>Runners need good shoes and appropriate surfaces to run on. They should alternate walking and running.</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a:extLst>
              <a:ext uri="{FF2B5EF4-FFF2-40B4-BE49-F238E27FC236}">
                <a16:creationId xmlns:a16="http://schemas.microsoft.com/office/drawing/2014/main" id="{40F67E3E-8336-4E68-B231-2A8BF263284E}"/>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9" name="図 18">
            <a:extLst>
              <a:ext uri="{FF2B5EF4-FFF2-40B4-BE49-F238E27FC236}">
                <a16:creationId xmlns:a16="http://schemas.microsoft.com/office/drawing/2014/main" id="{E1409A98-6AA4-4340-ADA8-C48F07247AC9}"/>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0" name="図 19" descr="フラグ, 屋外, 凧, 飛ぶ が含まれている画像&#10;&#10;自動的に生成された説明">
            <a:extLst>
              <a:ext uri="{FF2B5EF4-FFF2-40B4-BE49-F238E27FC236}">
                <a16:creationId xmlns:a16="http://schemas.microsoft.com/office/drawing/2014/main" id="{0CF95FA9-E6B3-4C5D-958F-0A9BB5F179A8}"/>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1" name="Picture 2" descr="Rendered Image">
            <a:extLst>
              <a:ext uri="{FF2B5EF4-FFF2-40B4-BE49-F238E27FC236}">
                <a16:creationId xmlns:a16="http://schemas.microsoft.com/office/drawing/2014/main" id="{5ADC8BC5-B05B-427F-BE26-90F0494BE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Rendered Image">
            <a:extLst>
              <a:ext uri="{FF2B5EF4-FFF2-40B4-BE49-F238E27FC236}">
                <a16:creationId xmlns:a16="http://schemas.microsoft.com/office/drawing/2014/main" id="{E6775F14-8608-44A5-B80F-FBF4E26F16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Sport, Stretch, Fitness, Girl, Black, Outdoor, Runner">
            <a:extLst>
              <a:ext uri="{FF2B5EF4-FFF2-40B4-BE49-F238E27FC236}">
                <a16:creationId xmlns:a16="http://schemas.microsoft.com/office/drawing/2014/main" id="{0DD292FE-0B3E-4647-890F-B21E4FC6DC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8559" y="2696320"/>
            <a:ext cx="4254673" cy="283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39226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5722307" cy="3577601"/>
          </a:xfrm>
        </p:spPr>
        <p:txBody>
          <a:bodyPr>
            <a:noAutofit/>
          </a:bodyPr>
          <a:lstStyle/>
          <a:p>
            <a:r>
              <a:rPr lang="en-US" altLang="ja-JP" dirty="0"/>
              <a:t>Bicyclists need to wear protective gear, support their backs, and use a bike that’s properly fitted.</a:t>
            </a:r>
          </a:p>
          <a:p>
            <a:r>
              <a:rPr lang="en-US" altLang="ja-JP" dirty="0"/>
              <a:t>Swimmers need to warm up and make sure of what’s in the water.</a:t>
            </a:r>
            <a:endParaRPr lang="ja-JP" altLang="en-US" dirty="0"/>
          </a:p>
          <a:p>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a:extLst>
              <a:ext uri="{FF2B5EF4-FFF2-40B4-BE49-F238E27FC236}">
                <a16:creationId xmlns:a16="http://schemas.microsoft.com/office/drawing/2014/main" id="{4AA39DCF-BF48-46AB-963D-94A2750F903F}"/>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18" name="図 17">
            <a:extLst>
              <a:ext uri="{FF2B5EF4-FFF2-40B4-BE49-F238E27FC236}">
                <a16:creationId xmlns:a16="http://schemas.microsoft.com/office/drawing/2014/main" id="{53A6E262-4158-4AD2-B246-CD13D48A7CB6}"/>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19" name="図 18" descr="フラグ, 屋外, 凧, 飛ぶ が含まれている画像&#10;&#10;自動的に生成された説明">
            <a:extLst>
              <a:ext uri="{FF2B5EF4-FFF2-40B4-BE49-F238E27FC236}">
                <a16:creationId xmlns:a16="http://schemas.microsoft.com/office/drawing/2014/main" id="{A244717F-8FFE-46FA-B86E-C1EA65C4AC79}"/>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0" name="Picture 2" descr="Rendered Image">
            <a:extLst>
              <a:ext uri="{FF2B5EF4-FFF2-40B4-BE49-F238E27FC236}">
                <a16:creationId xmlns:a16="http://schemas.microsoft.com/office/drawing/2014/main" id="{569D64F9-D44C-4F42-9071-3019780A61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endered Image">
            <a:extLst>
              <a:ext uri="{FF2B5EF4-FFF2-40B4-BE49-F238E27FC236}">
                <a16:creationId xmlns:a16="http://schemas.microsoft.com/office/drawing/2014/main" id="{079029B9-6DD5-40B0-BD1A-5D512D5D1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Swimming, Pool, Splash, Swimmer, Summer, Vacation">
            <a:extLst>
              <a:ext uri="{FF2B5EF4-FFF2-40B4-BE49-F238E27FC236}">
                <a16:creationId xmlns:a16="http://schemas.microsoft.com/office/drawing/2014/main" id="{F054457E-79D4-46FD-8CC9-BA48FA8C55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7873" y="2207697"/>
            <a:ext cx="4793293" cy="319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77304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6451483" cy="4351338"/>
          </a:xfrm>
        </p:spPr>
        <p:txBody>
          <a:bodyPr/>
          <a:lstStyle/>
          <a:p>
            <a:r>
              <a:rPr lang="en-US" altLang="ja-JP" dirty="0"/>
              <a:t>A well-stocked first-aid kit is essential for treating injuries that occur during exercise. You should also have an emergency kit on hand.</a:t>
            </a:r>
          </a:p>
          <a:p>
            <a:r>
              <a:rPr lang="en-US" altLang="ja-JP" dirty="0"/>
              <a:t>Be able to recognize and know how to treat sprains and strains.</a:t>
            </a:r>
          </a:p>
          <a:p>
            <a:r>
              <a:rPr lang="en-US" altLang="ja-JP" dirty="0"/>
              <a:t>Maintain cardiorespiratory fitness after an injury by exercising other parts of the body.</a:t>
            </a:r>
            <a:endParaRPr kumimoji="1" lang="ja-JP" altLang="en-US" dirty="0"/>
          </a:p>
        </p:txBody>
      </p:sp>
      <p:pic>
        <p:nvPicPr>
          <p:cNvPr id="14" name="Picture 4">
            <a:extLst>
              <a:ext uri="{FF2B5EF4-FFF2-40B4-BE49-F238E27FC236}">
                <a16:creationId xmlns:a16="http://schemas.microsoft.com/office/drawing/2014/main" id="{13F944F2-6438-4AE6-A3F7-A8E740D83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a:extLst>
              <a:ext uri="{FF2B5EF4-FFF2-40B4-BE49-F238E27FC236}">
                <a16:creationId xmlns:a16="http://schemas.microsoft.com/office/drawing/2014/main" id="{FEC22AF0-68D8-4409-9BEF-1D32BBDF26E5}"/>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23" name="図 22">
            <a:extLst>
              <a:ext uri="{FF2B5EF4-FFF2-40B4-BE49-F238E27FC236}">
                <a16:creationId xmlns:a16="http://schemas.microsoft.com/office/drawing/2014/main" id="{3B40A07E-2647-4D43-A2E7-A39C5E46ACC7}"/>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24" name="図 23" descr="フラグ, 屋外, 凧, 飛ぶ が含まれている画像&#10;&#10;自動的に生成された説明">
            <a:extLst>
              <a:ext uri="{FF2B5EF4-FFF2-40B4-BE49-F238E27FC236}">
                <a16:creationId xmlns:a16="http://schemas.microsoft.com/office/drawing/2014/main" id="{B98F8868-33D5-46D9-86EF-C888A75C6DAD}"/>
              </a:ext>
            </a:extLst>
          </p:cNvPr>
          <p:cNvPicPr>
            <a:picLocks noChangeAspect="1"/>
          </p:cNvPicPr>
          <p:nvPr/>
        </p:nvPicPr>
        <p:blipFill rotWithShape="1">
          <a:blip r:embed="rId5">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25" name="Picture 2" descr="Rendered Image">
            <a:extLst>
              <a:ext uri="{FF2B5EF4-FFF2-40B4-BE49-F238E27FC236}">
                <a16:creationId xmlns:a16="http://schemas.microsoft.com/office/drawing/2014/main" id="{7B375B4F-938A-4E8F-B11E-C4A630E6D1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Rendered Image">
            <a:extLst>
              <a:ext uri="{FF2B5EF4-FFF2-40B4-BE49-F238E27FC236}">
                <a16:creationId xmlns:a16="http://schemas.microsoft.com/office/drawing/2014/main" id="{7DB7E482-1EB2-4092-9F2E-B72A36BE51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49154" name="Picture 2" descr="First Aid Kit, Kits Medical, Patch, First Aid">
            <a:extLst>
              <a:ext uri="{FF2B5EF4-FFF2-40B4-BE49-F238E27FC236}">
                <a16:creationId xmlns:a16="http://schemas.microsoft.com/office/drawing/2014/main" id="{03602C7F-B67E-422E-A850-D0442DAAFD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525" y="2132733"/>
            <a:ext cx="4242148" cy="318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6607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前半終了</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solidFill>
                  <a:srgbClr val="FF0000"/>
                </a:solidFill>
              </a:rPr>
              <a:t>前半</a:t>
            </a:r>
            <a:endParaRPr lang="en-US" altLang="ja-JP" sz="2200" dirty="0">
              <a:solidFill>
                <a:srgbClr val="FF0000"/>
              </a:solidFill>
            </a:endParaRPr>
          </a:p>
          <a:p>
            <a:pPr lvl="1"/>
            <a:r>
              <a:rPr lang="en-US" altLang="ja-JP" sz="2200" dirty="0">
                <a:solidFill>
                  <a:srgbClr val="FF0000"/>
                </a:solidFill>
              </a:rPr>
              <a:t>Overview</a:t>
            </a:r>
          </a:p>
          <a:p>
            <a:pPr lvl="1"/>
            <a:r>
              <a:rPr lang="ja-JP" altLang="en-US" sz="2200" dirty="0">
                <a:solidFill>
                  <a:srgbClr val="FF0000"/>
                </a:solidFill>
              </a:rPr>
              <a:t>キーワードの説明</a:t>
            </a:r>
            <a:endParaRPr lang="en-US" altLang="ja-JP" sz="2200" dirty="0">
              <a:solidFill>
                <a:srgbClr val="FF0000"/>
              </a:solidFill>
            </a:endParaRPr>
          </a:p>
          <a:p>
            <a:pPr lvl="1"/>
            <a:r>
              <a:rPr lang="ja-JP" altLang="en-US" sz="2200" dirty="0">
                <a:solidFill>
                  <a:srgbClr val="FF0000"/>
                </a:solidFill>
              </a:rPr>
              <a:t>この章のキーポイント</a:t>
            </a:r>
            <a:endParaRPr lang="en-US" altLang="ja-JP" sz="2200" dirty="0">
              <a:solidFill>
                <a:srgbClr val="FF0000"/>
              </a:solidFill>
            </a:endParaRPr>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279053373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02EF8F8-0EEF-4BFA-B740-434BDE7468F5}"/>
              </a:ext>
            </a:extLst>
          </p:cNvPr>
          <p:cNvSpPr/>
          <p:nvPr/>
        </p:nvSpPr>
        <p:spPr>
          <a:xfrm>
            <a:off x="0" y="0"/>
            <a:ext cx="4458078" cy="17756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D449254-6483-4312-BB7B-F9ACAD9C1F46}"/>
              </a:ext>
            </a:extLst>
          </p:cNvPr>
          <p:cNvSpPr/>
          <p:nvPr/>
        </p:nvSpPr>
        <p:spPr>
          <a:xfrm>
            <a:off x="4458078" y="0"/>
            <a:ext cx="7733922" cy="17756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1">
                  <a:lumMod val="20000"/>
                  <a:lumOff val="80000"/>
                </a:schemeClr>
              </a:solidFill>
            </a:endParaRPr>
          </a:p>
        </p:txBody>
      </p:sp>
      <p:pic>
        <p:nvPicPr>
          <p:cNvPr id="1026" name="Picture 2" descr="Board, School, Uni, Learn, Work, Test, Aptitude Test">
            <a:extLst>
              <a:ext uri="{FF2B5EF4-FFF2-40B4-BE49-F238E27FC236}">
                <a16:creationId xmlns:a16="http://schemas.microsoft.com/office/drawing/2014/main" id="{F2F5E971-86EB-4CAE-B4A5-0A58DA881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5" r="10880" b="-2"/>
          <a:stretch/>
        </p:blipFill>
        <p:spPr bwMode="auto">
          <a:xfrm>
            <a:off x="20" y="1804072"/>
            <a:ext cx="4458058" cy="43498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5C809DA1-3DFB-46FD-AA04-1D65C1B33793}"/>
              </a:ext>
            </a:extLst>
          </p:cNvPr>
          <p:cNvSpPr>
            <a:spLocks noGrp="1"/>
          </p:cNvSpPr>
          <p:nvPr>
            <p:ph type="ctrTitle"/>
          </p:nvPr>
        </p:nvSpPr>
        <p:spPr>
          <a:xfrm>
            <a:off x="4882101" y="2146851"/>
            <a:ext cx="6666980" cy="2658269"/>
          </a:xfrm>
        </p:spPr>
        <p:txBody>
          <a:bodyPr anchor="b">
            <a:normAutofit/>
          </a:bodyPr>
          <a:lstStyle/>
          <a:p>
            <a:r>
              <a:rPr lang="en-US" altLang="ja-JP" dirty="0"/>
              <a:t>Self-Check</a:t>
            </a:r>
            <a:endParaRPr kumimoji="1" lang="ja-JP" altLang="en-US" dirty="0"/>
          </a:p>
        </p:txBody>
      </p:sp>
      <p:sp>
        <p:nvSpPr>
          <p:cNvPr id="3" name="字幕 2">
            <a:extLst>
              <a:ext uri="{FF2B5EF4-FFF2-40B4-BE49-F238E27FC236}">
                <a16:creationId xmlns:a16="http://schemas.microsoft.com/office/drawing/2014/main" id="{9F065E07-54A1-4DA2-B9DB-253F3CE36EA8}"/>
              </a:ext>
            </a:extLst>
          </p:cNvPr>
          <p:cNvSpPr>
            <a:spLocks noGrp="1"/>
          </p:cNvSpPr>
          <p:nvPr>
            <p:ph type="subTitle" idx="1"/>
          </p:nvPr>
        </p:nvSpPr>
        <p:spPr>
          <a:xfrm>
            <a:off x="4882102" y="4810937"/>
            <a:ext cx="6666980" cy="1172200"/>
          </a:xfrm>
        </p:spPr>
        <p:txBody>
          <a:bodyPr anchor="t">
            <a:normAutofit/>
          </a:bodyPr>
          <a:lstStyle/>
          <a:p>
            <a:r>
              <a:rPr lang="ja-JP" altLang="en-US"/>
              <a:t>テストの前に、理解度を確認しよう！</a:t>
            </a:r>
          </a:p>
          <a:p>
            <a:endParaRPr kumimoji="1" lang="ja-JP" altLang="en-US"/>
          </a:p>
        </p:txBody>
      </p:sp>
      <p:cxnSp>
        <p:nvCxnSpPr>
          <p:cNvPr id="5" name="直線コネクタ 4">
            <a:extLst>
              <a:ext uri="{FF2B5EF4-FFF2-40B4-BE49-F238E27FC236}">
                <a16:creationId xmlns:a16="http://schemas.microsoft.com/office/drawing/2014/main" id="{3388E197-6DDE-4102-A7CE-BD87E3961345}"/>
              </a:ext>
            </a:extLst>
          </p:cNvPr>
          <p:cNvCxnSpPr>
            <a:cxnSpLocks/>
          </p:cNvCxnSpPr>
          <p:nvPr/>
        </p:nvCxnSpPr>
        <p:spPr>
          <a:xfrm>
            <a:off x="0" y="1775640"/>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CC54DD1-431F-4BCD-9527-8D570FAC48D5}"/>
              </a:ext>
            </a:extLst>
          </p:cNvPr>
          <p:cNvCxnSpPr>
            <a:cxnSpLocks/>
          </p:cNvCxnSpPr>
          <p:nvPr/>
        </p:nvCxnSpPr>
        <p:spPr>
          <a:xfrm>
            <a:off x="0" y="6153873"/>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DDFFBA-978A-460D-9E20-391503BAAB42}"/>
              </a:ext>
            </a:extLst>
          </p:cNvPr>
          <p:cNvCxnSpPr>
            <a:cxnSpLocks/>
          </p:cNvCxnSpPr>
          <p:nvPr/>
        </p:nvCxnSpPr>
        <p:spPr>
          <a:xfrm>
            <a:off x="4433779" y="0"/>
            <a:ext cx="0" cy="697495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4">
            <a:extLst>
              <a:ext uri="{FF2B5EF4-FFF2-40B4-BE49-F238E27FC236}">
                <a16:creationId xmlns:a16="http://schemas.microsoft.com/office/drawing/2014/main" id="{678AC618-289B-42AD-A103-51409018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216" y="1930777"/>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681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Muscular Endurance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ability to perform tasks for extended periods of time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6" name="Picture 2">
            <a:extLst>
              <a:ext uri="{FF2B5EF4-FFF2-40B4-BE49-F238E27FC236}">
                <a16:creationId xmlns:a16="http://schemas.microsoft.com/office/drawing/2014/main" id="{93066F04-5F59-4DC2-91A4-6341CEA933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5897" y="2560774"/>
            <a:ext cx="4208745" cy="278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29642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図 8">
            <a:extLst>
              <a:ext uri="{FF2B5EF4-FFF2-40B4-BE49-F238E27FC236}">
                <a16:creationId xmlns:a16="http://schemas.microsoft.com/office/drawing/2014/main" id="{9D4074D0-6D58-46EB-B193-F8A6F59B16B3}"/>
              </a:ext>
            </a:extLst>
          </p:cNvPr>
          <p:cNvPicPr>
            <a:picLocks noChangeAspect="1"/>
          </p:cNvPicPr>
          <p:nvPr/>
        </p:nvPicPr>
        <p:blipFill>
          <a:blip r:embed="rId8"/>
          <a:stretch>
            <a:fillRect/>
          </a:stretch>
        </p:blipFill>
        <p:spPr>
          <a:xfrm>
            <a:off x="838199" y="1838143"/>
            <a:ext cx="9773483" cy="2333024"/>
          </a:xfrm>
          <a:prstGeom prst="rect">
            <a:avLst/>
          </a:prstGeom>
        </p:spPr>
      </p:pic>
    </p:spTree>
    <p:extLst>
      <p:ext uri="{BB962C8B-B14F-4D97-AF65-F5344CB8AC3E}">
        <p14:creationId xmlns:p14="http://schemas.microsoft.com/office/powerpoint/2010/main" val="100827674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FF54893A-0406-49B4-A806-35083B4AB93D}"/>
              </a:ext>
            </a:extLst>
          </p:cNvPr>
          <p:cNvPicPr>
            <a:picLocks noChangeAspect="1"/>
          </p:cNvPicPr>
          <p:nvPr/>
        </p:nvPicPr>
        <p:blipFill>
          <a:blip r:embed="rId8"/>
          <a:stretch>
            <a:fillRect/>
          </a:stretch>
        </p:blipFill>
        <p:spPr>
          <a:xfrm>
            <a:off x="838200" y="1822485"/>
            <a:ext cx="10123230" cy="2035531"/>
          </a:xfrm>
          <a:prstGeom prst="rect">
            <a:avLst/>
          </a:prstGeom>
        </p:spPr>
      </p:pic>
    </p:spTree>
    <p:extLst>
      <p:ext uri="{BB962C8B-B14F-4D97-AF65-F5344CB8AC3E}">
        <p14:creationId xmlns:p14="http://schemas.microsoft.com/office/powerpoint/2010/main" val="195447402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2BC7DC23-0F31-4D0D-A2AE-64CF8430DD1D}"/>
              </a:ext>
            </a:extLst>
          </p:cNvPr>
          <p:cNvPicPr>
            <a:picLocks noChangeAspect="1"/>
          </p:cNvPicPr>
          <p:nvPr/>
        </p:nvPicPr>
        <p:blipFill>
          <a:blip r:embed="rId8"/>
          <a:stretch>
            <a:fillRect/>
          </a:stretch>
        </p:blipFill>
        <p:spPr>
          <a:xfrm>
            <a:off x="838200" y="1813099"/>
            <a:ext cx="10177780" cy="2057443"/>
          </a:xfrm>
          <a:prstGeom prst="rect">
            <a:avLst/>
          </a:prstGeom>
        </p:spPr>
      </p:pic>
    </p:spTree>
    <p:extLst>
      <p:ext uri="{BB962C8B-B14F-4D97-AF65-F5344CB8AC3E}">
        <p14:creationId xmlns:p14="http://schemas.microsoft.com/office/powerpoint/2010/main" val="400772275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BD9D6DE3-7009-42AA-A6BF-D706369FC7CD}"/>
              </a:ext>
            </a:extLst>
          </p:cNvPr>
          <p:cNvPicPr>
            <a:picLocks noChangeAspect="1"/>
          </p:cNvPicPr>
          <p:nvPr/>
        </p:nvPicPr>
        <p:blipFill>
          <a:blip r:embed="rId8"/>
          <a:stretch>
            <a:fillRect/>
          </a:stretch>
        </p:blipFill>
        <p:spPr>
          <a:xfrm>
            <a:off x="838200" y="1825617"/>
            <a:ext cx="10069686" cy="2320498"/>
          </a:xfrm>
          <a:prstGeom prst="rect">
            <a:avLst/>
          </a:prstGeom>
        </p:spPr>
      </p:pic>
    </p:spTree>
    <p:extLst>
      <p:ext uri="{BB962C8B-B14F-4D97-AF65-F5344CB8AC3E}">
        <p14:creationId xmlns:p14="http://schemas.microsoft.com/office/powerpoint/2010/main" val="284163480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4F656B43-104B-4AFB-9112-2272995AE08A}"/>
              </a:ext>
            </a:extLst>
          </p:cNvPr>
          <p:cNvPicPr>
            <a:picLocks noChangeAspect="1"/>
          </p:cNvPicPr>
          <p:nvPr/>
        </p:nvPicPr>
        <p:blipFill>
          <a:blip r:embed="rId8"/>
          <a:stretch>
            <a:fillRect/>
          </a:stretch>
        </p:blipFill>
        <p:spPr>
          <a:xfrm>
            <a:off x="838200" y="1825625"/>
            <a:ext cx="11207996" cy="2132600"/>
          </a:xfrm>
          <a:prstGeom prst="rect">
            <a:avLst/>
          </a:prstGeom>
        </p:spPr>
      </p:pic>
    </p:spTree>
    <p:extLst>
      <p:ext uri="{BB962C8B-B14F-4D97-AF65-F5344CB8AC3E}">
        <p14:creationId xmlns:p14="http://schemas.microsoft.com/office/powerpoint/2010/main" val="293589392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F0B52CC9-1FC4-499F-825C-EE1A996D334E}"/>
              </a:ext>
            </a:extLst>
          </p:cNvPr>
          <p:cNvPicPr>
            <a:picLocks noChangeAspect="1"/>
          </p:cNvPicPr>
          <p:nvPr/>
        </p:nvPicPr>
        <p:blipFill>
          <a:blip r:embed="rId8"/>
          <a:stretch>
            <a:fillRect/>
          </a:stretch>
        </p:blipFill>
        <p:spPr>
          <a:xfrm>
            <a:off x="838200" y="1793558"/>
            <a:ext cx="10309964" cy="1961727"/>
          </a:xfrm>
          <a:prstGeom prst="rect">
            <a:avLst/>
          </a:prstGeom>
        </p:spPr>
      </p:pic>
    </p:spTree>
    <p:extLst>
      <p:ext uri="{BB962C8B-B14F-4D97-AF65-F5344CB8AC3E}">
        <p14:creationId xmlns:p14="http://schemas.microsoft.com/office/powerpoint/2010/main" val="322147545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799F2C4C-4293-436F-92A7-EE70CF35A20D}"/>
              </a:ext>
            </a:extLst>
          </p:cNvPr>
          <p:cNvPicPr>
            <a:picLocks noChangeAspect="1"/>
          </p:cNvPicPr>
          <p:nvPr/>
        </p:nvPicPr>
        <p:blipFill>
          <a:blip r:embed="rId8"/>
          <a:stretch>
            <a:fillRect/>
          </a:stretch>
        </p:blipFill>
        <p:spPr>
          <a:xfrm>
            <a:off x="838200" y="1847537"/>
            <a:ext cx="10566182" cy="2010479"/>
          </a:xfrm>
          <a:prstGeom prst="rect">
            <a:avLst/>
          </a:prstGeom>
        </p:spPr>
      </p:pic>
    </p:spTree>
    <p:extLst>
      <p:ext uri="{BB962C8B-B14F-4D97-AF65-F5344CB8AC3E}">
        <p14:creationId xmlns:p14="http://schemas.microsoft.com/office/powerpoint/2010/main" val="314249492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C6C8599A-1DE9-4414-98B9-52414070FDBA}"/>
              </a:ext>
            </a:extLst>
          </p:cNvPr>
          <p:cNvPicPr>
            <a:picLocks noChangeAspect="1"/>
          </p:cNvPicPr>
          <p:nvPr/>
        </p:nvPicPr>
        <p:blipFill>
          <a:blip r:embed="rId8"/>
          <a:stretch>
            <a:fillRect/>
          </a:stretch>
        </p:blipFill>
        <p:spPr>
          <a:xfrm>
            <a:off x="838200" y="1793558"/>
            <a:ext cx="10520716" cy="2001828"/>
          </a:xfrm>
          <a:prstGeom prst="rect">
            <a:avLst/>
          </a:prstGeom>
        </p:spPr>
      </p:pic>
    </p:spTree>
    <p:extLst>
      <p:ext uri="{BB962C8B-B14F-4D97-AF65-F5344CB8AC3E}">
        <p14:creationId xmlns:p14="http://schemas.microsoft.com/office/powerpoint/2010/main" val="315502339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18E6F15E-81C4-464D-AF02-49F24DCC0149}"/>
              </a:ext>
            </a:extLst>
          </p:cNvPr>
          <p:cNvPicPr>
            <a:picLocks noChangeAspect="1"/>
          </p:cNvPicPr>
          <p:nvPr/>
        </p:nvPicPr>
        <p:blipFill>
          <a:blip r:embed="rId8"/>
          <a:stretch>
            <a:fillRect/>
          </a:stretch>
        </p:blipFill>
        <p:spPr>
          <a:xfrm>
            <a:off x="838200" y="1825617"/>
            <a:ext cx="10372595" cy="1973644"/>
          </a:xfrm>
          <a:prstGeom prst="rect">
            <a:avLst/>
          </a:prstGeom>
        </p:spPr>
      </p:pic>
    </p:spTree>
    <p:extLst>
      <p:ext uri="{BB962C8B-B14F-4D97-AF65-F5344CB8AC3E}">
        <p14:creationId xmlns:p14="http://schemas.microsoft.com/office/powerpoint/2010/main" val="14583552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D4901FC0-2C0C-47E6-A7BE-78C2A3176DFA}"/>
              </a:ext>
            </a:extLst>
          </p:cNvPr>
          <p:cNvPicPr>
            <a:picLocks noChangeAspect="1"/>
          </p:cNvPicPr>
          <p:nvPr/>
        </p:nvPicPr>
        <p:blipFill>
          <a:blip r:embed="rId8"/>
          <a:stretch>
            <a:fillRect/>
          </a:stretch>
        </p:blipFill>
        <p:spPr>
          <a:xfrm>
            <a:off x="838200" y="1825625"/>
            <a:ext cx="10154693" cy="1932183"/>
          </a:xfrm>
          <a:prstGeom prst="rect">
            <a:avLst/>
          </a:prstGeom>
        </p:spPr>
      </p:pic>
    </p:spTree>
    <p:extLst>
      <p:ext uri="{BB962C8B-B14F-4D97-AF65-F5344CB8AC3E}">
        <p14:creationId xmlns:p14="http://schemas.microsoft.com/office/powerpoint/2010/main" val="2299401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Specificity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Choosing the right activities to improve a certain fitness element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36637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4EAF5AA9-02F8-423B-BFCF-771E425317AF}"/>
              </a:ext>
            </a:extLst>
          </p:cNvPr>
          <p:cNvPicPr>
            <a:picLocks noChangeAspect="1"/>
          </p:cNvPicPr>
          <p:nvPr/>
        </p:nvPicPr>
        <p:blipFill>
          <a:blip r:embed="rId8"/>
          <a:stretch>
            <a:fillRect/>
          </a:stretch>
        </p:blipFill>
        <p:spPr>
          <a:xfrm>
            <a:off x="838200" y="1825625"/>
            <a:ext cx="9654935" cy="2245334"/>
          </a:xfrm>
          <a:prstGeom prst="rect">
            <a:avLst/>
          </a:prstGeom>
        </p:spPr>
      </p:pic>
    </p:spTree>
    <p:extLst>
      <p:ext uri="{BB962C8B-B14F-4D97-AF65-F5344CB8AC3E}">
        <p14:creationId xmlns:p14="http://schemas.microsoft.com/office/powerpoint/2010/main" val="393124754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9">
            <a:extLst>
              <a:ext uri="{FF2B5EF4-FFF2-40B4-BE49-F238E27FC236}">
                <a16:creationId xmlns:a16="http://schemas.microsoft.com/office/drawing/2014/main" id="{36609C94-87BD-45B5-97B8-0A1692B31B77}"/>
              </a:ext>
            </a:extLst>
          </p:cNvPr>
          <p:cNvGrpSpPr/>
          <p:nvPr/>
        </p:nvGrpSpPr>
        <p:grpSpPr>
          <a:xfrm>
            <a:off x="838200" y="1841270"/>
            <a:ext cx="9433142" cy="2392528"/>
            <a:chOff x="962871" y="3683010"/>
            <a:chExt cx="6019935" cy="1122496"/>
          </a:xfrm>
        </p:grpSpPr>
        <p:pic>
          <p:nvPicPr>
            <p:cNvPr id="7" name="図 6">
              <a:extLst>
                <a:ext uri="{FF2B5EF4-FFF2-40B4-BE49-F238E27FC236}">
                  <a16:creationId xmlns:a16="http://schemas.microsoft.com/office/drawing/2014/main" id="{0821CE02-DAAB-4EE7-A419-457A79A50505}"/>
                </a:ext>
              </a:extLst>
            </p:cNvPr>
            <p:cNvPicPr>
              <a:picLocks noChangeAspect="1"/>
            </p:cNvPicPr>
            <p:nvPr/>
          </p:nvPicPr>
          <p:blipFill>
            <a:blip r:embed="rId8"/>
            <a:stretch>
              <a:fillRect/>
            </a:stretch>
          </p:blipFill>
          <p:spPr>
            <a:xfrm>
              <a:off x="962871" y="3683010"/>
              <a:ext cx="6007409" cy="698536"/>
            </a:xfrm>
            <a:prstGeom prst="rect">
              <a:avLst/>
            </a:prstGeom>
          </p:spPr>
        </p:pic>
        <p:pic>
          <p:nvPicPr>
            <p:cNvPr id="9" name="図 8">
              <a:extLst>
                <a:ext uri="{FF2B5EF4-FFF2-40B4-BE49-F238E27FC236}">
                  <a16:creationId xmlns:a16="http://schemas.microsoft.com/office/drawing/2014/main" id="{926D0EE0-E4C6-41B6-A8D9-D3BE33558371}"/>
                </a:ext>
              </a:extLst>
            </p:cNvPr>
            <p:cNvPicPr>
              <a:picLocks noChangeAspect="1"/>
            </p:cNvPicPr>
            <p:nvPr/>
          </p:nvPicPr>
          <p:blipFill>
            <a:blip r:embed="rId9"/>
            <a:stretch>
              <a:fillRect/>
            </a:stretch>
          </p:blipFill>
          <p:spPr>
            <a:xfrm>
              <a:off x="975397" y="4386384"/>
              <a:ext cx="6007409" cy="419122"/>
            </a:xfrm>
            <a:prstGeom prst="rect">
              <a:avLst/>
            </a:prstGeom>
          </p:spPr>
        </p:pic>
      </p:grpSp>
    </p:spTree>
    <p:extLst>
      <p:ext uri="{BB962C8B-B14F-4D97-AF65-F5344CB8AC3E}">
        <p14:creationId xmlns:p14="http://schemas.microsoft.com/office/powerpoint/2010/main" val="212660171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C77729A8-C736-4392-AB4F-C53985180841}"/>
              </a:ext>
            </a:extLst>
          </p:cNvPr>
          <p:cNvPicPr>
            <a:picLocks noChangeAspect="1"/>
          </p:cNvPicPr>
          <p:nvPr/>
        </p:nvPicPr>
        <p:blipFill>
          <a:blip r:embed="rId8"/>
          <a:stretch>
            <a:fillRect/>
          </a:stretch>
        </p:blipFill>
        <p:spPr>
          <a:xfrm>
            <a:off x="838200" y="1825625"/>
            <a:ext cx="9762659" cy="2270386"/>
          </a:xfrm>
          <a:prstGeom prst="rect">
            <a:avLst/>
          </a:prstGeom>
        </p:spPr>
      </p:pic>
    </p:spTree>
    <p:extLst>
      <p:ext uri="{BB962C8B-B14F-4D97-AF65-F5344CB8AC3E}">
        <p14:creationId xmlns:p14="http://schemas.microsoft.com/office/powerpoint/2010/main" val="202262395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AB13B4F8-BCEE-4481-9F85-BD0CCA84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ndered Image">
            <a:extLst>
              <a:ext uri="{FF2B5EF4-FFF2-40B4-BE49-F238E27FC236}">
                <a16:creationId xmlns:a16="http://schemas.microsoft.com/office/drawing/2014/main" id="{4D6CC636-2F02-43B7-91DB-2F06D203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32" y="6311900"/>
            <a:ext cx="2627471" cy="636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03BCE84-F9B9-4AC8-A90B-4922D965B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49974CEE-B674-4CC1-BF41-9FD56DB400BA}"/>
              </a:ext>
            </a:extLst>
          </p:cNvPr>
          <p:cNvPicPr>
            <a:picLocks noChangeAspect="1"/>
          </p:cNvPicPr>
          <p:nvPr/>
        </p:nvPicPr>
        <p:blipFill>
          <a:blip r:embed="rId8"/>
          <a:stretch>
            <a:fillRect/>
          </a:stretch>
        </p:blipFill>
        <p:spPr>
          <a:xfrm>
            <a:off x="838199" y="1825625"/>
            <a:ext cx="9683663" cy="1934686"/>
          </a:xfrm>
          <a:prstGeom prst="rect">
            <a:avLst/>
          </a:prstGeom>
        </p:spPr>
      </p:pic>
    </p:spTree>
    <p:extLst>
      <p:ext uri="{BB962C8B-B14F-4D97-AF65-F5344CB8AC3E}">
        <p14:creationId xmlns:p14="http://schemas.microsoft.com/office/powerpoint/2010/main" val="392852757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5</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2283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D9C88-1C6C-4BE3-B7EC-29269381123F}"/>
              </a:ext>
            </a:extLst>
          </p:cNvPr>
          <p:cNvSpPr>
            <a:spLocks noGrp="1"/>
          </p:cNvSpPr>
          <p:nvPr>
            <p:ph type="title"/>
          </p:nvPr>
        </p:nvSpPr>
        <p:spPr/>
        <p:txBody>
          <a:bodyPr/>
          <a:lstStyle/>
          <a:p>
            <a:endParaRPr kumimoji="1" lang="ja-JP" altLang="en-US"/>
          </a:p>
        </p:txBody>
      </p:sp>
      <p:pic>
        <p:nvPicPr>
          <p:cNvPr id="5" name="コンテンツ プレースホルダー 4" descr="人, テーブル, 食品, 女性 が含まれている画像&#10;&#10;自動的に生成された説明">
            <a:extLst>
              <a:ext uri="{FF2B5EF4-FFF2-40B4-BE49-F238E27FC236}">
                <a16:creationId xmlns:a16="http://schemas.microsoft.com/office/drawing/2014/main" id="{4F6A1AA9-8FA2-4C51-8AEA-1C10B164E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5" name="Picture 4">
            <a:extLst>
              <a:ext uri="{FF2B5EF4-FFF2-40B4-BE49-F238E27FC236}">
                <a16:creationId xmlns:a16="http://schemas.microsoft.com/office/drawing/2014/main" id="{D1DACA86-10E7-4B36-9C0A-6FCE44A44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2" y="497736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1">
            <a:extLst>
              <a:ext uri="{FF2B5EF4-FFF2-40B4-BE49-F238E27FC236}">
                <a16:creationId xmlns:a16="http://schemas.microsoft.com/office/drawing/2014/main" id="{C37A1877-253A-4A0F-A6C8-3B60E8810804}"/>
              </a:ext>
            </a:extLst>
          </p:cNvPr>
          <p:cNvSpPr txBox="1">
            <a:spLocks/>
          </p:cNvSpPr>
          <p:nvPr/>
        </p:nvSpPr>
        <p:spPr>
          <a:xfrm>
            <a:off x="70984" y="3976766"/>
            <a:ext cx="5637724"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Fitness</a:t>
            </a:r>
            <a:r>
              <a:rPr lang="ja-JP" altLang="en-US" dirty="0"/>
              <a:t> </a:t>
            </a:r>
            <a:r>
              <a:rPr lang="en-US" altLang="ja-JP" dirty="0"/>
              <a:t>and</a:t>
            </a:r>
          </a:p>
          <a:p>
            <a:r>
              <a:rPr lang="ja-JP" altLang="en-US" dirty="0"/>
              <a:t>　　   </a:t>
            </a:r>
            <a:r>
              <a:rPr lang="en-US" altLang="ja-JP" dirty="0"/>
              <a:t>Nutrition</a:t>
            </a:r>
            <a:endParaRPr lang="ja-JP" altLang="en-US" dirty="0"/>
          </a:p>
        </p:txBody>
      </p:sp>
      <p:sp>
        <p:nvSpPr>
          <p:cNvPr id="17" name="字幕 2">
            <a:extLst>
              <a:ext uri="{FF2B5EF4-FFF2-40B4-BE49-F238E27FC236}">
                <a16:creationId xmlns:a16="http://schemas.microsoft.com/office/drawing/2014/main" id="{F5CBAD4E-A080-42D7-B093-B23F52C0C159}"/>
              </a:ext>
            </a:extLst>
          </p:cNvPr>
          <p:cNvSpPr txBox="1">
            <a:spLocks/>
          </p:cNvSpPr>
          <p:nvPr/>
        </p:nvSpPr>
        <p:spPr>
          <a:xfrm>
            <a:off x="70984" y="3394099"/>
            <a:ext cx="4937936" cy="57673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t>Introduction</a:t>
            </a:r>
            <a:r>
              <a:rPr lang="ja-JP" altLang="en-US" sz="2000" dirty="0"/>
              <a:t> </a:t>
            </a:r>
            <a:r>
              <a:rPr lang="en-US" altLang="ja-JP" sz="2000" dirty="0"/>
              <a:t>of</a:t>
            </a:r>
            <a:endParaRPr lang="ja-JP" altLang="en-US" sz="2000" dirty="0"/>
          </a:p>
        </p:txBody>
      </p:sp>
      <p:sp>
        <p:nvSpPr>
          <p:cNvPr id="18" name="正方形/長方形 17">
            <a:extLst>
              <a:ext uri="{FF2B5EF4-FFF2-40B4-BE49-F238E27FC236}">
                <a16:creationId xmlns:a16="http://schemas.microsoft.com/office/drawing/2014/main" id="{12393F7A-E090-411F-AC26-60CDF8F12779}"/>
              </a:ext>
            </a:extLst>
          </p:cNvPr>
          <p:cNvSpPr/>
          <p:nvPr/>
        </p:nvSpPr>
        <p:spPr>
          <a:xfrm>
            <a:off x="8461248" y="5214304"/>
            <a:ext cx="3730752" cy="1477328"/>
          </a:xfrm>
          <a:prstGeom prst="rect">
            <a:avLst/>
          </a:prstGeom>
        </p:spPr>
        <p:txBody>
          <a:bodyPr wrap="square">
            <a:spAutoFit/>
          </a:bodyPr>
          <a:lstStyle/>
          <a:p>
            <a:pPr algn="ctr"/>
            <a:r>
              <a:rPr lang="ja-JP" altLang="en-US" dirty="0">
                <a:solidFill>
                  <a:schemeClr val="bg1"/>
                </a:solidFill>
              </a:rPr>
              <a:t>自分への投資</a:t>
            </a: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r>
              <a:rPr lang="en-US" altLang="ja-JP" dirty="0">
                <a:solidFill>
                  <a:schemeClr val="bg1"/>
                </a:solidFill>
              </a:rPr>
              <a:t>www.pennfoster.edu/</a:t>
            </a:r>
            <a:endParaRPr lang="ja-JP" altLang="en-US" dirty="0">
              <a:solidFill>
                <a:schemeClr val="bg1"/>
              </a:solidFill>
            </a:endParaRPr>
          </a:p>
        </p:txBody>
      </p:sp>
      <p:sp>
        <p:nvSpPr>
          <p:cNvPr id="19" name="正方形/長方形 18">
            <a:extLst>
              <a:ext uri="{FF2B5EF4-FFF2-40B4-BE49-F238E27FC236}">
                <a16:creationId xmlns:a16="http://schemas.microsoft.com/office/drawing/2014/main" id="{95CB9BFE-BB66-4DA4-BF37-30A1D5627DFD}"/>
              </a:ext>
            </a:extLst>
          </p:cNvPr>
          <p:cNvSpPr/>
          <p:nvPr/>
        </p:nvSpPr>
        <p:spPr>
          <a:xfrm>
            <a:off x="8892906" y="6611769"/>
            <a:ext cx="2844048" cy="246221"/>
          </a:xfrm>
          <a:prstGeom prst="rect">
            <a:avLst/>
          </a:prstGeom>
        </p:spPr>
        <p:txBody>
          <a:bodyPr wrap="none">
            <a:spAutoFit/>
          </a:bodyPr>
          <a:lstStyle/>
          <a:p>
            <a:r>
              <a:rPr lang="ja-JP" altLang="en-US" sz="1000" dirty="0"/>
              <a:t>© 2021 Penn Foster Inc. All Rights Reserved.</a:t>
            </a:r>
          </a:p>
        </p:txBody>
      </p:sp>
      <p:pic>
        <p:nvPicPr>
          <p:cNvPr id="20" name="図 19">
            <a:extLst>
              <a:ext uri="{FF2B5EF4-FFF2-40B4-BE49-F238E27FC236}">
                <a16:creationId xmlns:a16="http://schemas.microsoft.com/office/drawing/2014/main" id="{00A28222-D789-4678-8BC3-B61462D1BA22}"/>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438171" y="5620983"/>
            <a:ext cx="1854601" cy="697968"/>
          </a:xfrm>
          <a:prstGeom prst="rect">
            <a:avLst/>
          </a:prstGeom>
        </p:spPr>
      </p:pic>
      <p:pic>
        <p:nvPicPr>
          <p:cNvPr id="21" name="Picture 2" descr="Rendered Image">
            <a:extLst>
              <a:ext uri="{FF2B5EF4-FFF2-40B4-BE49-F238E27FC236}">
                <a16:creationId xmlns:a16="http://schemas.microsoft.com/office/drawing/2014/main" id="{D5BA3037-FFBA-4D5C-9EE2-058FD08627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04" b="44397"/>
          <a:stretch/>
        </p:blipFill>
        <p:spPr bwMode="auto">
          <a:xfrm>
            <a:off x="-140763" y="1258084"/>
            <a:ext cx="3347426" cy="8652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ndered Image">
            <a:extLst>
              <a:ext uri="{FF2B5EF4-FFF2-40B4-BE49-F238E27FC236}">
                <a16:creationId xmlns:a16="http://schemas.microsoft.com/office/drawing/2014/main" id="{8FCF6A50-78C0-416F-9CC7-BDC377D4AB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18" t="1" r="44573" b="42130"/>
          <a:stretch/>
        </p:blipFill>
        <p:spPr bwMode="auto">
          <a:xfrm>
            <a:off x="1555281" y="2171693"/>
            <a:ext cx="937210" cy="481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ndered Image">
            <a:extLst>
              <a:ext uri="{FF2B5EF4-FFF2-40B4-BE49-F238E27FC236}">
                <a16:creationId xmlns:a16="http://schemas.microsoft.com/office/drawing/2014/main" id="{754C57A0-AB54-4E49-B606-A998AF8D1C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111" b="46916"/>
          <a:stretch/>
        </p:blipFill>
        <p:spPr bwMode="auto">
          <a:xfrm>
            <a:off x="33912" y="2607674"/>
            <a:ext cx="4076989" cy="79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4307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6</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91389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この動画の構成</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t>前半</a:t>
            </a:r>
            <a:endParaRPr lang="en-US" altLang="ja-JP" sz="2200" dirty="0"/>
          </a:p>
          <a:p>
            <a:pPr lvl="1"/>
            <a:r>
              <a:rPr lang="en-US" altLang="ja-JP" sz="2200" dirty="0"/>
              <a:t>Overview</a:t>
            </a:r>
          </a:p>
          <a:p>
            <a:pPr lvl="1"/>
            <a:r>
              <a:rPr lang="ja-JP" altLang="en-US" sz="2200" dirty="0"/>
              <a:t>キーワードの説明</a:t>
            </a:r>
            <a:endParaRPr lang="en-US" altLang="ja-JP" sz="2200" dirty="0"/>
          </a:p>
          <a:p>
            <a:pPr lvl="1"/>
            <a:r>
              <a:rPr lang="ja-JP" altLang="en-US" sz="2200" dirty="0"/>
              <a:t>この章のキーポイント</a:t>
            </a:r>
            <a:endParaRPr lang="en-US" altLang="ja-JP" sz="2200" dirty="0"/>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391071207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6 Overview</a:t>
            </a:r>
            <a:br>
              <a:rPr lang="en-US" altLang="ja-JP" dirty="0"/>
            </a:br>
            <a:r>
              <a:rPr lang="en-US" altLang="ja-JP" dirty="0"/>
              <a:t>Stress Management Techniques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10748376" cy="2011149"/>
          </a:xfrm>
        </p:spPr>
        <p:txBody>
          <a:bodyPr>
            <a:normAutofit/>
          </a:bodyPr>
          <a:lstStyle/>
          <a:p>
            <a:pPr marL="0" indent="0">
              <a:buNone/>
            </a:pPr>
            <a:r>
              <a:rPr lang="en-US" altLang="ja-JP" dirty="0"/>
              <a:t>Stress is a part of day-to-day living. Everyone has it from time to time, and everyone has to deal with it. Many people become stressed due to external events. </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コンテンツ プレースホルダー 2">
            <a:extLst>
              <a:ext uri="{FF2B5EF4-FFF2-40B4-BE49-F238E27FC236}">
                <a16:creationId xmlns:a16="http://schemas.microsoft.com/office/drawing/2014/main" id="{C3CB53EB-D4B0-4206-A7F3-E17C6459D84A}"/>
              </a:ext>
            </a:extLst>
          </p:cNvPr>
          <p:cNvSpPr txBox="1">
            <a:spLocks/>
          </p:cNvSpPr>
          <p:nvPr/>
        </p:nvSpPr>
        <p:spPr>
          <a:xfrm>
            <a:off x="838200" y="3128071"/>
            <a:ext cx="787991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However, when you think about it, events in themselves aren’t stressful. Rather, it’s the way in which we interpret and react to them that makes them stressful. People differ dramatically in the types of events they interpret as stressful and the way in which they respond to such stress.</a:t>
            </a:r>
            <a:endParaRPr lang="ja-JP" altLang="en-US" dirty="0"/>
          </a:p>
        </p:txBody>
      </p:sp>
      <p:pic>
        <p:nvPicPr>
          <p:cNvPr id="50180" name="Picture 4" descr="People, Emotion, Dramatic, Female, Woman, Person">
            <a:extLst>
              <a:ext uri="{FF2B5EF4-FFF2-40B4-BE49-F238E27FC236}">
                <a16:creationId xmlns:a16="http://schemas.microsoft.com/office/drawing/2014/main" id="{77B675FF-BC7D-4128-BD1A-36802A2F4D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31" r="14608"/>
          <a:stretch/>
        </p:blipFill>
        <p:spPr bwMode="auto">
          <a:xfrm>
            <a:off x="8336582" y="2668333"/>
            <a:ext cx="3373091" cy="3039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8253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6 Overview</a:t>
            </a:r>
            <a:br>
              <a:rPr lang="en-US" altLang="ja-JP" dirty="0"/>
            </a:br>
            <a:r>
              <a:rPr lang="en-US" altLang="ja-JP" dirty="0"/>
              <a:t>Stress Management Techniques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In this lesson, you’ll investigate the phenomenon of stress, how stress impacts people physically and mentally, and the various techniques people can use to handle stress to their advantage.</a:t>
            </a:r>
            <a:endParaRPr lang="ja-JP" altLang="en-US" dirty="0"/>
          </a:p>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Woman, Desperate, Sad, Tears, Cry, Depression, Mourning">
            <a:extLst>
              <a:ext uri="{FF2B5EF4-FFF2-40B4-BE49-F238E27FC236}">
                <a16:creationId xmlns:a16="http://schemas.microsoft.com/office/drawing/2014/main" id="{F2AACA52-EE94-4D6F-804A-9F6898DB32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3626" y="3036920"/>
            <a:ext cx="4721723" cy="2660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61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Overload Principle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Exercising at a more intense level than in your daily activities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07938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4821FB-5B7A-4754-B5B9-DF496B1E409F}"/>
              </a:ext>
            </a:extLst>
          </p:cNvPr>
          <p:cNvSpPr>
            <a:spLocks noGrp="1"/>
          </p:cNvSpPr>
          <p:nvPr>
            <p:ph type="ctrTitle"/>
          </p:nvPr>
        </p:nvSpPr>
        <p:spPr>
          <a:xfrm>
            <a:off x="5021821" y="3812954"/>
            <a:ext cx="6465287" cy="1516014"/>
          </a:xfrm>
        </p:spPr>
        <p:txBody>
          <a:bodyPr>
            <a:normAutofit/>
          </a:bodyPr>
          <a:lstStyle/>
          <a:p>
            <a:pPr algn="l"/>
            <a:endParaRPr kumimoji="1" lang="ja-JP" altLang="en-US" sz="4800" dirty="0">
              <a:solidFill>
                <a:srgbClr val="FFFFFF"/>
              </a:solidFill>
            </a:endParaRPr>
          </a:p>
        </p:txBody>
      </p:sp>
      <p:sp>
        <p:nvSpPr>
          <p:cNvPr id="3" name="字幕 2">
            <a:extLst>
              <a:ext uri="{FF2B5EF4-FFF2-40B4-BE49-F238E27FC236}">
                <a16:creationId xmlns:a16="http://schemas.microsoft.com/office/drawing/2014/main" id="{C336EE8E-E924-469A-B5C6-6DDF0316E8BE}"/>
              </a:ext>
            </a:extLst>
          </p:cNvPr>
          <p:cNvSpPr>
            <a:spLocks noGrp="1"/>
          </p:cNvSpPr>
          <p:nvPr>
            <p:ph type="subTitle" idx="1"/>
          </p:nvPr>
        </p:nvSpPr>
        <p:spPr>
          <a:xfrm>
            <a:off x="5021821" y="5550568"/>
            <a:ext cx="6465286" cy="602551"/>
          </a:xfrm>
        </p:spPr>
        <p:txBody>
          <a:bodyPr>
            <a:normAutofit/>
          </a:bodyPr>
          <a:lstStyle/>
          <a:p>
            <a:pPr algn="l"/>
            <a:endParaRPr kumimoji="1" lang="ja-JP" altLang="en-US" sz="2000">
              <a:solidFill>
                <a:srgbClr val="B39669"/>
              </a:solidFill>
            </a:endParaRPr>
          </a:p>
        </p:txBody>
      </p:sp>
      <p:pic>
        <p:nvPicPr>
          <p:cNvPr id="1028" name="Picture 4" descr="Key, Book, Reading, Words, Literature, Tea, Cup, Drink">
            <a:extLst>
              <a:ext uri="{FF2B5EF4-FFF2-40B4-BE49-F238E27FC236}">
                <a16:creationId xmlns:a16="http://schemas.microsoft.com/office/drawing/2014/main" id="{09E5D441-3F1F-4658-929E-3132F0CBB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93"/>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ctionary, Words, Grammar, Abc, Letters, Lookup">
            <a:extLst>
              <a:ext uri="{FF2B5EF4-FFF2-40B4-BE49-F238E27FC236}">
                <a16:creationId xmlns:a16="http://schemas.microsoft.com/office/drawing/2014/main" id="{0864B69F-EE26-4C40-B9B0-C7246CFB7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60" r="2" b="1866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C2484F6-57D1-4615-8837-A77FADFA6D21}"/>
              </a:ext>
            </a:extLst>
          </p:cNvPr>
          <p:cNvSpPr/>
          <p:nvPr/>
        </p:nvSpPr>
        <p:spPr>
          <a:xfrm>
            <a:off x="4654296" y="3593805"/>
            <a:ext cx="7217085" cy="294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588A2FC-59DC-4C44-863B-5E68AA2DE0C0}"/>
              </a:ext>
            </a:extLst>
          </p:cNvPr>
          <p:cNvSpPr/>
          <p:nvPr/>
        </p:nvSpPr>
        <p:spPr>
          <a:xfrm>
            <a:off x="4752752" y="3678865"/>
            <a:ext cx="7028121" cy="2753833"/>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5FA0933-831F-442D-86F5-10109F7B67DA}"/>
              </a:ext>
            </a:extLst>
          </p:cNvPr>
          <p:cNvSpPr/>
          <p:nvPr/>
        </p:nvSpPr>
        <p:spPr>
          <a:xfrm>
            <a:off x="5021821" y="4897672"/>
            <a:ext cx="6555794" cy="14351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テキストを読み始める前に</a:t>
            </a:r>
            <a:endParaRPr lang="en-US" altLang="ja-JP" sz="3600" dirty="0"/>
          </a:p>
          <a:p>
            <a:pPr algn="ctr"/>
            <a:r>
              <a:rPr lang="ja-JP" altLang="en-US" sz="3600" dirty="0"/>
              <a:t>重要な単語を抑えておこう！</a:t>
            </a:r>
            <a:endParaRPr kumimoji="1" lang="ja-JP" altLang="en-US" sz="3600" dirty="0"/>
          </a:p>
        </p:txBody>
      </p:sp>
      <p:pic>
        <p:nvPicPr>
          <p:cNvPr id="81926" name="Picture 6" descr="Rendered Image">
            <a:extLst>
              <a:ext uri="{FF2B5EF4-FFF2-40B4-BE49-F238E27FC236}">
                <a16:creationId xmlns:a16="http://schemas.microsoft.com/office/drawing/2014/main" id="{81C4A3AD-7926-4124-B826-D529F10B6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7624">
            <a:off x="4302125" y="3083913"/>
            <a:ext cx="6823578" cy="221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11861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Eustress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Good stress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7" name="グループ化 6">
            <a:extLst>
              <a:ext uri="{FF2B5EF4-FFF2-40B4-BE49-F238E27FC236}">
                <a16:creationId xmlns:a16="http://schemas.microsoft.com/office/drawing/2014/main" id="{7F3B3280-1B30-4A39-BD3A-94BFD210663F}"/>
              </a:ext>
            </a:extLst>
          </p:cNvPr>
          <p:cNvGrpSpPr/>
          <p:nvPr/>
        </p:nvGrpSpPr>
        <p:grpSpPr>
          <a:xfrm>
            <a:off x="746178" y="3259024"/>
            <a:ext cx="6823578" cy="2250759"/>
            <a:chOff x="186591" y="584621"/>
            <a:chExt cx="6823578" cy="2250759"/>
          </a:xfrm>
        </p:grpSpPr>
        <p:pic>
          <p:nvPicPr>
            <p:cNvPr id="10" name="Picture 12" descr="Rendered Image">
              <a:extLst>
                <a:ext uri="{FF2B5EF4-FFF2-40B4-BE49-F238E27FC236}">
                  <a16:creationId xmlns:a16="http://schemas.microsoft.com/office/drawing/2014/main" id="{E54B0CE9-445E-4DB2-9D7C-3BA12D41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380" y="2093696"/>
              <a:ext cx="3124689" cy="741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F4896E6-3265-427A-8DE8-43330D17F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186591" y="58462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36088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Distress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When we physically and mentally overreact to events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7" name="グループ化 6">
            <a:extLst>
              <a:ext uri="{FF2B5EF4-FFF2-40B4-BE49-F238E27FC236}">
                <a16:creationId xmlns:a16="http://schemas.microsoft.com/office/drawing/2014/main" id="{7F3B3280-1B30-4A39-BD3A-94BFD210663F}"/>
              </a:ext>
            </a:extLst>
          </p:cNvPr>
          <p:cNvGrpSpPr/>
          <p:nvPr/>
        </p:nvGrpSpPr>
        <p:grpSpPr>
          <a:xfrm>
            <a:off x="746178" y="3259024"/>
            <a:ext cx="6823578" cy="2250759"/>
            <a:chOff x="186591" y="584621"/>
            <a:chExt cx="6823578" cy="2250759"/>
          </a:xfrm>
        </p:grpSpPr>
        <p:pic>
          <p:nvPicPr>
            <p:cNvPr id="10" name="Picture 12" descr="Rendered Image">
              <a:extLst>
                <a:ext uri="{FF2B5EF4-FFF2-40B4-BE49-F238E27FC236}">
                  <a16:creationId xmlns:a16="http://schemas.microsoft.com/office/drawing/2014/main" id="{E54B0CE9-445E-4DB2-9D7C-3BA12D41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380" y="2093696"/>
              <a:ext cx="3124689" cy="741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F4896E6-3265-427A-8DE8-43330D17F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186591" y="58462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47135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Alarm Stage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first stage of the body’s reaction to stress that involves many physiologic responses, such as increased heart rate, increased blood pressure, increased muscle tension, and the release of stress hormones, such as epinephrine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7" name="グループ化 6">
            <a:extLst>
              <a:ext uri="{FF2B5EF4-FFF2-40B4-BE49-F238E27FC236}">
                <a16:creationId xmlns:a16="http://schemas.microsoft.com/office/drawing/2014/main" id="{7F3B3280-1B30-4A39-BD3A-94BFD210663F}"/>
              </a:ext>
            </a:extLst>
          </p:cNvPr>
          <p:cNvGrpSpPr/>
          <p:nvPr/>
        </p:nvGrpSpPr>
        <p:grpSpPr>
          <a:xfrm>
            <a:off x="746178" y="3429000"/>
            <a:ext cx="6331027" cy="2080783"/>
            <a:chOff x="186591" y="584621"/>
            <a:chExt cx="6823578" cy="2250759"/>
          </a:xfrm>
        </p:grpSpPr>
        <p:pic>
          <p:nvPicPr>
            <p:cNvPr id="10" name="Picture 12" descr="Rendered Image">
              <a:extLst>
                <a:ext uri="{FF2B5EF4-FFF2-40B4-BE49-F238E27FC236}">
                  <a16:creationId xmlns:a16="http://schemas.microsoft.com/office/drawing/2014/main" id="{E54B0CE9-445E-4DB2-9D7C-3BA12D41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380" y="2093696"/>
              <a:ext cx="3124689" cy="741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F4896E6-3265-427A-8DE8-43330D17F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186591" y="58462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8374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Resistance Stage</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second stage of the body’s reaction to stress when the body tries to oppose the stress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7" name="グループ化 6">
            <a:extLst>
              <a:ext uri="{FF2B5EF4-FFF2-40B4-BE49-F238E27FC236}">
                <a16:creationId xmlns:a16="http://schemas.microsoft.com/office/drawing/2014/main" id="{7F3B3280-1B30-4A39-BD3A-94BFD210663F}"/>
              </a:ext>
            </a:extLst>
          </p:cNvPr>
          <p:cNvGrpSpPr/>
          <p:nvPr/>
        </p:nvGrpSpPr>
        <p:grpSpPr>
          <a:xfrm>
            <a:off x="746178" y="3259024"/>
            <a:ext cx="6823578" cy="2250759"/>
            <a:chOff x="186591" y="584621"/>
            <a:chExt cx="6823578" cy="2250759"/>
          </a:xfrm>
        </p:grpSpPr>
        <p:pic>
          <p:nvPicPr>
            <p:cNvPr id="10" name="Picture 12" descr="Rendered Image">
              <a:extLst>
                <a:ext uri="{FF2B5EF4-FFF2-40B4-BE49-F238E27FC236}">
                  <a16:creationId xmlns:a16="http://schemas.microsoft.com/office/drawing/2014/main" id="{E54B0CE9-445E-4DB2-9D7C-3BA12D41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380" y="2093696"/>
              <a:ext cx="3124689" cy="741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F4896E6-3265-427A-8DE8-43330D17F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186591" y="58462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1045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Exhaustion Stage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third stage of the body’s reaction to stress when the body becomes very susceptible to disease, because it seems to lose its ability to respond to any new stress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7" name="グループ化 6">
            <a:extLst>
              <a:ext uri="{FF2B5EF4-FFF2-40B4-BE49-F238E27FC236}">
                <a16:creationId xmlns:a16="http://schemas.microsoft.com/office/drawing/2014/main" id="{7F3B3280-1B30-4A39-BD3A-94BFD210663F}"/>
              </a:ext>
            </a:extLst>
          </p:cNvPr>
          <p:cNvGrpSpPr/>
          <p:nvPr/>
        </p:nvGrpSpPr>
        <p:grpSpPr>
          <a:xfrm>
            <a:off x="746178" y="3259024"/>
            <a:ext cx="6823578" cy="2250759"/>
            <a:chOff x="186591" y="584621"/>
            <a:chExt cx="6823578" cy="2250759"/>
          </a:xfrm>
        </p:grpSpPr>
        <p:pic>
          <p:nvPicPr>
            <p:cNvPr id="10" name="Picture 12" descr="Rendered Image">
              <a:extLst>
                <a:ext uri="{FF2B5EF4-FFF2-40B4-BE49-F238E27FC236}">
                  <a16:creationId xmlns:a16="http://schemas.microsoft.com/office/drawing/2014/main" id="{E54B0CE9-445E-4DB2-9D7C-3BA12D41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380" y="2093696"/>
              <a:ext cx="3124689" cy="741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F4896E6-3265-427A-8DE8-43330D17F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186591" y="58462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11270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Breathing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One of the main body functions affected by stress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7" name="グループ化 6">
            <a:extLst>
              <a:ext uri="{FF2B5EF4-FFF2-40B4-BE49-F238E27FC236}">
                <a16:creationId xmlns:a16="http://schemas.microsoft.com/office/drawing/2014/main" id="{7F3B3280-1B30-4A39-BD3A-94BFD210663F}"/>
              </a:ext>
            </a:extLst>
          </p:cNvPr>
          <p:cNvGrpSpPr/>
          <p:nvPr/>
        </p:nvGrpSpPr>
        <p:grpSpPr>
          <a:xfrm>
            <a:off x="746178" y="3259024"/>
            <a:ext cx="6823578" cy="2250759"/>
            <a:chOff x="186591" y="584621"/>
            <a:chExt cx="6823578" cy="2250759"/>
          </a:xfrm>
        </p:grpSpPr>
        <p:pic>
          <p:nvPicPr>
            <p:cNvPr id="10" name="Picture 12" descr="Rendered Image">
              <a:extLst>
                <a:ext uri="{FF2B5EF4-FFF2-40B4-BE49-F238E27FC236}">
                  <a16:creationId xmlns:a16="http://schemas.microsoft.com/office/drawing/2014/main" id="{E54B0CE9-445E-4DB2-9D7C-3BA12D41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380" y="2093696"/>
              <a:ext cx="3124689" cy="741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F4896E6-3265-427A-8DE8-43330D17F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186591" y="58462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99208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Visualization</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mental “file” of calming images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7" name="グループ化 6">
            <a:extLst>
              <a:ext uri="{FF2B5EF4-FFF2-40B4-BE49-F238E27FC236}">
                <a16:creationId xmlns:a16="http://schemas.microsoft.com/office/drawing/2014/main" id="{7F3B3280-1B30-4A39-BD3A-94BFD210663F}"/>
              </a:ext>
            </a:extLst>
          </p:cNvPr>
          <p:cNvGrpSpPr/>
          <p:nvPr/>
        </p:nvGrpSpPr>
        <p:grpSpPr>
          <a:xfrm>
            <a:off x="746178" y="3259024"/>
            <a:ext cx="6823578" cy="2250759"/>
            <a:chOff x="186591" y="584621"/>
            <a:chExt cx="6823578" cy="2250759"/>
          </a:xfrm>
        </p:grpSpPr>
        <p:pic>
          <p:nvPicPr>
            <p:cNvPr id="10" name="Picture 12" descr="Rendered Image">
              <a:extLst>
                <a:ext uri="{FF2B5EF4-FFF2-40B4-BE49-F238E27FC236}">
                  <a16:creationId xmlns:a16="http://schemas.microsoft.com/office/drawing/2014/main" id="{E54B0CE9-445E-4DB2-9D7C-3BA12D41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380" y="2093696"/>
              <a:ext cx="3124689" cy="741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F4896E6-3265-427A-8DE8-43330D17F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186591" y="58462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0005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Stress Diet</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way people's diet is affected by stress; some people can’t stop eating, whereas others can’t even stand the sight or thought of food when they’re stressed</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7" name="グループ化 6">
            <a:extLst>
              <a:ext uri="{FF2B5EF4-FFF2-40B4-BE49-F238E27FC236}">
                <a16:creationId xmlns:a16="http://schemas.microsoft.com/office/drawing/2014/main" id="{7F3B3280-1B30-4A39-BD3A-94BFD210663F}"/>
              </a:ext>
            </a:extLst>
          </p:cNvPr>
          <p:cNvGrpSpPr/>
          <p:nvPr/>
        </p:nvGrpSpPr>
        <p:grpSpPr>
          <a:xfrm>
            <a:off x="746178" y="3259024"/>
            <a:ext cx="6823578" cy="2250759"/>
            <a:chOff x="186591" y="584621"/>
            <a:chExt cx="6823578" cy="2250759"/>
          </a:xfrm>
        </p:grpSpPr>
        <p:pic>
          <p:nvPicPr>
            <p:cNvPr id="10" name="Picture 12" descr="Rendered Image">
              <a:extLst>
                <a:ext uri="{FF2B5EF4-FFF2-40B4-BE49-F238E27FC236}">
                  <a16:creationId xmlns:a16="http://schemas.microsoft.com/office/drawing/2014/main" id="{E54B0CE9-445E-4DB2-9D7C-3BA12D410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380" y="2093696"/>
              <a:ext cx="3124689" cy="741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ndered Image">
              <a:extLst>
                <a:ext uri="{FF2B5EF4-FFF2-40B4-BE49-F238E27FC236}">
                  <a16:creationId xmlns:a16="http://schemas.microsoft.com/office/drawing/2014/main" id="{BF4896E6-3265-427A-8DE8-43330D17F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186591" y="584621"/>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59253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Bible School, Confirmation, Study, Bible Alumni">
            <a:extLst>
              <a:ext uri="{FF2B5EF4-FFF2-40B4-BE49-F238E27FC236}">
                <a16:creationId xmlns:a16="http://schemas.microsoft.com/office/drawing/2014/main" id="{3DA80C19-F4D5-4AE7-845E-03243C22A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3" r="7929"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BC13E8F-C332-4425-A740-844ACC8ABAAC}"/>
              </a:ext>
            </a:extLst>
          </p:cNvPr>
          <p:cNvSpPr>
            <a:spLocks noGrp="1"/>
          </p:cNvSpPr>
          <p:nvPr>
            <p:ph type="ctrTitle"/>
          </p:nvPr>
        </p:nvSpPr>
        <p:spPr>
          <a:xfrm>
            <a:off x="6343650" y="3962400"/>
            <a:ext cx="5505814" cy="1690409"/>
          </a:xfrm>
        </p:spPr>
        <p:txBody>
          <a:bodyPr anchor="b">
            <a:normAutofit/>
          </a:bodyPr>
          <a:lstStyle/>
          <a:p>
            <a:pPr algn="l"/>
            <a:r>
              <a:rPr lang="en-US" altLang="ja-JP" sz="4400"/>
              <a:t>Key Points</a:t>
            </a:r>
            <a:endParaRPr kumimoji="1" lang="ja-JP" altLang="en-US" sz="4400"/>
          </a:p>
        </p:txBody>
      </p:sp>
      <p:sp>
        <p:nvSpPr>
          <p:cNvPr id="3" name="字幕 2">
            <a:extLst>
              <a:ext uri="{FF2B5EF4-FFF2-40B4-BE49-F238E27FC236}">
                <a16:creationId xmlns:a16="http://schemas.microsoft.com/office/drawing/2014/main" id="{3C0DAF3D-C1E0-4F2D-866F-B7A45DED35F0}"/>
              </a:ext>
            </a:extLst>
          </p:cNvPr>
          <p:cNvSpPr>
            <a:spLocks noGrp="1"/>
          </p:cNvSpPr>
          <p:nvPr>
            <p:ph type="subTitle" idx="1"/>
          </p:nvPr>
        </p:nvSpPr>
        <p:spPr>
          <a:xfrm>
            <a:off x="6343650" y="5709565"/>
            <a:ext cx="5395975" cy="646785"/>
          </a:xfrm>
        </p:spPr>
        <p:txBody>
          <a:bodyPr>
            <a:normAutofit/>
          </a:bodyPr>
          <a:lstStyle/>
          <a:p>
            <a:pPr algn="l"/>
            <a:r>
              <a:rPr lang="ja-JP" altLang="en-US"/>
              <a:t>この単元のポイントをおさえよう！</a:t>
            </a:r>
          </a:p>
        </p:txBody>
      </p:sp>
      <p:pic>
        <p:nvPicPr>
          <p:cNvPr id="1032" name="Picture 8" descr="Thumb, Feedback, Confirming, Write A Review, Balloons">
            <a:extLst>
              <a:ext uri="{FF2B5EF4-FFF2-40B4-BE49-F238E27FC236}">
                <a16:creationId xmlns:a16="http://schemas.microsoft.com/office/drawing/2014/main" id="{E43E542B-8416-479E-BBC8-8C16A4B3C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58" r="6712" b="3"/>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087F0CE-9E11-4878-8D78-3E468888D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557" y="3678865"/>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16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この動画の構成</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t>前半</a:t>
            </a:r>
            <a:endParaRPr lang="en-US" altLang="ja-JP" sz="2200" dirty="0"/>
          </a:p>
          <a:p>
            <a:pPr lvl="1"/>
            <a:r>
              <a:rPr lang="en-US" altLang="ja-JP" sz="2200" dirty="0"/>
              <a:t>Overview</a:t>
            </a:r>
          </a:p>
          <a:p>
            <a:pPr lvl="1"/>
            <a:r>
              <a:rPr lang="ja-JP" altLang="en-US" sz="2200" dirty="0"/>
              <a:t>キーワードの説明</a:t>
            </a:r>
            <a:endParaRPr lang="en-US" altLang="ja-JP" sz="2200" dirty="0"/>
          </a:p>
          <a:p>
            <a:pPr lvl="1"/>
            <a:r>
              <a:rPr lang="ja-JP" altLang="en-US" sz="2200" dirty="0"/>
              <a:t>この章のキーポイント</a:t>
            </a:r>
            <a:endParaRPr lang="en-US" altLang="ja-JP" sz="2200" dirty="0"/>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2986955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Progression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Working a little harder or for a longer period of time during each workout than you did during the workout before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7509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8330852" cy="4351338"/>
          </a:xfrm>
        </p:spPr>
        <p:txBody>
          <a:bodyPr>
            <a:normAutofit/>
          </a:bodyPr>
          <a:lstStyle/>
          <a:p>
            <a:r>
              <a:rPr lang="en-US" altLang="ja-JP" dirty="0"/>
              <a:t>Stress is a physical and mental response to things in the environment that cause discomfort.</a:t>
            </a:r>
          </a:p>
          <a:p>
            <a:r>
              <a:rPr lang="en-US" altLang="ja-JP" dirty="0"/>
              <a:t>Stress doesn’t have to be bad. Eustress motivates toward positive change.</a:t>
            </a:r>
          </a:p>
          <a:p>
            <a:r>
              <a:rPr lang="en-US" altLang="ja-JP" dirty="0"/>
              <a:t>People react to stress in various ways, which can affect the functioning of body systems.</a:t>
            </a:r>
          </a:p>
          <a:p>
            <a:r>
              <a:rPr lang="en-US" altLang="ja-JP" dirty="0"/>
              <a:t>Ways to manage stress include getting organized and getting enough rest.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6" name="Picture 2" descr="Woman, Silhouette, Sunset, Beach, Sea, Ocean, Horizon">
            <a:extLst>
              <a:ext uri="{FF2B5EF4-FFF2-40B4-BE49-F238E27FC236}">
                <a16:creationId xmlns:a16="http://schemas.microsoft.com/office/drawing/2014/main" id="{6FF55E59-0CAD-430A-99CA-948464260C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71" r="47079"/>
          <a:stretch/>
        </p:blipFill>
        <p:spPr bwMode="auto">
          <a:xfrm>
            <a:off x="9495245" y="2114423"/>
            <a:ext cx="2214428" cy="34158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54385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199" y="1825625"/>
            <a:ext cx="11302999" cy="1186078"/>
          </a:xfrm>
        </p:spPr>
        <p:txBody>
          <a:bodyPr>
            <a:normAutofit lnSpcReduction="10000"/>
          </a:bodyPr>
          <a:lstStyle/>
          <a:p>
            <a:r>
              <a:rPr lang="en-US" altLang="ja-JP" dirty="0"/>
              <a:t>Stress can cause a variety of symptoms, including headaches, insomnia, depression, and indigestion. A number of different stress management techniques are available.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0" name="Picture 2" descr="Happiness, Back Side, Woman, Young, Girl, Person">
            <a:extLst>
              <a:ext uri="{FF2B5EF4-FFF2-40B4-BE49-F238E27FC236}">
                <a16:creationId xmlns:a16="http://schemas.microsoft.com/office/drawing/2014/main" id="{C11775F7-85E8-44E5-B583-F120421878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9757" y="3011703"/>
            <a:ext cx="4053912" cy="2702608"/>
          </a:xfrm>
          <a:prstGeom prst="rect">
            <a:avLst/>
          </a:prstGeom>
          <a:noFill/>
          <a:extLst>
            <a:ext uri="{909E8E84-426E-40DD-AFC4-6F175D3DCCD1}">
              <a14:hiddenFill xmlns:a14="http://schemas.microsoft.com/office/drawing/2010/main">
                <a:solidFill>
                  <a:srgbClr val="FFFFFF"/>
                </a:solidFill>
              </a14:hiddenFill>
            </a:ext>
          </a:extLst>
        </p:spPr>
      </p:pic>
      <p:sp>
        <p:nvSpPr>
          <p:cNvPr id="11" name="コンテンツ プレースホルダー 2">
            <a:extLst>
              <a:ext uri="{FF2B5EF4-FFF2-40B4-BE49-F238E27FC236}">
                <a16:creationId xmlns:a16="http://schemas.microsoft.com/office/drawing/2014/main" id="{2EB551EB-E934-4AE3-83A1-831820D397F3}"/>
              </a:ext>
            </a:extLst>
          </p:cNvPr>
          <p:cNvSpPr txBox="1">
            <a:spLocks/>
          </p:cNvSpPr>
          <p:nvPr/>
        </p:nvSpPr>
        <p:spPr>
          <a:xfrm>
            <a:off x="860062" y="3146640"/>
            <a:ext cx="68089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The first step in handling stress is to be aware of it.</a:t>
            </a:r>
          </a:p>
          <a:p>
            <a:r>
              <a:rPr lang="en-US" altLang="ja-JP" dirty="0"/>
              <a:t>Breathing is one of the main body functions affected by stress.</a:t>
            </a:r>
            <a:endParaRPr lang="ja-JP" altLang="en-US" dirty="0"/>
          </a:p>
        </p:txBody>
      </p:sp>
    </p:spTree>
    <p:extLst>
      <p:ext uri="{BB962C8B-B14F-4D97-AF65-F5344CB8AC3E}">
        <p14:creationId xmlns:p14="http://schemas.microsoft.com/office/powerpoint/2010/main" val="179115908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5136715" cy="4351338"/>
          </a:xfrm>
        </p:spPr>
        <p:txBody>
          <a:bodyPr/>
          <a:lstStyle/>
          <a:p>
            <a:r>
              <a:rPr lang="en-US" altLang="ja-JP" dirty="0"/>
              <a:t>You can use your imagination to handle stress through a process called visualization.</a:t>
            </a:r>
          </a:p>
          <a:p>
            <a:r>
              <a:rPr lang="en-US" altLang="ja-JP" dirty="0"/>
              <a:t>Regular exercise is also a good way to maintain physical and mental fitness.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4" name="Picture 2" descr="Woman, Bike, Sunset, Walk, Silhouettes, Girl, Dog, Pet">
            <a:extLst>
              <a:ext uri="{FF2B5EF4-FFF2-40B4-BE49-F238E27FC236}">
                <a16:creationId xmlns:a16="http://schemas.microsoft.com/office/drawing/2014/main" id="{0B81356F-C2D9-45C8-A4D6-EDB0887B72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248008"/>
            <a:ext cx="5569907" cy="326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06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前半終了</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solidFill>
                  <a:srgbClr val="FF0000"/>
                </a:solidFill>
              </a:rPr>
              <a:t>前半</a:t>
            </a:r>
            <a:endParaRPr lang="en-US" altLang="ja-JP" sz="2200" dirty="0">
              <a:solidFill>
                <a:srgbClr val="FF0000"/>
              </a:solidFill>
            </a:endParaRPr>
          </a:p>
          <a:p>
            <a:pPr lvl="1"/>
            <a:r>
              <a:rPr lang="en-US" altLang="ja-JP" sz="2200" dirty="0">
                <a:solidFill>
                  <a:srgbClr val="FF0000"/>
                </a:solidFill>
              </a:rPr>
              <a:t>Overview</a:t>
            </a:r>
          </a:p>
          <a:p>
            <a:pPr lvl="1"/>
            <a:r>
              <a:rPr lang="ja-JP" altLang="en-US" sz="2200" dirty="0">
                <a:solidFill>
                  <a:srgbClr val="FF0000"/>
                </a:solidFill>
              </a:rPr>
              <a:t>キーワードの説明</a:t>
            </a:r>
            <a:endParaRPr lang="en-US" altLang="ja-JP" sz="2200" dirty="0">
              <a:solidFill>
                <a:srgbClr val="FF0000"/>
              </a:solidFill>
            </a:endParaRPr>
          </a:p>
          <a:p>
            <a:pPr lvl="1"/>
            <a:r>
              <a:rPr lang="ja-JP" altLang="en-US" sz="2200" dirty="0">
                <a:solidFill>
                  <a:srgbClr val="FF0000"/>
                </a:solidFill>
              </a:rPr>
              <a:t>この章のキーポイント</a:t>
            </a:r>
            <a:endParaRPr lang="en-US" altLang="ja-JP" sz="2200" dirty="0">
              <a:solidFill>
                <a:srgbClr val="FF0000"/>
              </a:solidFill>
            </a:endParaRPr>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106337220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02EF8F8-0EEF-4BFA-B740-434BDE7468F5}"/>
              </a:ext>
            </a:extLst>
          </p:cNvPr>
          <p:cNvSpPr/>
          <p:nvPr/>
        </p:nvSpPr>
        <p:spPr>
          <a:xfrm>
            <a:off x="0" y="0"/>
            <a:ext cx="4458078" cy="17756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D449254-6483-4312-BB7B-F9ACAD9C1F46}"/>
              </a:ext>
            </a:extLst>
          </p:cNvPr>
          <p:cNvSpPr/>
          <p:nvPr/>
        </p:nvSpPr>
        <p:spPr>
          <a:xfrm>
            <a:off x="4458078" y="0"/>
            <a:ext cx="7733922" cy="17756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1">
                  <a:lumMod val="20000"/>
                  <a:lumOff val="80000"/>
                </a:schemeClr>
              </a:solidFill>
            </a:endParaRPr>
          </a:p>
        </p:txBody>
      </p:sp>
      <p:pic>
        <p:nvPicPr>
          <p:cNvPr id="1026" name="Picture 2" descr="Board, School, Uni, Learn, Work, Test, Aptitude Test">
            <a:extLst>
              <a:ext uri="{FF2B5EF4-FFF2-40B4-BE49-F238E27FC236}">
                <a16:creationId xmlns:a16="http://schemas.microsoft.com/office/drawing/2014/main" id="{F2F5E971-86EB-4CAE-B4A5-0A58DA881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5" r="10880" b="-2"/>
          <a:stretch/>
        </p:blipFill>
        <p:spPr bwMode="auto">
          <a:xfrm>
            <a:off x="20" y="1804072"/>
            <a:ext cx="4458058" cy="43498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5C809DA1-3DFB-46FD-AA04-1D65C1B33793}"/>
              </a:ext>
            </a:extLst>
          </p:cNvPr>
          <p:cNvSpPr>
            <a:spLocks noGrp="1"/>
          </p:cNvSpPr>
          <p:nvPr>
            <p:ph type="ctrTitle"/>
          </p:nvPr>
        </p:nvSpPr>
        <p:spPr>
          <a:xfrm>
            <a:off x="4882101" y="2146851"/>
            <a:ext cx="6666980" cy="2658269"/>
          </a:xfrm>
        </p:spPr>
        <p:txBody>
          <a:bodyPr anchor="b">
            <a:normAutofit/>
          </a:bodyPr>
          <a:lstStyle/>
          <a:p>
            <a:r>
              <a:rPr lang="en-US" altLang="ja-JP" dirty="0"/>
              <a:t>Self-Check</a:t>
            </a:r>
            <a:endParaRPr kumimoji="1" lang="ja-JP" altLang="en-US" dirty="0"/>
          </a:p>
        </p:txBody>
      </p:sp>
      <p:sp>
        <p:nvSpPr>
          <p:cNvPr id="3" name="字幕 2">
            <a:extLst>
              <a:ext uri="{FF2B5EF4-FFF2-40B4-BE49-F238E27FC236}">
                <a16:creationId xmlns:a16="http://schemas.microsoft.com/office/drawing/2014/main" id="{9F065E07-54A1-4DA2-B9DB-253F3CE36EA8}"/>
              </a:ext>
            </a:extLst>
          </p:cNvPr>
          <p:cNvSpPr>
            <a:spLocks noGrp="1"/>
          </p:cNvSpPr>
          <p:nvPr>
            <p:ph type="subTitle" idx="1"/>
          </p:nvPr>
        </p:nvSpPr>
        <p:spPr>
          <a:xfrm>
            <a:off x="4882102" y="4810937"/>
            <a:ext cx="6666980" cy="1172200"/>
          </a:xfrm>
        </p:spPr>
        <p:txBody>
          <a:bodyPr anchor="t">
            <a:normAutofit/>
          </a:bodyPr>
          <a:lstStyle/>
          <a:p>
            <a:r>
              <a:rPr lang="ja-JP" altLang="en-US"/>
              <a:t>テストの前に、理解度を確認しよう！</a:t>
            </a:r>
          </a:p>
          <a:p>
            <a:endParaRPr kumimoji="1" lang="ja-JP" altLang="en-US"/>
          </a:p>
        </p:txBody>
      </p:sp>
      <p:cxnSp>
        <p:nvCxnSpPr>
          <p:cNvPr id="5" name="直線コネクタ 4">
            <a:extLst>
              <a:ext uri="{FF2B5EF4-FFF2-40B4-BE49-F238E27FC236}">
                <a16:creationId xmlns:a16="http://schemas.microsoft.com/office/drawing/2014/main" id="{3388E197-6DDE-4102-A7CE-BD87E3961345}"/>
              </a:ext>
            </a:extLst>
          </p:cNvPr>
          <p:cNvCxnSpPr>
            <a:cxnSpLocks/>
          </p:cNvCxnSpPr>
          <p:nvPr/>
        </p:nvCxnSpPr>
        <p:spPr>
          <a:xfrm>
            <a:off x="0" y="1775640"/>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CC54DD1-431F-4BCD-9527-8D570FAC48D5}"/>
              </a:ext>
            </a:extLst>
          </p:cNvPr>
          <p:cNvCxnSpPr>
            <a:cxnSpLocks/>
          </p:cNvCxnSpPr>
          <p:nvPr/>
        </p:nvCxnSpPr>
        <p:spPr>
          <a:xfrm>
            <a:off x="0" y="6153873"/>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DDFFBA-978A-460D-9E20-391503BAAB42}"/>
              </a:ext>
            </a:extLst>
          </p:cNvPr>
          <p:cNvCxnSpPr>
            <a:cxnSpLocks/>
          </p:cNvCxnSpPr>
          <p:nvPr/>
        </p:nvCxnSpPr>
        <p:spPr>
          <a:xfrm>
            <a:off x="4433779" y="0"/>
            <a:ext cx="0" cy="697495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4">
            <a:extLst>
              <a:ext uri="{FF2B5EF4-FFF2-40B4-BE49-F238E27FC236}">
                <a16:creationId xmlns:a16="http://schemas.microsoft.com/office/drawing/2014/main" id="{678AC618-289B-42AD-A103-51409018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216" y="1930777"/>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92553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図 8">
            <a:extLst>
              <a:ext uri="{FF2B5EF4-FFF2-40B4-BE49-F238E27FC236}">
                <a16:creationId xmlns:a16="http://schemas.microsoft.com/office/drawing/2014/main" id="{C72EB1BC-E7CB-47BD-B4B9-9AA77E459259}"/>
              </a:ext>
            </a:extLst>
          </p:cNvPr>
          <p:cNvPicPr>
            <a:picLocks noChangeAspect="1"/>
          </p:cNvPicPr>
          <p:nvPr/>
        </p:nvPicPr>
        <p:blipFill>
          <a:blip r:embed="rId7"/>
          <a:stretch>
            <a:fillRect/>
          </a:stretch>
        </p:blipFill>
        <p:spPr>
          <a:xfrm>
            <a:off x="841865" y="1825616"/>
            <a:ext cx="9786201" cy="2821539"/>
          </a:xfrm>
          <a:prstGeom prst="rect">
            <a:avLst/>
          </a:prstGeom>
        </p:spPr>
      </p:pic>
    </p:spTree>
    <p:extLst>
      <p:ext uri="{BB962C8B-B14F-4D97-AF65-F5344CB8AC3E}">
        <p14:creationId xmlns:p14="http://schemas.microsoft.com/office/powerpoint/2010/main" val="50823654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8511F657-4C38-449A-ACCE-FBCE5EDD7D87}"/>
              </a:ext>
            </a:extLst>
          </p:cNvPr>
          <p:cNvPicPr>
            <a:picLocks noChangeAspect="1"/>
          </p:cNvPicPr>
          <p:nvPr/>
        </p:nvPicPr>
        <p:blipFill>
          <a:blip r:embed="rId7"/>
          <a:stretch>
            <a:fillRect/>
          </a:stretch>
        </p:blipFill>
        <p:spPr>
          <a:xfrm>
            <a:off x="838199" y="1825625"/>
            <a:ext cx="9394281" cy="2333016"/>
          </a:xfrm>
          <a:prstGeom prst="rect">
            <a:avLst/>
          </a:prstGeom>
        </p:spPr>
      </p:pic>
    </p:spTree>
    <p:extLst>
      <p:ext uri="{BB962C8B-B14F-4D97-AF65-F5344CB8AC3E}">
        <p14:creationId xmlns:p14="http://schemas.microsoft.com/office/powerpoint/2010/main" val="347293554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DF87A90E-C805-4BDD-B764-B57571AB21B4}"/>
              </a:ext>
            </a:extLst>
          </p:cNvPr>
          <p:cNvPicPr>
            <a:picLocks noChangeAspect="1"/>
          </p:cNvPicPr>
          <p:nvPr/>
        </p:nvPicPr>
        <p:blipFill>
          <a:blip r:embed="rId7"/>
          <a:stretch>
            <a:fillRect/>
          </a:stretch>
        </p:blipFill>
        <p:spPr>
          <a:xfrm>
            <a:off x="838200" y="1833590"/>
            <a:ext cx="9961536" cy="1936744"/>
          </a:xfrm>
          <a:prstGeom prst="rect">
            <a:avLst/>
          </a:prstGeom>
        </p:spPr>
      </p:pic>
    </p:spTree>
    <p:extLst>
      <p:ext uri="{BB962C8B-B14F-4D97-AF65-F5344CB8AC3E}">
        <p14:creationId xmlns:p14="http://schemas.microsoft.com/office/powerpoint/2010/main" val="331734443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438BCFA7-44DA-47DD-A69E-FB3D22B8CC20}"/>
              </a:ext>
            </a:extLst>
          </p:cNvPr>
          <p:cNvPicPr>
            <a:picLocks noChangeAspect="1"/>
          </p:cNvPicPr>
          <p:nvPr/>
        </p:nvPicPr>
        <p:blipFill>
          <a:blip r:embed="rId7"/>
          <a:stretch>
            <a:fillRect/>
          </a:stretch>
        </p:blipFill>
        <p:spPr>
          <a:xfrm>
            <a:off x="838200" y="1825625"/>
            <a:ext cx="10040100" cy="2733849"/>
          </a:xfrm>
          <a:prstGeom prst="rect">
            <a:avLst/>
          </a:prstGeom>
        </p:spPr>
      </p:pic>
    </p:spTree>
    <p:extLst>
      <p:ext uri="{BB962C8B-B14F-4D97-AF65-F5344CB8AC3E}">
        <p14:creationId xmlns:p14="http://schemas.microsoft.com/office/powerpoint/2010/main" val="233362579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2AD8B045-2A6C-4FCA-85E8-275B017B5A7B}"/>
              </a:ext>
            </a:extLst>
          </p:cNvPr>
          <p:cNvPicPr>
            <a:picLocks noChangeAspect="1"/>
          </p:cNvPicPr>
          <p:nvPr/>
        </p:nvPicPr>
        <p:blipFill>
          <a:blip r:embed="rId7"/>
          <a:stretch>
            <a:fillRect/>
          </a:stretch>
        </p:blipFill>
        <p:spPr>
          <a:xfrm>
            <a:off x="838200" y="1825617"/>
            <a:ext cx="9474384" cy="2232816"/>
          </a:xfrm>
          <a:prstGeom prst="rect">
            <a:avLst/>
          </a:prstGeom>
        </p:spPr>
      </p:pic>
    </p:spTree>
    <p:extLst>
      <p:ext uri="{BB962C8B-B14F-4D97-AF65-F5344CB8AC3E}">
        <p14:creationId xmlns:p14="http://schemas.microsoft.com/office/powerpoint/2010/main" val="2984823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Regularity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Working out on a regular basis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97126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5064661F-7DEB-4F0D-A6E8-997006916D4E}"/>
              </a:ext>
            </a:extLst>
          </p:cNvPr>
          <p:cNvPicPr>
            <a:picLocks noChangeAspect="1"/>
          </p:cNvPicPr>
          <p:nvPr/>
        </p:nvPicPr>
        <p:blipFill>
          <a:blip r:embed="rId7"/>
          <a:stretch>
            <a:fillRect/>
          </a:stretch>
        </p:blipFill>
        <p:spPr>
          <a:xfrm>
            <a:off x="850726" y="1821064"/>
            <a:ext cx="9909132" cy="2391859"/>
          </a:xfrm>
          <a:prstGeom prst="rect">
            <a:avLst/>
          </a:prstGeom>
        </p:spPr>
      </p:pic>
    </p:spTree>
    <p:extLst>
      <p:ext uri="{BB962C8B-B14F-4D97-AF65-F5344CB8AC3E}">
        <p14:creationId xmlns:p14="http://schemas.microsoft.com/office/powerpoint/2010/main" val="367213771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7F46D7DA-4CBD-4FEC-B35E-E8B78A1C222F}"/>
              </a:ext>
            </a:extLst>
          </p:cNvPr>
          <p:cNvPicPr>
            <a:picLocks noChangeAspect="1"/>
          </p:cNvPicPr>
          <p:nvPr/>
        </p:nvPicPr>
        <p:blipFill>
          <a:blip r:embed="rId7"/>
          <a:stretch>
            <a:fillRect/>
          </a:stretch>
        </p:blipFill>
        <p:spPr>
          <a:xfrm>
            <a:off x="838200" y="1850669"/>
            <a:ext cx="9606702" cy="2270394"/>
          </a:xfrm>
          <a:prstGeom prst="rect">
            <a:avLst/>
          </a:prstGeom>
        </p:spPr>
      </p:pic>
    </p:spTree>
    <p:extLst>
      <p:ext uri="{BB962C8B-B14F-4D97-AF65-F5344CB8AC3E}">
        <p14:creationId xmlns:p14="http://schemas.microsoft.com/office/powerpoint/2010/main" val="247847348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195BA897-2EEA-4D33-BE42-CE7D0E188E25}"/>
              </a:ext>
            </a:extLst>
          </p:cNvPr>
          <p:cNvPicPr>
            <a:picLocks noChangeAspect="1"/>
          </p:cNvPicPr>
          <p:nvPr/>
        </p:nvPicPr>
        <p:blipFill>
          <a:blip r:embed="rId7"/>
          <a:stretch>
            <a:fillRect/>
          </a:stretch>
        </p:blipFill>
        <p:spPr>
          <a:xfrm>
            <a:off x="838200" y="1825625"/>
            <a:ext cx="9765672" cy="2307964"/>
          </a:xfrm>
          <a:prstGeom prst="rect">
            <a:avLst/>
          </a:prstGeom>
        </p:spPr>
      </p:pic>
    </p:spTree>
    <p:extLst>
      <p:ext uri="{BB962C8B-B14F-4D97-AF65-F5344CB8AC3E}">
        <p14:creationId xmlns:p14="http://schemas.microsoft.com/office/powerpoint/2010/main" val="158347246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8E430A09-CFFB-49CB-8A8D-D943545D0C46}"/>
              </a:ext>
            </a:extLst>
          </p:cNvPr>
          <p:cNvPicPr>
            <a:picLocks noChangeAspect="1"/>
          </p:cNvPicPr>
          <p:nvPr/>
        </p:nvPicPr>
        <p:blipFill>
          <a:blip r:embed="rId7"/>
          <a:stretch>
            <a:fillRect/>
          </a:stretch>
        </p:blipFill>
        <p:spPr>
          <a:xfrm>
            <a:off x="838200" y="1825625"/>
            <a:ext cx="10871473" cy="2158564"/>
          </a:xfrm>
          <a:prstGeom prst="rect">
            <a:avLst/>
          </a:prstGeom>
        </p:spPr>
      </p:pic>
    </p:spTree>
    <p:extLst>
      <p:ext uri="{BB962C8B-B14F-4D97-AF65-F5344CB8AC3E}">
        <p14:creationId xmlns:p14="http://schemas.microsoft.com/office/powerpoint/2010/main" val="385657330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2">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3" name="Picture 2" descr="Rendered Image">
            <a:extLst>
              <a:ext uri="{FF2B5EF4-FFF2-40B4-BE49-F238E27FC236}">
                <a16:creationId xmlns:a16="http://schemas.microsoft.com/office/drawing/2014/main" id="{CF7CEFAD-F382-445D-86E3-49BE57AEF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dered Image">
            <a:extLst>
              <a:ext uri="{FF2B5EF4-FFF2-40B4-BE49-F238E27FC236}">
                <a16:creationId xmlns:a16="http://schemas.microsoft.com/office/drawing/2014/main" id="{CAFC8CFF-FD7D-4549-979D-40CF2A85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464" y="6287748"/>
            <a:ext cx="2740584" cy="65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6EC35D5-9A33-48F1-BA9B-9838DFD455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1F18584C-54A2-43C4-9461-17FE2D19B488}"/>
              </a:ext>
            </a:extLst>
          </p:cNvPr>
          <p:cNvPicPr>
            <a:picLocks noChangeAspect="1"/>
          </p:cNvPicPr>
          <p:nvPr/>
        </p:nvPicPr>
        <p:blipFill>
          <a:blip r:embed="rId7"/>
          <a:stretch>
            <a:fillRect/>
          </a:stretch>
        </p:blipFill>
        <p:spPr>
          <a:xfrm>
            <a:off x="812147" y="1825624"/>
            <a:ext cx="10216797" cy="2533433"/>
          </a:xfrm>
          <a:prstGeom prst="rect">
            <a:avLst/>
          </a:prstGeom>
        </p:spPr>
      </p:pic>
    </p:spTree>
    <p:extLst>
      <p:ext uri="{BB962C8B-B14F-4D97-AF65-F5344CB8AC3E}">
        <p14:creationId xmlns:p14="http://schemas.microsoft.com/office/powerpoint/2010/main" val="208626318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6</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64335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D9C88-1C6C-4BE3-B7EC-29269381123F}"/>
              </a:ext>
            </a:extLst>
          </p:cNvPr>
          <p:cNvSpPr>
            <a:spLocks noGrp="1"/>
          </p:cNvSpPr>
          <p:nvPr>
            <p:ph type="title"/>
          </p:nvPr>
        </p:nvSpPr>
        <p:spPr/>
        <p:txBody>
          <a:bodyPr/>
          <a:lstStyle/>
          <a:p>
            <a:endParaRPr kumimoji="1" lang="ja-JP" altLang="en-US"/>
          </a:p>
        </p:txBody>
      </p:sp>
      <p:pic>
        <p:nvPicPr>
          <p:cNvPr id="5" name="コンテンツ プレースホルダー 4" descr="人, テーブル, 食品, 女性 が含まれている画像&#10;&#10;自動的に生成された説明">
            <a:extLst>
              <a:ext uri="{FF2B5EF4-FFF2-40B4-BE49-F238E27FC236}">
                <a16:creationId xmlns:a16="http://schemas.microsoft.com/office/drawing/2014/main" id="{4F6A1AA9-8FA2-4C51-8AEA-1C10B164E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5" name="Picture 4">
            <a:extLst>
              <a:ext uri="{FF2B5EF4-FFF2-40B4-BE49-F238E27FC236}">
                <a16:creationId xmlns:a16="http://schemas.microsoft.com/office/drawing/2014/main" id="{D1DACA86-10E7-4B36-9C0A-6FCE44A44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2" y="497736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1">
            <a:extLst>
              <a:ext uri="{FF2B5EF4-FFF2-40B4-BE49-F238E27FC236}">
                <a16:creationId xmlns:a16="http://schemas.microsoft.com/office/drawing/2014/main" id="{C37A1877-253A-4A0F-A6C8-3B60E8810804}"/>
              </a:ext>
            </a:extLst>
          </p:cNvPr>
          <p:cNvSpPr txBox="1">
            <a:spLocks/>
          </p:cNvSpPr>
          <p:nvPr/>
        </p:nvSpPr>
        <p:spPr>
          <a:xfrm>
            <a:off x="70984" y="3976766"/>
            <a:ext cx="5637724"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Fitness</a:t>
            </a:r>
            <a:r>
              <a:rPr lang="ja-JP" altLang="en-US" dirty="0"/>
              <a:t> </a:t>
            </a:r>
            <a:r>
              <a:rPr lang="en-US" altLang="ja-JP" dirty="0"/>
              <a:t>and</a:t>
            </a:r>
          </a:p>
          <a:p>
            <a:r>
              <a:rPr lang="ja-JP" altLang="en-US" dirty="0"/>
              <a:t>　　   </a:t>
            </a:r>
            <a:r>
              <a:rPr lang="en-US" altLang="ja-JP" dirty="0"/>
              <a:t>Nutrition</a:t>
            </a:r>
            <a:endParaRPr lang="ja-JP" altLang="en-US" dirty="0"/>
          </a:p>
        </p:txBody>
      </p:sp>
      <p:sp>
        <p:nvSpPr>
          <p:cNvPr id="17" name="字幕 2">
            <a:extLst>
              <a:ext uri="{FF2B5EF4-FFF2-40B4-BE49-F238E27FC236}">
                <a16:creationId xmlns:a16="http://schemas.microsoft.com/office/drawing/2014/main" id="{F5CBAD4E-A080-42D7-B093-B23F52C0C159}"/>
              </a:ext>
            </a:extLst>
          </p:cNvPr>
          <p:cNvSpPr txBox="1">
            <a:spLocks/>
          </p:cNvSpPr>
          <p:nvPr/>
        </p:nvSpPr>
        <p:spPr>
          <a:xfrm>
            <a:off x="70984" y="3394099"/>
            <a:ext cx="4937936" cy="57673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t>Introduction</a:t>
            </a:r>
            <a:r>
              <a:rPr lang="ja-JP" altLang="en-US" sz="2000" dirty="0"/>
              <a:t> </a:t>
            </a:r>
            <a:r>
              <a:rPr lang="en-US" altLang="ja-JP" sz="2000" dirty="0"/>
              <a:t>of</a:t>
            </a:r>
            <a:endParaRPr lang="ja-JP" altLang="en-US" sz="2000" dirty="0"/>
          </a:p>
        </p:txBody>
      </p:sp>
      <p:sp>
        <p:nvSpPr>
          <p:cNvPr id="18" name="正方形/長方形 17">
            <a:extLst>
              <a:ext uri="{FF2B5EF4-FFF2-40B4-BE49-F238E27FC236}">
                <a16:creationId xmlns:a16="http://schemas.microsoft.com/office/drawing/2014/main" id="{12393F7A-E090-411F-AC26-60CDF8F12779}"/>
              </a:ext>
            </a:extLst>
          </p:cNvPr>
          <p:cNvSpPr/>
          <p:nvPr/>
        </p:nvSpPr>
        <p:spPr>
          <a:xfrm>
            <a:off x="8461248" y="5214304"/>
            <a:ext cx="3730752" cy="1477328"/>
          </a:xfrm>
          <a:prstGeom prst="rect">
            <a:avLst/>
          </a:prstGeom>
        </p:spPr>
        <p:txBody>
          <a:bodyPr wrap="square">
            <a:spAutoFit/>
          </a:bodyPr>
          <a:lstStyle/>
          <a:p>
            <a:pPr algn="ctr"/>
            <a:r>
              <a:rPr lang="ja-JP" altLang="en-US" dirty="0">
                <a:solidFill>
                  <a:schemeClr val="bg1"/>
                </a:solidFill>
              </a:rPr>
              <a:t>自分への投資</a:t>
            </a: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r>
              <a:rPr lang="en-US" altLang="ja-JP" dirty="0">
                <a:solidFill>
                  <a:schemeClr val="bg1"/>
                </a:solidFill>
              </a:rPr>
              <a:t>www.pennfoster.edu/</a:t>
            </a:r>
            <a:endParaRPr lang="ja-JP" altLang="en-US" dirty="0">
              <a:solidFill>
                <a:schemeClr val="bg1"/>
              </a:solidFill>
            </a:endParaRPr>
          </a:p>
        </p:txBody>
      </p:sp>
      <p:sp>
        <p:nvSpPr>
          <p:cNvPr id="19" name="正方形/長方形 18">
            <a:extLst>
              <a:ext uri="{FF2B5EF4-FFF2-40B4-BE49-F238E27FC236}">
                <a16:creationId xmlns:a16="http://schemas.microsoft.com/office/drawing/2014/main" id="{95CB9BFE-BB66-4DA4-BF37-30A1D5627DFD}"/>
              </a:ext>
            </a:extLst>
          </p:cNvPr>
          <p:cNvSpPr/>
          <p:nvPr/>
        </p:nvSpPr>
        <p:spPr>
          <a:xfrm>
            <a:off x="8892906" y="6611769"/>
            <a:ext cx="2844048" cy="246221"/>
          </a:xfrm>
          <a:prstGeom prst="rect">
            <a:avLst/>
          </a:prstGeom>
        </p:spPr>
        <p:txBody>
          <a:bodyPr wrap="none">
            <a:spAutoFit/>
          </a:bodyPr>
          <a:lstStyle/>
          <a:p>
            <a:r>
              <a:rPr lang="ja-JP" altLang="en-US" sz="1000" dirty="0"/>
              <a:t>© 2021 Penn Foster Inc. All Rights Reserved.</a:t>
            </a:r>
          </a:p>
        </p:txBody>
      </p:sp>
      <p:pic>
        <p:nvPicPr>
          <p:cNvPr id="20" name="図 19">
            <a:extLst>
              <a:ext uri="{FF2B5EF4-FFF2-40B4-BE49-F238E27FC236}">
                <a16:creationId xmlns:a16="http://schemas.microsoft.com/office/drawing/2014/main" id="{00A28222-D789-4678-8BC3-B61462D1BA22}"/>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438171" y="5620983"/>
            <a:ext cx="1854601" cy="697968"/>
          </a:xfrm>
          <a:prstGeom prst="rect">
            <a:avLst/>
          </a:prstGeom>
        </p:spPr>
      </p:pic>
      <p:pic>
        <p:nvPicPr>
          <p:cNvPr id="21" name="Picture 2" descr="Rendered Image">
            <a:extLst>
              <a:ext uri="{FF2B5EF4-FFF2-40B4-BE49-F238E27FC236}">
                <a16:creationId xmlns:a16="http://schemas.microsoft.com/office/drawing/2014/main" id="{D5BA3037-FFBA-4D5C-9EE2-058FD08627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04" b="44397"/>
          <a:stretch/>
        </p:blipFill>
        <p:spPr bwMode="auto">
          <a:xfrm>
            <a:off x="-140763" y="1258084"/>
            <a:ext cx="3347426" cy="8652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ndered Image">
            <a:extLst>
              <a:ext uri="{FF2B5EF4-FFF2-40B4-BE49-F238E27FC236}">
                <a16:creationId xmlns:a16="http://schemas.microsoft.com/office/drawing/2014/main" id="{8FCF6A50-78C0-416F-9CC7-BDC377D4AB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18" t="1" r="44573" b="42130"/>
          <a:stretch/>
        </p:blipFill>
        <p:spPr bwMode="auto">
          <a:xfrm>
            <a:off x="1555281" y="2171693"/>
            <a:ext cx="937210" cy="481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ndered Image">
            <a:extLst>
              <a:ext uri="{FF2B5EF4-FFF2-40B4-BE49-F238E27FC236}">
                <a16:creationId xmlns:a16="http://schemas.microsoft.com/office/drawing/2014/main" id="{754C57A0-AB54-4E49-B606-A998AF8D1C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111" b="46916"/>
          <a:stretch/>
        </p:blipFill>
        <p:spPr bwMode="auto">
          <a:xfrm>
            <a:off x="33912" y="2607674"/>
            <a:ext cx="4076989" cy="79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633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Bible School, Confirmation, Study, Bible Alumni">
            <a:extLst>
              <a:ext uri="{FF2B5EF4-FFF2-40B4-BE49-F238E27FC236}">
                <a16:creationId xmlns:a16="http://schemas.microsoft.com/office/drawing/2014/main" id="{3DA80C19-F4D5-4AE7-845E-03243C22A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3" r="7929"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BC13E8F-C332-4425-A740-844ACC8ABAAC}"/>
              </a:ext>
            </a:extLst>
          </p:cNvPr>
          <p:cNvSpPr>
            <a:spLocks noGrp="1"/>
          </p:cNvSpPr>
          <p:nvPr>
            <p:ph type="ctrTitle"/>
          </p:nvPr>
        </p:nvSpPr>
        <p:spPr>
          <a:xfrm>
            <a:off x="6343650" y="3962400"/>
            <a:ext cx="5505814" cy="1690409"/>
          </a:xfrm>
        </p:spPr>
        <p:txBody>
          <a:bodyPr anchor="b">
            <a:normAutofit/>
          </a:bodyPr>
          <a:lstStyle/>
          <a:p>
            <a:pPr algn="l"/>
            <a:r>
              <a:rPr lang="en-US" altLang="ja-JP" sz="4400"/>
              <a:t>Key Points</a:t>
            </a:r>
            <a:endParaRPr kumimoji="1" lang="ja-JP" altLang="en-US" sz="4400"/>
          </a:p>
        </p:txBody>
      </p:sp>
      <p:sp>
        <p:nvSpPr>
          <p:cNvPr id="3" name="字幕 2">
            <a:extLst>
              <a:ext uri="{FF2B5EF4-FFF2-40B4-BE49-F238E27FC236}">
                <a16:creationId xmlns:a16="http://schemas.microsoft.com/office/drawing/2014/main" id="{3C0DAF3D-C1E0-4F2D-866F-B7A45DED35F0}"/>
              </a:ext>
            </a:extLst>
          </p:cNvPr>
          <p:cNvSpPr>
            <a:spLocks noGrp="1"/>
          </p:cNvSpPr>
          <p:nvPr>
            <p:ph type="subTitle" idx="1"/>
          </p:nvPr>
        </p:nvSpPr>
        <p:spPr>
          <a:xfrm>
            <a:off x="6343650" y="5709565"/>
            <a:ext cx="5395975" cy="646785"/>
          </a:xfrm>
        </p:spPr>
        <p:txBody>
          <a:bodyPr>
            <a:normAutofit/>
          </a:bodyPr>
          <a:lstStyle/>
          <a:p>
            <a:pPr algn="l"/>
            <a:r>
              <a:rPr lang="ja-JP" altLang="en-US"/>
              <a:t>この単元のポイントをおさえよう！</a:t>
            </a:r>
          </a:p>
        </p:txBody>
      </p:sp>
      <p:pic>
        <p:nvPicPr>
          <p:cNvPr id="1032" name="Picture 8" descr="Thumb, Feedback, Confirming, Write A Review, Balloons">
            <a:extLst>
              <a:ext uri="{FF2B5EF4-FFF2-40B4-BE49-F238E27FC236}">
                <a16:creationId xmlns:a16="http://schemas.microsoft.com/office/drawing/2014/main" id="{E43E542B-8416-479E-BBC8-8C16A4B3C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58" r="6712" b="3"/>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087F0CE-9E11-4878-8D78-3E468888D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557" y="3678865"/>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669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benefits of exercise and healthy diet include heart health, strengthening bones and muscles, reducing disease and the effects of stress, and a sense of well-being.</a:t>
            </a:r>
          </a:p>
          <a:p>
            <a:r>
              <a:rPr lang="en-US" altLang="ja-JP" dirty="0"/>
              <a:t>Cardiovascular refers to the heart and blood vessels.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4" descr="People, Man, Exercise, Fitness, Health, Gym, Dumbbell">
            <a:extLst>
              <a:ext uri="{FF2B5EF4-FFF2-40B4-BE49-F238E27FC236}">
                <a16:creationId xmlns:a16="http://schemas.microsoft.com/office/drawing/2014/main" id="{607D2B0B-6897-4906-BE6D-2F7B84CA95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148" y="3645117"/>
            <a:ext cx="3815704" cy="214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744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normAutofit/>
          </a:bodyPr>
          <a:lstStyle/>
          <a:p>
            <a:r>
              <a:rPr lang="en-US" altLang="ja-JP" dirty="0"/>
              <a:t>Fitness includes these components: aerobic exercise, muscular strength and endurance, flexibility, body composition, core conditioning, preventing injury, and mental health.</a:t>
            </a:r>
          </a:p>
          <a:p>
            <a:r>
              <a:rPr lang="en-US" altLang="ja-JP" dirty="0"/>
              <a:t>Becoming fit is an ongoing process that requires lifestyle changes. Sufficient rest and relaxation are necessary to give your body strength.</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102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6426896" cy="4351338"/>
          </a:xfrm>
        </p:spPr>
        <p:txBody>
          <a:bodyPr/>
          <a:lstStyle/>
          <a:p>
            <a:r>
              <a:rPr lang="en-US" altLang="ja-JP" dirty="0"/>
              <a:t>Stress can be beneficial, or it can be damaging. Reducing “bad” stress is an important element in fitness.</a:t>
            </a:r>
          </a:p>
          <a:p>
            <a:r>
              <a:rPr lang="en-US" altLang="ja-JP" dirty="0"/>
              <a:t>A healthy diet is balanced and includes fruits and vegetables, whole grains and lean protein.</a:t>
            </a:r>
          </a:p>
          <a:p>
            <a:r>
              <a:rPr lang="en-US" altLang="ja-JP" dirty="0"/>
              <a:t>Weight management uses the equation, calories in equal calories out.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Fruit, Orange, Apple, Berries, Juicy, Fresh, Healthy">
            <a:extLst>
              <a:ext uri="{FF2B5EF4-FFF2-40B4-BE49-F238E27FC236}">
                <a16:creationId xmlns:a16="http://schemas.microsoft.com/office/drawing/2014/main" id="{A3556E6A-D122-401B-B4BC-1F1A11BE1D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806" y="2669916"/>
            <a:ext cx="4746488" cy="250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701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measure of body mass index (BMI) gives a fuller picture of physical condition than a height-weight chart.</a:t>
            </a:r>
          </a:p>
          <a:p>
            <a:r>
              <a:rPr lang="en-US" altLang="ja-JP" dirty="0"/>
              <a:t>Myths about diets that cause weight loss and cure diseases have existed for centuries and are often touted in advertisements.</a:t>
            </a:r>
          </a:p>
          <a:p>
            <a:r>
              <a:rPr lang="en-US" altLang="ja-JP" dirty="0"/>
              <a:t>Careful shopping includes reading labels and not shopping on an empty stomach.</a:t>
            </a:r>
          </a:p>
          <a:p>
            <a:r>
              <a:rPr lang="en-US" altLang="ja-JP" dirty="0"/>
              <a:t>A restaurant meal can be healthy with wise choices.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108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Key Points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An effective exercise program requires realistic planning and reasonable goal setting.</a:t>
            </a:r>
          </a:p>
          <a:p>
            <a:r>
              <a:rPr lang="en-US" altLang="ja-JP" dirty="0"/>
              <a:t>A successful exercise plan includes activities you enjoy, regular times for exercise, and adjustments to fit your schedule and your body’s needs.</a:t>
            </a:r>
          </a:p>
          <a:p>
            <a:r>
              <a:rPr lang="en-US" altLang="ja-JP" dirty="0"/>
              <a:t>Fitness building incorporates specificity, the overload principle, progression and regularity.</a:t>
            </a:r>
          </a:p>
          <a:p>
            <a:r>
              <a:rPr lang="en-US" altLang="ja-JP" dirty="0"/>
              <a:t>Evaluate fitness claims for scientific proof.</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77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前半終了</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solidFill>
                  <a:srgbClr val="FF0000"/>
                </a:solidFill>
              </a:rPr>
              <a:t>前半</a:t>
            </a:r>
            <a:endParaRPr lang="en-US" altLang="ja-JP" sz="2200" dirty="0">
              <a:solidFill>
                <a:srgbClr val="FF0000"/>
              </a:solidFill>
            </a:endParaRPr>
          </a:p>
          <a:p>
            <a:pPr lvl="1"/>
            <a:r>
              <a:rPr lang="en-US" altLang="ja-JP" sz="2200" dirty="0">
                <a:solidFill>
                  <a:srgbClr val="FF0000"/>
                </a:solidFill>
              </a:rPr>
              <a:t>Overview</a:t>
            </a:r>
          </a:p>
          <a:p>
            <a:pPr lvl="1"/>
            <a:r>
              <a:rPr lang="ja-JP" altLang="en-US" sz="2200" dirty="0">
                <a:solidFill>
                  <a:srgbClr val="FF0000"/>
                </a:solidFill>
              </a:rPr>
              <a:t>キーワードの説明</a:t>
            </a:r>
            <a:endParaRPr lang="en-US" altLang="ja-JP" sz="2200" dirty="0">
              <a:solidFill>
                <a:srgbClr val="FF0000"/>
              </a:solidFill>
            </a:endParaRPr>
          </a:p>
          <a:p>
            <a:pPr lvl="1"/>
            <a:r>
              <a:rPr lang="ja-JP" altLang="en-US" sz="2200" dirty="0">
                <a:solidFill>
                  <a:srgbClr val="FF0000"/>
                </a:solidFill>
              </a:rPr>
              <a:t>この章のキーポイント</a:t>
            </a:r>
            <a:endParaRPr lang="en-US" altLang="ja-JP" sz="2200" dirty="0">
              <a:solidFill>
                <a:srgbClr val="FF0000"/>
              </a:solidFill>
            </a:endParaRPr>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141110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02EF8F8-0EEF-4BFA-B740-434BDE7468F5}"/>
              </a:ext>
            </a:extLst>
          </p:cNvPr>
          <p:cNvSpPr/>
          <p:nvPr/>
        </p:nvSpPr>
        <p:spPr>
          <a:xfrm>
            <a:off x="0" y="0"/>
            <a:ext cx="4458078" cy="17756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D449254-6483-4312-BB7B-F9ACAD9C1F46}"/>
              </a:ext>
            </a:extLst>
          </p:cNvPr>
          <p:cNvSpPr/>
          <p:nvPr/>
        </p:nvSpPr>
        <p:spPr>
          <a:xfrm>
            <a:off x="4458078" y="0"/>
            <a:ext cx="7733922" cy="17756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1">
                  <a:lumMod val="20000"/>
                  <a:lumOff val="80000"/>
                </a:schemeClr>
              </a:solidFill>
            </a:endParaRPr>
          </a:p>
        </p:txBody>
      </p:sp>
      <p:pic>
        <p:nvPicPr>
          <p:cNvPr id="1026" name="Picture 2" descr="Board, School, Uni, Learn, Work, Test, Aptitude Test">
            <a:extLst>
              <a:ext uri="{FF2B5EF4-FFF2-40B4-BE49-F238E27FC236}">
                <a16:creationId xmlns:a16="http://schemas.microsoft.com/office/drawing/2014/main" id="{F2F5E971-86EB-4CAE-B4A5-0A58DA881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5" r="10880" b="-2"/>
          <a:stretch/>
        </p:blipFill>
        <p:spPr bwMode="auto">
          <a:xfrm>
            <a:off x="20" y="1804072"/>
            <a:ext cx="4458058" cy="434980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5C809DA1-3DFB-46FD-AA04-1D65C1B33793}"/>
              </a:ext>
            </a:extLst>
          </p:cNvPr>
          <p:cNvSpPr>
            <a:spLocks noGrp="1"/>
          </p:cNvSpPr>
          <p:nvPr>
            <p:ph type="ctrTitle"/>
          </p:nvPr>
        </p:nvSpPr>
        <p:spPr>
          <a:xfrm>
            <a:off x="4882101" y="2146851"/>
            <a:ext cx="6666980" cy="2658269"/>
          </a:xfrm>
        </p:spPr>
        <p:txBody>
          <a:bodyPr anchor="b">
            <a:normAutofit/>
          </a:bodyPr>
          <a:lstStyle/>
          <a:p>
            <a:r>
              <a:rPr lang="en-US" altLang="ja-JP" dirty="0"/>
              <a:t>Self-Check</a:t>
            </a:r>
            <a:endParaRPr kumimoji="1" lang="ja-JP" altLang="en-US" dirty="0"/>
          </a:p>
        </p:txBody>
      </p:sp>
      <p:sp>
        <p:nvSpPr>
          <p:cNvPr id="3" name="字幕 2">
            <a:extLst>
              <a:ext uri="{FF2B5EF4-FFF2-40B4-BE49-F238E27FC236}">
                <a16:creationId xmlns:a16="http://schemas.microsoft.com/office/drawing/2014/main" id="{9F065E07-54A1-4DA2-B9DB-253F3CE36EA8}"/>
              </a:ext>
            </a:extLst>
          </p:cNvPr>
          <p:cNvSpPr>
            <a:spLocks noGrp="1"/>
          </p:cNvSpPr>
          <p:nvPr>
            <p:ph type="subTitle" idx="1"/>
          </p:nvPr>
        </p:nvSpPr>
        <p:spPr>
          <a:xfrm>
            <a:off x="4882102" y="4810937"/>
            <a:ext cx="6666980" cy="1172200"/>
          </a:xfrm>
        </p:spPr>
        <p:txBody>
          <a:bodyPr anchor="t">
            <a:normAutofit/>
          </a:bodyPr>
          <a:lstStyle/>
          <a:p>
            <a:r>
              <a:rPr lang="ja-JP" altLang="en-US"/>
              <a:t>テストの前に、理解度を確認しよう！</a:t>
            </a:r>
          </a:p>
          <a:p>
            <a:endParaRPr kumimoji="1" lang="ja-JP" altLang="en-US"/>
          </a:p>
        </p:txBody>
      </p:sp>
      <p:cxnSp>
        <p:nvCxnSpPr>
          <p:cNvPr id="5" name="直線コネクタ 4">
            <a:extLst>
              <a:ext uri="{FF2B5EF4-FFF2-40B4-BE49-F238E27FC236}">
                <a16:creationId xmlns:a16="http://schemas.microsoft.com/office/drawing/2014/main" id="{3388E197-6DDE-4102-A7CE-BD87E3961345}"/>
              </a:ext>
            </a:extLst>
          </p:cNvPr>
          <p:cNvCxnSpPr>
            <a:cxnSpLocks/>
          </p:cNvCxnSpPr>
          <p:nvPr/>
        </p:nvCxnSpPr>
        <p:spPr>
          <a:xfrm>
            <a:off x="0" y="1775640"/>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CC54DD1-431F-4BCD-9527-8D570FAC48D5}"/>
              </a:ext>
            </a:extLst>
          </p:cNvPr>
          <p:cNvCxnSpPr>
            <a:cxnSpLocks/>
          </p:cNvCxnSpPr>
          <p:nvPr/>
        </p:nvCxnSpPr>
        <p:spPr>
          <a:xfrm>
            <a:off x="0" y="6153873"/>
            <a:ext cx="1219200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DDFFBA-978A-460D-9E20-391503BAAB42}"/>
              </a:ext>
            </a:extLst>
          </p:cNvPr>
          <p:cNvCxnSpPr>
            <a:cxnSpLocks/>
          </p:cNvCxnSpPr>
          <p:nvPr/>
        </p:nvCxnSpPr>
        <p:spPr>
          <a:xfrm>
            <a:off x="4433779" y="0"/>
            <a:ext cx="0" cy="697495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4">
            <a:extLst>
              <a:ext uri="{FF2B5EF4-FFF2-40B4-BE49-F238E27FC236}">
                <a16:creationId xmlns:a16="http://schemas.microsoft.com/office/drawing/2014/main" id="{678AC618-289B-42AD-A103-51409018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216" y="1930777"/>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0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8AA9B-07F0-497D-937E-4B9793028C38}"/>
              </a:ext>
            </a:extLst>
          </p:cNvPr>
          <p:cNvSpPr>
            <a:spLocks noGrp="1"/>
          </p:cNvSpPr>
          <p:nvPr>
            <p:ph type="title"/>
          </p:nvPr>
        </p:nvSpPr>
        <p:spPr/>
        <p:txBody>
          <a:bodyPr>
            <a:normAutofit fontScale="90000"/>
          </a:bodyPr>
          <a:lstStyle/>
          <a:p>
            <a:r>
              <a:rPr lang="en-US" altLang="ja-JP" dirty="0"/>
              <a:t>Lesson 1 Overview</a:t>
            </a:r>
            <a:br>
              <a:rPr lang="en-US" altLang="ja-JP" dirty="0"/>
            </a:br>
            <a:r>
              <a:rPr lang="en-US" altLang="ja-JP" dirty="0"/>
              <a:t> Introduction to Managing </a:t>
            </a:r>
            <a:br>
              <a:rPr lang="en-US" altLang="ja-JP" dirty="0"/>
            </a:br>
            <a:r>
              <a:rPr lang="en-US" altLang="ja-JP" dirty="0"/>
              <a:t>                             Personal Health</a:t>
            </a:r>
            <a:endParaRPr kumimoji="1" lang="ja-JP" altLang="en-US" dirty="0"/>
          </a:p>
        </p:txBody>
      </p:sp>
      <p:sp>
        <p:nvSpPr>
          <p:cNvPr id="3" name="コンテンツ プレースホルダー 2">
            <a:extLst>
              <a:ext uri="{FF2B5EF4-FFF2-40B4-BE49-F238E27FC236}">
                <a16:creationId xmlns:a16="http://schemas.microsoft.com/office/drawing/2014/main" id="{EBCB7AD7-B5C6-4737-B4AA-E1F6C9B27850}"/>
              </a:ext>
            </a:extLst>
          </p:cNvPr>
          <p:cNvSpPr>
            <a:spLocks noGrp="1"/>
          </p:cNvSpPr>
          <p:nvPr>
            <p:ph idx="1"/>
          </p:nvPr>
        </p:nvSpPr>
        <p:spPr>
          <a:xfrm>
            <a:off x="838200" y="1825625"/>
            <a:ext cx="7479082" cy="4351338"/>
          </a:xfrm>
        </p:spPr>
        <p:txBody>
          <a:bodyPr>
            <a:normAutofit/>
          </a:bodyPr>
          <a:lstStyle/>
          <a:p>
            <a:pPr marL="0" indent="0">
              <a:buNone/>
            </a:pPr>
            <a:r>
              <a:rPr lang="en-US" altLang="ja-JP" dirty="0"/>
              <a:t>You might be a seasoned veteran of exercise classes or a diligent walker. You might already work in some capacity in the healthcare industry. Or, you might be a fitness “newbie,” eager to take charge of your own health and wellness. In this lesson, you’ll learn how being fit will help you feel good, both physically and mentally. </a:t>
            </a:r>
            <a:endParaRPr kumimoji="1" lang="ja-JP" altLang="en-US" dirty="0"/>
          </a:p>
        </p:txBody>
      </p:sp>
      <p:sp>
        <p:nvSpPr>
          <p:cNvPr id="4" name="正方形/長方形 3">
            <a:extLst>
              <a:ext uri="{FF2B5EF4-FFF2-40B4-BE49-F238E27FC236}">
                <a16:creationId xmlns:a16="http://schemas.microsoft.com/office/drawing/2014/main" id="{9A5180B8-B116-4015-8710-B74140877CAA}"/>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9E38405A-C54F-480C-B795-EBD0234C29B9}"/>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BD6BB08E-9A39-48D1-840C-7B8FF3AC3FBD}"/>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657231D-22E3-423B-B6AC-05CDCAEB3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ndered Image">
            <a:extLst>
              <a:ext uri="{FF2B5EF4-FFF2-40B4-BE49-F238E27FC236}">
                <a16:creationId xmlns:a16="http://schemas.microsoft.com/office/drawing/2014/main" id="{700CCBFD-7A6B-4267-9654-7E5072975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9C67153B-F05B-430B-B468-257E183413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descr="Belly, Heart, Love, Girl, Relaxation, Relax, Rest">
            <a:extLst>
              <a:ext uri="{FF2B5EF4-FFF2-40B4-BE49-F238E27FC236}">
                <a16:creationId xmlns:a16="http://schemas.microsoft.com/office/drawing/2014/main" id="{00ADA203-D154-4F10-A88C-AFF6583932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7282" y="2417217"/>
            <a:ext cx="3653425" cy="24394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054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図 7">
            <a:extLst>
              <a:ext uri="{FF2B5EF4-FFF2-40B4-BE49-F238E27FC236}">
                <a16:creationId xmlns:a16="http://schemas.microsoft.com/office/drawing/2014/main" id="{FA559A2C-91EC-45BD-AE16-7DA235AF062D}"/>
              </a:ext>
            </a:extLst>
          </p:cNvPr>
          <p:cNvPicPr>
            <a:picLocks noChangeAspect="1"/>
          </p:cNvPicPr>
          <p:nvPr/>
        </p:nvPicPr>
        <p:blipFill>
          <a:blip r:embed="rId8"/>
          <a:stretch>
            <a:fillRect/>
          </a:stretch>
        </p:blipFill>
        <p:spPr>
          <a:xfrm>
            <a:off x="838200" y="1800211"/>
            <a:ext cx="10217098" cy="2471164"/>
          </a:xfrm>
          <a:prstGeom prst="rect">
            <a:avLst/>
          </a:prstGeom>
        </p:spPr>
      </p:pic>
    </p:spTree>
    <p:extLst>
      <p:ext uri="{BB962C8B-B14F-4D97-AF65-F5344CB8AC3E}">
        <p14:creationId xmlns:p14="http://schemas.microsoft.com/office/powerpoint/2010/main" val="404526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9">
            <a:extLst>
              <a:ext uri="{FF2B5EF4-FFF2-40B4-BE49-F238E27FC236}">
                <a16:creationId xmlns:a16="http://schemas.microsoft.com/office/drawing/2014/main" id="{900F154F-F14A-46F4-A712-F3B23482B72F}"/>
              </a:ext>
            </a:extLst>
          </p:cNvPr>
          <p:cNvGrpSpPr/>
          <p:nvPr/>
        </p:nvGrpSpPr>
        <p:grpSpPr>
          <a:xfrm>
            <a:off x="875031" y="1820322"/>
            <a:ext cx="9859774" cy="2200533"/>
            <a:chOff x="1206136" y="2457098"/>
            <a:chExt cx="5787100" cy="1053072"/>
          </a:xfrm>
        </p:grpSpPr>
        <p:pic>
          <p:nvPicPr>
            <p:cNvPr id="7" name="図 6">
              <a:extLst>
                <a:ext uri="{FF2B5EF4-FFF2-40B4-BE49-F238E27FC236}">
                  <a16:creationId xmlns:a16="http://schemas.microsoft.com/office/drawing/2014/main" id="{7325060A-24B2-4D60-AB3F-3F3D87B3DAA7}"/>
                </a:ext>
              </a:extLst>
            </p:cNvPr>
            <p:cNvPicPr>
              <a:picLocks noChangeAspect="1"/>
            </p:cNvPicPr>
            <p:nvPr/>
          </p:nvPicPr>
          <p:blipFill>
            <a:blip r:embed="rId8"/>
            <a:stretch>
              <a:fillRect/>
            </a:stretch>
          </p:blipFill>
          <p:spPr>
            <a:xfrm>
              <a:off x="1206136" y="2457098"/>
              <a:ext cx="5696243" cy="165108"/>
            </a:xfrm>
            <a:prstGeom prst="rect">
              <a:avLst/>
            </a:prstGeom>
          </p:spPr>
        </p:pic>
        <p:pic>
          <p:nvPicPr>
            <p:cNvPr id="8" name="図 7">
              <a:extLst>
                <a:ext uri="{FF2B5EF4-FFF2-40B4-BE49-F238E27FC236}">
                  <a16:creationId xmlns:a16="http://schemas.microsoft.com/office/drawing/2014/main" id="{03508733-A2A5-4070-BD79-5CDA102A72D3}"/>
                </a:ext>
              </a:extLst>
            </p:cNvPr>
            <p:cNvPicPr>
              <a:picLocks noChangeAspect="1"/>
            </p:cNvPicPr>
            <p:nvPr/>
          </p:nvPicPr>
          <p:blipFill>
            <a:blip r:embed="rId9"/>
            <a:stretch>
              <a:fillRect/>
            </a:stretch>
          </p:blipFill>
          <p:spPr>
            <a:xfrm>
              <a:off x="1290643" y="2621124"/>
              <a:ext cx="5702593" cy="889046"/>
            </a:xfrm>
            <a:prstGeom prst="rect">
              <a:avLst/>
            </a:prstGeom>
          </p:spPr>
        </p:pic>
      </p:grpSp>
    </p:spTree>
    <p:extLst>
      <p:ext uri="{BB962C8B-B14F-4D97-AF65-F5344CB8AC3E}">
        <p14:creationId xmlns:p14="http://schemas.microsoft.com/office/powerpoint/2010/main" val="1340095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56880764-4C76-43A5-9127-08573EAEEF2D}"/>
              </a:ext>
            </a:extLst>
          </p:cNvPr>
          <p:cNvPicPr>
            <a:picLocks noChangeAspect="1"/>
          </p:cNvPicPr>
          <p:nvPr/>
        </p:nvPicPr>
        <p:blipFill>
          <a:blip r:embed="rId8"/>
          <a:stretch>
            <a:fillRect/>
          </a:stretch>
        </p:blipFill>
        <p:spPr>
          <a:xfrm>
            <a:off x="838200" y="1820322"/>
            <a:ext cx="9448966" cy="2263163"/>
          </a:xfrm>
          <a:prstGeom prst="rect">
            <a:avLst/>
          </a:prstGeom>
        </p:spPr>
      </p:pic>
    </p:spTree>
    <p:extLst>
      <p:ext uri="{BB962C8B-B14F-4D97-AF65-F5344CB8AC3E}">
        <p14:creationId xmlns:p14="http://schemas.microsoft.com/office/powerpoint/2010/main" val="2616714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4CD3B8E2-A996-4E32-AEA4-D3897E5A601F}"/>
              </a:ext>
            </a:extLst>
          </p:cNvPr>
          <p:cNvPicPr>
            <a:picLocks noChangeAspect="1"/>
          </p:cNvPicPr>
          <p:nvPr/>
        </p:nvPicPr>
        <p:blipFill>
          <a:blip r:embed="rId8"/>
          <a:stretch>
            <a:fillRect/>
          </a:stretch>
        </p:blipFill>
        <p:spPr>
          <a:xfrm>
            <a:off x="838199" y="1790816"/>
            <a:ext cx="10143247" cy="2104779"/>
          </a:xfrm>
          <a:prstGeom prst="rect">
            <a:avLst/>
          </a:prstGeom>
        </p:spPr>
      </p:pic>
    </p:spTree>
    <p:extLst>
      <p:ext uri="{BB962C8B-B14F-4D97-AF65-F5344CB8AC3E}">
        <p14:creationId xmlns:p14="http://schemas.microsoft.com/office/powerpoint/2010/main" val="3406373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17EEB93C-1C96-4B1F-84D7-658BD780BA3E}"/>
              </a:ext>
            </a:extLst>
          </p:cNvPr>
          <p:cNvPicPr>
            <a:picLocks noChangeAspect="1"/>
          </p:cNvPicPr>
          <p:nvPr/>
        </p:nvPicPr>
        <p:blipFill>
          <a:blip r:embed="rId8"/>
          <a:stretch>
            <a:fillRect/>
          </a:stretch>
        </p:blipFill>
        <p:spPr>
          <a:xfrm>
            <a:off x="838200" y="1842243"/>
            <a:ext cx="9300052" cy="2278820"/>
          </a:xfrm>
          <a:prstGeom prst="rect">
            <a:avLst/>
          </a:prstGeom>
        </p:spPr>
      </p:pic>
    </p:spTree>
    <p:extLst>
      <p:ext uri="{BB962C8B-B14F-4D97-AF65-F5344CB8AC3E}">
        <p14:creationId xmlns:p14="http://schemas.microsoft.com/office/powerpoint/2010/main" val="2484544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48F60E72-DC8A-426C-B634-7D40181C0F4D}"/>
              </a:ext>
            </a:extLst>
          </p:cNvPr>
          <p:cNvPicPr>
            <a:picLocks noChangeAspect="1"/>
          </p:cNvPicPr>
          <p:nvPr/>
        </p:nvPicPr>
        <p:blipFill>
          <a:blip r:embed="rId8"/>
          <a:stretch>
            <a:fillRect/>
          </a:stretch>
        </p:blipFill>
        <p:spPr>
          <a:xfrm>
            <a:off x="838200" y="1790816"/>
            <a:ext cx="9332934" cy="1895430"/>
          </a:xfrm>
          <a:prstGeom prst="rect">
            <a:avLst/>
          </a:prstGeom>
        </p:spPr>
      </p:pic>
    </p:spTree>
    <p:extLst>
      <p:ext uri="{BB962C8B-B14F-4D97-AF65-F5344CB8AC3E}">
        <p14:creationId xmlns:p14="http://schemas.microsoft.com/office/powerpoint/2010/main" val="4080054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1856F639-1594-41FB-BE5C-94DF0BBBAD3F}"/>
              </a:ext>
            </a:extLst>
          </p:cNvPr>
          <p:cNvPicPr>
            <a:picLocks noChangeAspect="1"/>
          </p:cNvPicPr>
          <p:nvPr/>
        </p:nvPicPr>
        <p:blipFill>
          <a:blip r:embed="rId8"/>
          <a:stretch>
            <a:fillRect/>
          </a:stretch>
        </p:blipFill>
        <p:spPr>
          <a:xfrm>
            <a:off x="853660" y="1820321"/>
            <a:ext cx="9488119" cy="1863195"/>
          </a:xfrm>
          <a:prstGeom prst="rect">
            <a:avLst/>
          </a:prstGeom>
        </p:spPr>
      </p:pic>
    </p:spTree>
    <p:extLst>
      <p:ext uri="{BB962C8B-B14F-4D97-AF65-F5344CB8AC3E}">
        <p14:creationId xmlns:p14="http://schemas.microsoft.com/office/powerpoint/2010/main" val="394785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9">
            <a:extLst>
              <a:ext uri="{FF2B5EF4-FFF2-40B4-BE49-F238E27FC236}">
                <a16:creationId xmlns:a16="http://schemas.microsoft.com/office/drawing/2014/main" id="{C5974D8D-21B5-4219-AC27-25C0867EF8A3}"/>
              </a:ext>
            </a:extLst>
          </p:cNvPr>
          <p:cNvGrpSpPr/>
          <p:nvPr/>
        </p:nvGrpSpPr>
        <p:grpSpPr>
          <a:xfrm>
            <a:off x="888304" y="1870426"/>
            <a:ext cx="9132518" cy="2400949"/>
            <a:chOff x="838200" y="1820322"/>
            <a:chExt cx="6044048" cy="1383068"/>
          </a:xfrm>
        </p:grpSpPr>
        <p:pic>
          <p:nvPicPr>
            <p:cNvPr id="7" name="図 6">
              <a:extLst>
                <a:ext uri="{FF2B5EF4-FFF2-40B4-BE49-F238E27FC236}">
                  <a16:creationId xmlns:a16="http://schemas.microsoft.com/office/drawing/2014/main" id="{C7924F86-4F02-4517-8B83-FADE2239B693}"/>
                </a:ext>
              </a:extLst>
            </p:cNvPr>
            <p:cNvPicPr>
              <a:picLocks noChangeAspect="1"/>
            </p:cNvPicPr>
            <p:nvPr/>
          </p:nvPicPr>
          <p:blipFill>
            <a:blip r:embed="rId8"/>
            <a:stretch>
              <a:fillRect/>
            </a:stretch>
          </p:blipFill>
          <p:spPr>
            <a:xfrm>
              <a:off x="838200" y="1820322"/>
              <a:ext cx="5956606" cy="647733"/>
            </a:xfrm>
            <a:prstGeom prst="rect">
              <a:avLst/>
            </a:prstGeom>
          </p:spPr>
        </p:pic>
        <p:pic>
          <p:nvPicPr>
            <p:cNvPr id="8" name="図 7">
              <a:extLst>
                <a:ext uri="{FF2B5EF4-FFF2-40B4-BE49-F238E27FC236}">
                  <a16:creationId xmlns:a16="http://schemas.microsoft.com/office/drawing/2014/main" id="{487D22A4-AD18-47B3-8B92-EC7A1EC252C7}"/>
                </a:ext>
              </a:extLst>
            </p:cNvPr>
            <p:cNvPicPr>
              <a:picLocks noChangeAspect="1"/>
            </p:cNvPicPr>
            <p:nvPr/>
          </p:nvPicPr>
          <p:blipFill>
            <a:blip r:embed="rId9"/>
            <a:stretch>
              <a:fillRect/>
            </a:stretch>
          </p:blipFill>
          <p:spPr>
            <a:xfrm>
              <a:off x="925642" y="2555657"/>
              <a:ext cx="5956606" cy="647733"/>
            </a:xfrm>
            <a:prstGeom prst="rect">
              <a:avLst/>
            </a:prstGeom>
          </p:spPr>
        </p:pic>
      </p:grpSp>
    </p:spTree>
    <p:extLst>
      <p:ext uri="{BB962C8B-B14F-4D97-AF65-F5344CB8AC3E}">
        <p14:creationId xmlns:p14="http://schemas.microsoft.com/office/powerpoint/2010/main" val="475488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1C9836A6-514A-4E19-AD8C-23B531BF6315}"/>
              </a:ext>
            </a:extLst>
          </p:cNvPr>
          <p:cNvPicPr>
            <a:picLocks noChangeAspect="1"/>
          </p:cNvPicPr>
          <p:nvPr/>
        </p:nvPicPr>
        <p:blipFill>
          <a:blip r:embed="rId8"/>
          <a:stretch>
            <a:fillRect/>
          </a:stretch>
        </p:blipFill>
        <p:spPr>
          <a:xfrm>
            <a:off x="846711" y="1815867"/>
            <a:ext cx="9951512" cy="2342773"/>
          </a:xfrm>
          <a:prstGeom prst="rect">
            <a:avLst/>
          </a:prstGeom>
        </p:spPr>
      </p:pic>
    </p:spTree>
    <p:extLst>
      <p:ext uri="{BB962C8B-B14F-4D97-AF65-F5344CB8AC3E}">
        <p14:creationId xmlns:p14="http://schemas.microsoft.com/office/powerpoint/2010/main" val="4270068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kumimoji="1" lang="en-US" altLang="ja-JP" dirty="0"/>
              <a:t>Self Check</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a:extLst>
              <a:ext uri="{FF2B5EF4-FFF2-40B4-BE49-F238E27FC236}">
                <a16:creationId xmlns:a16="http://schemas.microsoft.com/office/drawing/2014/main" id="{FDCB0983-FCC4-4990-8670-EDFE37E991E6}"/>
              </a:ext>
            </a:extLst>
          </p:cNvPr>
          <p:cNvPicPr>
            <a:picLocks noChangeAspect="1"/>
          </p:cNvPicPr>
          <p:nvPr/>
        </p:nvPicPr>
        <p:blipFill>
          <a:blip r:embed="rId8"/>
          <a:stretch>
            <a:fillRect/>
          </a:stretch>
        </p:blipFill>
        <p:spPr>
          <a:xfrm>
            <a:off x="838200" y="1790815"/>
            <a:ext cx="10121856" cy="2380351"/>
          </a:xfrm>
          <a:prstGeom prst="rect">
            <a:avLst/>
          </a:prstGeom>
        </p:spPr>
      </p:pic>
    </p:spTree>
    <p:extLst>
      <p:ext uri="{BB962C8B-B14F-4D97-AF65-F5344CB8AC3E}">
        <p14:creationId xmlns:p14="http://schemas.microsoft.com/office/powerpoint/2010/main" val="415013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8AA9B-07F0-497D-937E-4B9793028C38}"/>
              </a:ext>
            </a:extLst>
          </p:cNvPr>
          <p:cNvSpPr>
            <a:spLocks noGrp="1"/>
          </p:cNvSpPr>
          <p:nvPr>
            <p:ph type="title"/>
          </p:nvPr>
        </p:nvSpPr>
        <p:spPr/>
        <p:txBody>
          <a:bodyPr>
            <a:normAutofit fontScale="90000"/>
          </a:bodyPr>
          <a:lstStyle/>
          <a:p>
            <a:r>
              <a:rPr lang="en-US" altLang="ja-JP" dirty="0"/>
              <a:t>Lesson 1 Overview</a:t>
            </a:r>
            <a:br>
              <a:rPr lang="en-US" altLang="ja-JP" dirty="0"/>
            </a:br>
            <a:r>
              <a:rPr lang="en-US" altLang="ja-JP" dirty="0"/>
              <a:t> Introduction to Managing </a:t>
            </a:r>
            <a:br>
              <a:rPr lang="en-US" altLang="ja-JP" dirty="0"/>
            </a:br>
            <a:r>
              <a:rPr lang="en-US" altLang="ja-JP" dirty="0"/>
              <a:t>                             Personal Health</a:t>
            </a:r>
            <a:endParaRPr kumimoji="1" lang="ja-JP" altLang="en-US" dirty="0"/>
          </a:p>
        </p:txBody>
      </p:sp>
      <p:sp>
        <p:nvSpPr>
          <p:cNvPr id="3" name="コンテンツ プレースホルダー 2">
            <a:extLst>
              <a:ext uri="{FF2B5EF4-FFF2-40B4-BE49-F238E27FC236}">
                <a16:creationId xmlns:a16="http://schemas.microsoft.com/office/drawing/2014/main" id="{EBCB7AD7-B5C6-4737-B4AA-E1F6C9B27850}"/>
              </a:ext>
            </a:extLst>
          </p:cNvPr>
          <p:cNvSpPr>
            <a:spLocks noGrp="1"/>
          </p:cNvSpPr>
          <p:nvPr>
            <p:ph idx="1"/>
          </p:nvPr>
        </p:nvSpPr>
        <p:spPr/>
        <p:txBody>
          <a:bodyPr>
            <a:normAutofit/>
          </a:bodyPr>
          <a:lstStyle/>
          <a:p>
            <a:pPr marL="0" indent="0">
              <a:buNone/>
            </a:pPr>
            <a:r>
              <a:rPr lang="en-US" altLang="ja-JP" dirty="0"/>
              <a:t>You’ll learn about the basic components of a fitness plan, how to identify and handle stress, how to shop for healthy foods, and how to choose healthy meals when dining out. </a:t>
            </a:r>
            <a:endParaRPr kumimoji="1" lang="ja-JP" altLang="en-US" dirty="0"/>
          </a:p>
        </p:txBody>
      </p:sp>
      <p:sp>
        <p:nvSpPr>
          <p:cNvPr id="4" name="正方形/長方形 3">
            <a:extLst>
              <a:ext uri="{FF2B5EF4-FFF2-40B4-BE49-F238E27FC236}">
                <a16:creationId xmlns:a16="http://schemas.microsoft.com/office/drawing/2014/main" id="{9A5180B8-B116-4015-8710-B74140877CAA}"/>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9E38405A-C54F-480C-B795-EBD0234C29B9}"/>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BD6BB08E-9A39-48D1-840C-7B8FF3AC3FBD}"/>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F657231D-22E3-423B-B6AC-05CDCAEB3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ndered Image">
            <a:extLst>
              <a:ext uri="{FF2B5EF4-FFF2-40B4-BE49-F238E27FC236}">
                <a16:creationId xmlns:a16="http://schemas.microsoft.com/office/drawing/2014/main" id="{700CCBFD-7A6B-4267-9654-7E5072975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9C67153B-F05B-430B-B468-257E183413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2" name="Picture 2" descr="Sandwich, Fast Food, Hamburger, Burger, Lunch">
            <a:extLst>
              <a:ext uri="{FF2B5EF4-FFF2-40B4-BE49-F238E27FC236}">
                <a16:creationId xmlns:a16="http://schemas.microsoft.com/office/drawing/2014/main" id="{3C570598-4918-4B2C-836F-9B278EFFAC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8976" y="3051690"/>
            <a:ext cx="4348822" cy="28992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71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1</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932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D9C88-1C6C-4BE3-B7EC-29269381123F}"/>
              </a:ext>
            </a:extLst>
          </p:cNvPr>
          <p:cNvSpPr>
            <a:spLocks noGrp="1"/>
          </p:cNvSpPr>
          <p:nvPr>
            <p:ph type="title"/>
          </p:nvPr>
        </p:nvSpPr>
        <p:spPr/>
        <p:txBody>
          <a:bodyPr/>
          <a:lstStyle/>
          <a:p>
            <a:endParaRPr kumimoji="1" lang="ja-JP" altLang="en-US"/>
          </a:p>
        </p:txBody>
      </p:sp>
      <p:pic>
        <p:nvPicPr>
          <p:cNvPr id="5" name="コンテンツ プレースホルダー 4" descr="人, テーブル, 食品, 女性 が含まれている画像&#10;&#10;自動的に生成された説明">
            <a:extLst>
              <a:ext uri="{FF2B5EF4-FFF2-40B4-BE49-F238E27FC236}">
                <a16:creationId xmlns:a16="http://schemas.microsoft.com/office/drawing/2014/main" id="{4F6A1AA9-8FA2-4C51-8AEA-1C10B164E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5" name="Picture 4">
            <a:extLst>
              <a:ext uri="{FF2B5EF4-FFF2-40B4-BE49-F238E27FC236}">
                <a16:creationId xmlns:a16="http://schemas.microsoft.com/office/drawing/2014/main" id="{D1DACA86-10E7-4B36-9C0A-6FCE44A44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52" y="497736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1">
            <a:extLst>
              <a:ext uri="{FF2B5EF4-FFF2-40B4-BE49-F238E27FC236}">
                <a16:creationId xmlns:a16="http://schemas.microsoft.com/office/drawing/2014/main" id="{C37A1877-253A-4A0F-A6C8-3B60E8810804}"/>
              </a:ext>
            </a:extLst>
          </p:cNvPr>
          <p:cNvSpPr txBox="1">
            <a:spLocks/>
          </p:cNvSpPr>
          <p:nvPr/>
        </p:nvSpPr>
        <p:spPr>
          <a:xfrm>
            <a:off x="70984" y="3976766"/>
            <a:ext cx="5637724"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Fitness</a:t>
            </a:r>
            <a:r>
              <a:rPr lang="ja-JP" altLang="en-US" dirty="0"/>
              <a:t> </a:t>
            </a:r>
            <a:r>
              <a:rPr lang="en-US" altLang="ja-JP" dirty="0"/>
              <a:t>and</a:t>
            </a:r>
          </a:p>
          <a:p>
            <a:r>
              <a:rPr lang="ja-JP" altLang="en-US" dirty="0"/>
              <a:t>　　   </a:t>
            </a:r>
            <a:r>
              <a:rPr lang="en-US" altLang="ja-JP" dirty="0"/>
              <a:t>Nutrition</a:t>
            </a:r>
            <a:endParaRPr lang="ja-JP" altLang="en-US" dirty="0"/>
          </a:p>
        </p:txBody>
      </p:sp>
      <p:sp>
        <p:nvSpPr>
          <p:cNvPr id="17" name="字幕 2">
            <a:extLst>
              <a:ext uri="{FF2B5EF4-FFF2-40B4-BE49-F238E27FC236}">
                <a16:creationId xmlns:a16="http://schemas.microsoft.com/office/drawing/2014/main" id="{F5CBAD4E-A080-42D7-B093-B23F52C0C159}"/>
              </a:ext>
            </a:extLst>
          </p:cNvPr>
          <p:cNvSpPr txBox="1">
            <a:spLocks/>
          </p:cNvSpPr>
          <p:nvPr/>
        </p:nvSpPr>
        <p:spPr>
          <a:xfrm>
            <a:off x="70984" y="3394099"/>
            <a:ext cx="4937936" cy="57673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t>Introduction</a:t>
            </a:r>
            <a:r>
              <a:rPr lang="ja-JP" altLang="en-US" sz="2000" dirty="0"/>
              <a:t> </a:t>
            </a:r>
            <a:r>
              <a:rPr lang="en-US" altLang="ja-JP" sz="2000" dirty="0"/>
              <a:t>of</a:t>
            </a:r>
            <a:endParaRPr lang="ja-JP" altLang="en-US" sz="2000" dirty="0"/>
          </a:p>
        </p:txBody>
      </p:sp>
      <p:sp>
        <p:nvSpPr>
          <p:cNvPr id="18" name="正方形/長方形 17">
            <a:extLst>
              <a:ext uri="{FF2B5EF4-FFF2-40B4-BE49-F238E27FC236}">
                <a16:creationId xmlns:a16="http://schemas.microsoft.com/office/drawing/2014/main" id="{12393F7A-E090-411F-AC26-60CDF8F12779}"/>
              </a:ext>
            </a:extLst>
          </p:cNvPr>
          <p:cNvSpPr/>
          <p:nvPr/>
        </p:nvSpPr>
        <p:spPr>
          <a:xfrm>
            <a:off x="8461248" y="5214304"/>
            <a:ext cx="3730752" cy="1477328"/>
          </a:xfrm>
          <a:prstGeom prst="rect">
            <a:avLst/>
          </a:prstGeom>
        </p:spPr>
        <p:txBody>
          <a:bodyPr wrap="square">
            <a:spAutoFit/>
          </a:bodyPr>
          <a:lstStyle/>
          <a:p>
            <a:pPr algn="ctr"/>
            <a:r>
              <a:rPr lang="ja-JP" altLang="en-US" dirty="0">
                <a:solidFill>
                  <a:schemeClr val="bg1"/>
                </a:solidFill>
              </a:rPr>
              <a:t>自分への投資</a:t>
            </a: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endParaRPr lang="en-US" altLang="ja-JP" dirty="0">
              <a:solidFill>
                <a:schemeClr val="bg1"/>
              </a:solidFill>
            </a:endParaRPr>
          </a:p>
          <a:p>
            <a:pPr algn="ctr"/>
            <a:r>
              <a:rPr lang="en-US" altLang="ja-JP" dirty="0">
                <a:solidFill>
                  <a:schemeClr val="bg1"/>
                </a:solidFill>
              </a:rPr>
              <a:t>www.pennfoster.edu/</a:t>
            </a:r>
            <a:endParaRPr lang="ja-JP" altLang="en-US" dirty="0">
              <a:solidFill>
                <a:schemeClr val="bg1"/>
              </a:solidFill>
            </a:endParaRPr>
          </a:p>
        </p:txBody>
      </p:sp>
      <p:sp>
        <p:nvSpPr>
          <p:cNvPr id="19" name="正方形/長方形 18">
            <a:extLst>
              <a:ext uri="{FF2B5EF4-FFF2-40B4-BE49-F238E27FC236}">
                <a16:creationId xmlns:a16="http://schemas.microsoft.com/office/drawing/2014/main" id="{95CB9BFE-BB66-4DA4-BF37-30A1D5627DFD}"/>
              </a:ext>
            </a:extLst>
          </p:cNvPr>
          <p:cNvSpPr/>
          <p:nvPr/>
        </p:nvSpPr>
        <p:spPr>
          <a:xfrm>
            <a:off x="8892906" y="6611769"/>
            <a:ext cx="2844048" cy="246221"/>
          </a:xfrm>
          <a:prstGeom prst="rect">
            <a:avLst/>
          </a:prstGeom>
        </p:spPr>
        <p:txBody>
          <a:bodyPr wrap="none">
            <a:spAutoFit/>
          </a:bodyPr>
          <a:lstStyle/>
          <a:p>
            <a:r>
              <a:rPr lang="ja-JP" altLang="en-US" sz="1000" dirty="0"/>
              <a:t>© 2021 Penn Foster Inc. All Rights Reserved.</a:t>
            </a:r>
          </a:p>
        </p:txBody>
      </p:sp>
      <p:pic>
        <p:nvPicPr>
          <p:cNvPr id="20" name="図 19">
            <a:extLst>
              <a:ext uri="{FF2B5EF4-FFF2-40B4-BE49-F238E27FC236}">
                <a16:creationId xmlns:a16="http://schemas.microsoft.com/office/drawing/2014/main" id="{00A28222-D789-4678-8BC3-B61462D1BA22}"/>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29533" r="19331" b="43255"/>
          <a:stretch/>
        </p:blipFill>
        <p:spPr>
          <a:xfrm>
            <a:off x="9438171" y="5620983"/>
            <a:ext cx="1854601" cy="697968"/>
          </a:xfrm>
          <a:prstGeom prst="rect">
            <a:avLst/>
          </a:prstGeom>
        </p:spPr>
      </p:pic>
      <p:pic>
        <p:nvPicPr>
          <p:cNvPr id="21" name="Picture 2" descr="Rendered Image">
            <a:extLst>
              <a:ext uri="{FF2B5EF4-FFF2-40B4-BE49-F238E27FC236}">
                <a16:creationId xmlns:a16="http://schemas.microsoft.com/office/drawing/2014/main" id="{D5BA3037-FFBA-4D5C-9EE2-058FD08627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04" b="44397"/>
          <a:stretch/>
        </p:blipFill>
        <p:spPr bwMode="auto">
          <a:xfrm>
            <a:off x="-140763" y="1258084"/>
            <a:ext cx="3347426" cy="8652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ndered Image">
            <a:extLst>
              <a:ext uri="{FF2B5EF4-FFF2-40B4-BE49-F238E27FC236}">
                <a16:creationId xmlns:a16="http://schemas.microsoft.com/office/drawing/2014/main" id="{8FCF6A50-78C0-416F-9CC7-BDC377D4AB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18" t="1" r="44573" b="42130"/>
          <a:stretch/>
        </p:blipFill>
        <p:spPr bwMode="auto">
          <a:xfrm>
            <a:off x="1555281" y="2171693"/>
            <a:ext cx="937210" cy="481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ndered Image">
            <a:extLst>
              <a:ext uri="{FF2B5EF4-FFF2-40B4-BE49-F238E27FC236}">
                <a16:creationId xmlns:a16="http://schemas.microsoft.com/office/drawing/2014/main" id="{754C57A0-AB54-4E49-B606-A998AF8D1C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111" b="46916"/>
          <a:stretch/>
        </p:blipFill>
        <p:spPr bwMode="auto">
          <a:xfrm>
            <a:off x="33912" y="2607674"/>
            <a:ext cx="4076989" cy="79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870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n, Woman, Push-Ups, Wellness, Exercise, Pair, Couple">
            <a:extLst>
              <a:ext uri="{FF2B5EF4-FFF2-40B4-BE49-F238E27FC236}">
                <a16:creationId xmlns:a16="http://schemas.microsoft.com/office/drawing/2014/main" id="{FE1D4953-F647-48E7-BBE4-CBA7EBEF5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1" r="30787" b="4"/>
          <a:stretch/>
        </p:blipFill>
        <p:spPr bwMode="auto">
          <a:xfrm>
            <a:off x="6097572" y="10"/>
            <a:ext cx="3049457" cy="3436962"/>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2" name="Picture 6" descr="Woman, Jogging, Running, Exercise, Fitness, Earphones">
            <a:extLst>
              <a:ext uri="{FF2B5EF4-FFF2-40B4-BE49-F238E27FC236}">
                <a16:creationId xmlns:a16="http://schemas.microsoft.com/office/drawing/2014/main" id="{30F5FC1B-DFA5-456D-A506-798F141B2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1" r="13656" b="-1"/>
          <a:stretch/>
        </p:blipFill>
        <p:spPr bwMode="auto">
          <a:xfrm>
            <a:off x="9144081" y="-1"/>
            <a:ext cx="3052141" cy="343814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104" name="Picture 8" descr="Capsules, Pills, Health, Medicine, Medication, Vitamins">
            <a:extLst>
              <a:ext uri="{FF2B5EF4-FFF2-40B4-BE49-F238E27FC236}">
                <a16:creationId xmlns:a16="http://schemas.microsoft.com/office/drawing/2014/main" id="{0F08C8F4-A476-4DB0-9A73-A9B9259E50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9" r="19138" b="2"/>
          <a:stretch/>
        </p:blipFill>
        <p:spPr bwMode="auto">
          <a:xfrm>
            <a:off x="6097572" y="3436972"/>
            <a:ext cx="3048306" cy="3421254"/>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098" name="Picture 2" descr="Vegetables, Fruits, Food, Ingredients, Harvest, Produce">
            <a:extLst>
              <a:ext uri="{FF2B5EF4-FFF2-40B4-BE49-F238E27FC236}">
                <a16:creationId xmlns:a16="http://schemas.microsoft.com/office/drawing/2014/main" id="{911F34C8-1531-4BB6-BF99-0B0ED8973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4" r="22076" b="-3"/>
          <a:stretch/>
        </p:blipFill>
        <p:spPr bwMode="auto">
          <a:xfrm>
            <a:off x="9145877" y="3433791"/>
            <a:ext cx="3046124" cy="342443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B8401917-D708-4120-A0F7-6EACB306C4D5}"/>
              </a:ext>
            </a:extLst>
          </p:cNvPr>
          <p:cNvSpPr/>
          <p:nvPr/>
        </p:nvSpPr>
        <p:spPr>
          <a:xfrm>
            <a:off x="50125" y="6611779"/>
            <a:ext cx="2844048" cy="246221"/>
          </a:xfrm>
          <a:prstGeom prst="rect">
            <a:avLst/>
          </a:prstGeom>
        </p:spPr>
        <p:txBody>
          <a:bodyPr wrap="none">
            <a:spAutoFit/>
          </a:bodyPr>
          <a:lstStyle/>
          <a:p>
            <a:r>
              <a:rPr lang="ja-JP" altLang="en-US" sz="1000" dirty="0"/>
              <a:t>© 2021 Penn Foster Inc. All Rights Reserved.</a:t>
            </a:r>
          </a:p>
        </p:txBody>
      </p:sp>
      <p:pic>
        <p:nvPicPr>
          <p:cNvPr id="35" name="図 34">
            <a:extLst>
              <a:ext uri="{FF2B5EF4-FFF2-40B4-BE49-F238E27FC236}">
                <a16:creationId xmlns:a16="http://schemas.microsoft.com/office/drawing/2014/main" id="{227AB0A2-7373-434F-9FCB-84B822341619}"/>
              </a:ext>
            </a:extLst>
          </p:cNvPr>
          <p:cNvPicPr>
            <a:picLocks noChangeAspect="1"/>
          </p:cNvPicPr>
          <p:nvPr/>
        </p:nvPicPr>
        <p:blipFill rotWithShape="1">
          <a:blip r:embed="rId6">
            <a:extLst>
              <a:ext uri="{28A0092B-C50C-407E-A947-70E740481C1C}">
                <a14:useLocalDpi xmlns:a14="http://schemas.microsoft.com/office/drawing/2010/main" val="0"/>
              </a:ext>
            </a:extLst>
          </a:blip>
          <a:srcRect l="19675" t="29533" r="19331" b="43255"/>
          <a:stretch/>
        </p:blipFill>
        <p:spPr>
          <a:xfrm>
            <a:off x="506368" y="5874855"/>
            <a:ext cx="1854601" cy="697968"/>
          </a:xfrm>
          <a:prstGeom prst="rect">
            <a:avLst/>
          </a:prstGeom>
        </p:spPr>
      </p:pic>
      <p:sp>
        <p:nvSpPr>
          <p:cNvPr id="37" name="タイトル 1">
            <a:extLst>
              <a:ext uri="{FF2B5EF4-FFF2-40B4-BE49-F238E27FC236}">
                <a16:creationId xmlns:a16="http://schemas.microsoft.com/office/drawing/2014/main" id="{B1D413E8-644C-4116-AA38-7FD0D3A39DD0}"/>
              </a:ext>
            </a:extLst>
          </p:cNvPr>
          <p:cNvSpPr txBox="1">
            <a:spLocks/>
          </p:cNvSpPr>
          <p:nvPr/>
        </p:nvSpPr>
        <p:spPr>
          <a:xfrm>
            <a:off x="50125" y="1708395"/>
            <a:ext cx="5392070" cy="15711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br>
              <a:rPr lang="en-US" altLang="ja-JP" sz="4000" b="1" dirty="0"/>
            </a:br>
            <a:r>
              <a:rPr lang="ja-JP" altLang="en-US" sz="4000" b="1" dirty="0"/>
              <a:t>～</a:t>
            </a:r>
            <a:r>
              <a:rPr lang="en-US" altLang="ja-JP" sz="4000" b="1" dirty="0"/>
              <a:t>Lesson 2</a:t>
            </a:r>
            <a:r>
              <a:rPr lang="ja-JP" altLang="en-US" sz="4000" b="1" dirty="0"/>
              <a:t>～</a:t>
            </a:r>
          </a:p>
        </p:txBody>
      </p:sp>
      <p:cxnSp>
        <p:nvCxnSpPr>
          <p:cNvPr id="38" name="直線コネクタ 37">
            <a:extLst>
              <a:ext uri="{FF2B5EF4-FFF2-40B4-BE49-F238E27FC236}">
                <a16:creationId xmlns:a16="http://schemas.microsoft.com/office/drawing/2014/main" id="{2FEDE821-4D07-41B8-A5D5-3AFD6EDD866F}"/>
              </a:ext>
            </a:extLst>
          </p:cNvPr>
          <p:cNvCxnSpPr>
            <a:cxnSpLocks/>
          </p:cNvCxnSpPr>
          <p:nvPr/>
        </p:nvCxnSpPr>
        <p:spPr>
          <a:xfrm flipV="1">
            <a:off x="36303" y="3456470"/>
            <a:ext cx="6039272" cy="328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Rendered Image">
            <a:extLst>
              <a:ext uri="{FF2B5EF4-FFF2-40B4-BE49-F238E27FC236}">
                <a16:creationId xmlns:a16="http://schemas.microsoft.com/office/drawing/2014/main" id="{B3C6BFB4-F8F2-4934-BDBD-B893D3C13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7" y="2908172"/>
            <a:ext cx="6173895" cy="1041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53C4390B-BB97-46E8-9663-82B26B38D6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387" y="292502"/>
            <a:ext cx="2211572" cy="173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828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595E1-EA67-421A-9280-A54420CF138F}"/>
              </a:ext>
            </a:extLst>
          </p:cNvPr>
          <p:cNvSpPr>
            <a:spLocks noGrp="1"/>
          </p:cNvSpPr>
          <p:nvPr>
            <p:ph type="title"/>
          </p:nvPr>
        </p:nvSpPr>
        <p:spPr>
          <a:xfrm>
            <a:off x="223285" y="325369"/>
            <a:ext cx="5390706" cy="1956841"/>
          </a:xfrm>
        </p:spPr>
        <p:txBody>
          <a:bodyPr anchor="b">
            <a:normAutofit/>
          </a:bodyPr>
          <a:lstStyle/>
          <a:p>
            <a:r>
              <a:rPr kumimoji="1" lang="ja-JP" altLang="en-US" sz="5400" dirty="0"/>
              <a:t>この動画の構成</a:t>
            </a:r>
          </a:p>
        </p:txBody>
      </p:sp>
      <p:sp>
        <p:nvSpPr>
          <p:cNvPr id="3" name="コンテンツ プレースホルダー 2">
            <a:extLst>
              <a:ext uri="{FF2B5EF4-FFF2-40B4-BE49-F238E27FC236}">
                <a16:creationId xmlns:a16="http://schemas.microsoft.com/office/drawing/2014/main" id="{C0707A7A-A326-4593-8ED2-3E7D92D1A494}"/>
              </a:ext>
            </a:extLst>
          </p:cNvPr>
          <p:cNvSpPr>
            <a:spLocks noGrp="1"/>
          </p:cNvSpPr>
          <p:nvPr>
            <p:ph idx="1"/>
          </p:nvPr>
        </p:nvSpPr>
        <p:spPr>
          <a:xfrm>
            <a:off x="223285" y="2872899"/>
            <a:ext cx="4912241" cy="3320668"/>
          </a:xfrm>
        </p:spPr>
        <p:txBody>
          <a:bodyPr>
            <a:normAutofit/>
          </a:bodyPr>
          <a:lstStyle/>
          <a:p>
            <a:r>
              <a:rPr lang="ja-JP" altLang="en-US" sz="2200" dirty="0"/>
              <a:t>前半</a:t>
            </a:r>
            <a:endParaRPr lang="en-US" altLang="ja-JP" sz="2200" dirty="0"/>
          </a:p>
          <a:p>
            <a:pPr lvl="1"/>
            <a:r>
              <a:rPr lang="en-US" altLang="ja-JP" sz="2200" dirty="0"/>
              <a:t>Overview</a:t>
            </a:r>
          </a:p>
          <a:p>
            <a:pPr lvl="1"/>
            <a:r>
              <a:rPr lang="ja-JP" altLang="en-US" sz="2200" dirty="0"/>
              <a:t>キーワードの説明</a:t>
            </a:r>
            <a:endParaRPr lang="en-US" altLang="ja-JP" sz="2200" dirty="0"/>
          </a:p>
          <a:p>
            <a:pPr lvl="1"/>
            <a:r>
              <a:rPr lang="ja-JP" altLang="en-US" sz="2200" dirty="0"/>
              <a:t>この章のキーポイント</a:t>
            </a:r>
            <a:endParaRPr lang="en-US" altLang="ja-JP" sz="2200" dirty="0"/>
          </a:p>
          <a:p>
            <a:r>
              <a:rPr lang="ja-JP" altLang="en-US" sz="2200" dirty="0"/>
              <a:t>後半</a:t>
            </a:r>
            <a:r>
              <a:rPr lang="ja-JP" altLang="en-US" sz="1600" dirty="0"/>
              <a:t>（テキストを読んだ後に、ご覧ください）</a:t>
            </a:r>
            <a:endParaRPr lang="en-US" altLang="ja-JP" sz="1600" dirty="0"/>
          </a:p>
          <a:p>
            <a:pPr lvl="1"/>
            <a:r>
              <a:rPr lang="ja-JP" altLang="en-US" sz="2200" dirty="0"/>
              <a:t>セルフチェック</a:t>
            </a:r>
            <a:endParaRPr lang="en-US" altLang="ja-JP" sz="2200" dirty="0"/>
          </a:p>
          <a:p>
            <a:endParaRPr kumimoji="1" lang="en-US" altLang="ja-JP" sz="2200" dirty="0"/>
          </a:p>
          <a:p>
            <a:endParaRPr kumimoji="1" lang="ja-JP" altLang="en-US" sz="2200" dirty="0"/>
          </a:p>
        </p:txBody>
      </p:sp>
      <p:pic>
        <p:nvPicPr>
          <p:cNvPr id="4" name="図 3" descr="カラフルな旗&#10;&#10;自動的に生成された説明">
            <a:extLst>
              <a:ext uri="{FF2B5EF4-FFF2-40B4-BE49-F238E27FC236}">
                <a16:creationId xmlns:a16="http://schemas.microsoft.com/office/drawing/2014/main" id="{1B790831-B0C6-4B8E-A90B-6A42700B13E3}"/>
              </a:ext>
            </a:extLst>
          </p:cNvPr>
          <p:cNvPicPr>
            <a:picLocks noChangeAspect="1"/>
          </p:cNvPicPr>
          <p:nvPr/>
        </p:nvPicPr>
        <p:blipFill rotWithShape="1">
          <a:blip r:embed="rId2">
            <a:extLst>
              <a:ext uri="{28A0092B-C50C-407E-A947-70E740481C1C}">
                <a14:useLocalDpi xmlns:a14="http://schemas.microsoft.com/office/drawing/2010/main" val="0"/>
              </a:ext>
            </a:extLst>
          </a:blip>
          <a:srcRect l="10348" r="1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図 4">
            <a:extLst>
              <a:ext uri="{FF2B5EF4-FFF2-40B4-BE49-F238E27FC236}">
                <a16:creationId xmlns:a16="http://schemas.microsoft.com/office/drawing/2014/main" id="{AF450C95-EB05-4080-8E80-6C6BCC622D6D}"/>
              </a:ext>
            </a:extLst>
          </p:cNvPr>
          <p:cNvPicPr>
            <a:picLocks noChangeAspect="1"/>
          </p:cNvPicPr>
          <p:nvPr/>
        </p:nvPicPr>
        <p:blipFill rotWithShape="1">
          <a:blip r:embed="rId3"/>
          <a:srcRect l="14831" t="36914" r="75878" b="59868"/>
          <a:stretch/>
        </p:blipFill>
        <p:spPr>
          <a:xfrm>
            <a:off x="311373" y="2282210"/>
            <a:ext cx="4912241" cy="478465"/>
          </a:xfrm>
          <a:prstGeom prst="rect">
            <a:avLst/>
          </a:prstGeom>
        </p:spPr>
      </p:pic>
    </p:spTree>
    <p:extLst>
      <p:ext uri="{BB962C8B-B14F-4D97-AF65-F5344CB8AC3E}">
        <p14:creationId xmlns:p14="http://schemas.microsoft.com/office/powerpoint/2010/main" val="1468308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2 Overview</a:t>
            </a:r>
            <a:br>
              <a:rPr lang="en-US" altLang="ja-JP" dirty="0"/>
            </a:br>
            <a:r>
              <a:rPr lang="en-US" altLang="ja-JP" dirty="0"/>
              <a:t>Nutrition Basics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normAutofit/>
          </a:bodyPr>
          <a:lstStyle/>
          <a:p>
            <a:r>
              <a:rPr lang="en-US" altLang="ja-JP" dirty="0"/>
              <a:t>What does good nutrition mean? It means different things to different people. For an infant, good nutrition results in adequate growth and physical and mental development, whereas for a college athlete, good nutrition might mean the ability to give maximum performances on the playing field and in the classroom. Good nutrition for a senior citizen might mean maintaining strong bones and physical and mental acuity. Some nutritional needs are the same over a life span; others vary over time.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905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Lesson 2 Overview</a:t>
            </a:r>
            <a:br>
              <a:rPr lang="en-US" altLang="ja-JP" dirty="0"/>
            </a:br>
            <a:r>
              <a:rPr lang="en-US" altLang="ja-JP" dirty="0"/>
              <a:t>Nutrition Basics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normAutofit/>
          </a:bodyPr>
          <a:lstStyle/>
          <a:p>
            <a:r>
              <a:rPr lang="en-US" altLang="ja-JP" dirty="0"/>
              <a:t>The purpose of this lesson is to learn the importance of carbohydrates, fats, proteins, and vitamins and minerals to good health and nutrition at any stage of life. The lesson introduces tools you can use in making wise choices in meal planning.</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Carrots, Vegetables, Harvest, Healthy, Nutrition, Food">
            <a:extLst>
              <a:ext uri="{FF2B5EF4-FFF2-40B4-BE49-F238E27FC236}">
                <a16:creationId xmlns:a16="http://schemas.microsoft.com/office/drawing/2014/main" id="{00B71A66-509C-45F6-8B93-08C641B231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326" y="3667643"/>
            <a:ext cx="3937348" cy="19932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46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4821FB-5B7A-4754-B5B9-DF496B1E409F}"/>
              </a:ext>
            </a:extLst>
          </p:cNvPr>
          <p:cNvSpPr>
            <a:spLocks noGrp="1"/>
          </p:cNvSpPr>
          <p:nvPr>
            <p:ph type="ctrTitle"/>
          </p:nvPr>
        </p:nvSpPr>
        <p:spPr>
          <a:xfrm>
            <a:off x="5021821" y="3812954"/>
            <a:ext cx="6465287" cy="1516014"/>
          </a:xfrm>
        </p:spPr>
        <p:txBody>
          <a:bodyPr>
            <a:normAutofit/>
          </a:bodyPr>
          <a:lstStyle/>
          <a:p>
            <a:pPr algn="l"/>
            <a:endParaRPr kumimoji="1" lang="ja-JP" altLang="en-US" sz="4800" dirty="0">
              <a:solidFill>
                <a:srgbClr val="FFFFFF"/>
              </a:solidFill>
            </a:endParaRPr>
          </a:p>
        </p:txBody>
      </p:sp>
      <p:sp>
        <p:nvSpPr>
          <p:cNvPr id="3" name="字幕 2">
            <a:extLst>
              <a:ext uri="{FF2B5EF4-FFF2-40B4-BE49-F238E27FC236}">
                <a16:creationId xmlns:a16="http://schemas.microsoft.com/office/drawing/2014/main" id="{C336EE8E-E924-469A-B5C6-6DDF0316E8BE}"/>
              </a:ext>
            </a:extLst>
          </p:cNvPr>
          <p:cNvSpPr>
            <a:spLocks noGrp="1"/>
          </p:cNvSpPr>
          <p:nvPr>
            <p:ph type="subTitle" idx="1"/>
          </p:nvPr>
        </p:nvSpPr>
        <p:spPr>
          <a:xfrm>
            <a:off x="5021821" y="5550568"/>
            <a:ext cx="6465286" cy="602551"/>
          </a:xfrm>
        </p:spPr>
        <p:txBody>
          <a:bodyPr>
            <a:normAutofit/>
          </a:bodyPr>
          <a:lstStyle/>
          <a:p>
            <a:pPr algn="l"/>
            <a:endParaRPr kumimoji="1" lang="ja-JP" altLang="en-US" sz="2000">
              <a:solidFill>
                <a:srgbClr val="B39669"/>
              </a:solidFill>
            </a:endParaRPr>
          </a:p>
        </p:txBody>
      </p:sp>
      <p:pic>
        <p:nvPicPr>
          <p:cNvPr id="1028" name="Picture 4" descr="Key, Book, Reading, Words, Literature, Tea, Cup, Drink">
            <a:extLst>
              <a:ext uri="{FF2B5EF4-FFF2-40B4-BE49-F238E27FC236}">
                <a16:creationId xmlns:a16="http://schemas.microsoft.com/office/drawing/2014/main" id="{09E5D441-3F1F-4658-929E-3132F0CBB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93"/>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ctionary, Words, Grammar, Abc, Letters, Lookup">
            <a:extLst>
              <a:ext uri="{FF2B5EF4-FFF2-40B4-BE49-F238E27FC236}">
                <a16:creationId xmlns:a16="http://schemas.microsoft.com/office/drawing/2014/main" id="{0864B69F-EE26-4C40-B9B0-C7246CFB7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60" r="2" b="1866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C2484F6-57D1-4615-8837-A77FADFA6D21}"/>
              </a:ext>
            </a:extLst>
          </p:cNvPr>
          <p:cNvSpPr/>
          <p:nvPr/>
        </p:nvSpPr>
        <p:spPr>
          <a:xfrm>
            <a:off x="4654296" y="3593805"/>
            <a:ext cx="7217085" cy="294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588A2FC-59DC-4C44-863B-5E68AA2DE0C0}"/>
              </a:ext>
            </a:extLst>
          </p:cNvPr>
          <p:cNvSpPr/>
          <p:nvPr/>
        </p:nvSpPr>
        <p:spPr>
          <a:xfrm>
            <a:off x="4752752" y="3678865"/>
            <a:ext cx="7028121" cy="2753833"/>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5FA0933-831F-442D-86F5-10109F7B67DA}"/>
              </a:ext>
            </a:extLst>
          </p:cNvPr>
          <p:cNvSpPr/>
          <p:nvPr/>
        </p:nvSpPr>
        <p:spPr>
          <a:xfrm>
            <a:off x="5021821" y="4897672"/>
            <a:ext cx="6555794" cy="14351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テキストを読み始める前に</a:t>
            </a:r>
            <a:endParaRPr lang="en-US" altLang="ja-JP" sz="3600" dirty="0"/>
          </a:p>
          <a:p>
            <a:pPr algn="ctr"/>
            <a:r>
              <a:rPr lang="ja-JP" altLang="en-US" sz="3600" dirty="0"/>
              <a:t>重要な単語を抑えておこう！</a:t>
            </a:r>
            <a:endParaRPr kumimoji="1" lang="ja-JP" altLang="en-US" sz="3600" dirty="0"/>
          </a:p>
        </p:txBody>
      </p:sp>
      <p:pic>
        <p:nvPicPr>
          <p:cNvPr id="81926" name="Picture 6" descr="Rendered Image">
            <a:extLst>
              <a:ext uri="{FF2B5EF4-FFF2-40B4-BE49-F238E27FC236}">
                <a16:creationId xmlns:a16="http://schemas.microsoft.com/office/drawing/2014/main" id="{81C4A3AD-7926-4124-B826-D529F10B6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7624">
            <a:off x="4302125" y="3083913"/>
            <a:ext cx="6823578" cy="221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15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Diabetes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disease in which a person's body cannot process sugar as it should</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829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Protein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Chains made from the 20 different amino acids contained in plant and animal food sources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951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Antibodies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Specific proteins found in the blood that attack and neutralize viruses, fungi, bacteria, and anything else that doesn’t belong in your system</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3297650"/>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623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8AA9B-07F0-497D-937E-4B9793028C38}"/>
              </a:ext>
            </a:extLst>
          </p:cNvPr>
          <p:cNvSpPr>
            <a:spLocks noGrp="1"/>
          </p:cNvSpPr>
          <p:nvPr>
            <p:ph type="title"/>
          </p:nvPr>
        </p:nvSpPr>
        <p:spPr/>
        <p:txBody>
          <a:bodyPr>
            <a:normAutofit fontScale="90000"/>
          </a:bodyPr>
          <a:lstStyle/>
          <a:p>
            <a:r>
              <a:rPr lang="en-US" altLang="ja-JP" dirty="0"/>
              <a:t>Lesson 1 Overview</a:t>
            </a:r>
            <a:br>
              <a:rPr lang="en-US" altLang="ja-JP" dirty="0"/>
            </a:br>
            <a:r>
              <a:rPr lang="en-US" altLang="ja-JP" dirty="0"/>
              <a:t> Introduction to Managing </a:t>
            </a:r>
            <a:br>
              <a:rPr lang="en-US" altLang="ja-JP" dirty="0"/>
            </a:br>
            <a:r>
              <a:rPr lang="en-US" altLang="ja-JP" dirty="0"/>
              <a:t>                             Personal Health</a:t>
            </a:r>
            <a:endParaRPr kumimoji="1" lang="ja-JP" altLang="en-US" dirty="0"/>
          </a:p>
        </p:txBody>
      </p:sp>
      <p:sp>
        <p:nvSpPr>
          <p:cNvPr id="3" name="コンテンツ プレースホルダー 2">
            <a:extLst>
              <a:ext uri="{FF2B5EF4-FFF2-40B4-BE49-F238E27FC236}">
                <a16:creationId xmlns:a16="http://schemas.microsoft.com/office/drawing/2014/main" id="{EBCB7AD7-B5C6-4737-B4AA-E1F6C9B27850}"/>
              </a:ext>
            </a:extLst>
          </p:cNvPr>
          <p:cNvSpPr>
            <a:spLocks noGrp="1"/>
          </p:cNvSpPr>
          <p:nvPr>
            <p:ph idx="1"/>
          </p:nvPr>
        </p:nvSpPr>
        <p:spPr>
          <a:xfrm>
            <a:off x="838200" y="1825625"/>
            <a:ext cx="7241088" cy="4351338"/>
          </a:xfrm>
        </p:spPr>
        <p:txBody>
          <a:bodyPr/>
          <a:lstStyle/>
          <a:p>
            <a:pPr marL="0" indent="0">
              <a:buNone/>
            </a:pPr>
            <a:r>
              <a:rPr lang="en-US" altLang="ja-JP" dirty="0"/>
              <a:t>After all, mental and physical health often plays an important role in academic and career success.</a:t>
            </a:r>
          </a:p>
          <a:p>
            <a:pPr marL="0" indent="0">
              <a:buNone/>
            </a:pPr>
            <a:r>
              <a:rPr lang="en-US" altLang="ja-JP" dirty="0"/>
              <a:t>As you continue through this lesson, you’ll learn how to set fitness goals and choose exercise plans that work toward your goals and fit your lifestyle. In the last section of this lesson, you’ll learn how to evaluate the legitimacy of fitness programs.</a:t>
            </a:r>
            <a:endParaRPr lang="ja-JP" altLang="en-US" dirty="0"/>
          </a:p>
          <a:p>
            <a:endParaRPr kumimoji="1" lang="ja-JP" altLang="en-US" dirty="0"/>
          </a:p>
        </p:txBody>
      </p:sp>
      <p:sp>
        <p:nvSpPr>
          <p:cNvPr id="4" name="正方形/長方形 3">
            <a:extLst>
              <a:ext uri="{FF2B5EF4-FFF2-40B4-BE49-F238E27FC236}">
                <a16:creationId xmlns:a16="http://schemas.microsoft.com/office/drawing/2014/main" id="{B6F3402E-D9B8-4D2E-B7AD-4F1DFD84878A}"/>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F00C7DCF-E447-4A97-8061-FA30880ED58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A001B6D4-0157-48A9-857E-33EA34ACD5FB}"/>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048D2166-F511-403A-9B2D-24DED28CC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ndered Image">
            <a:extLst>
              <a:ext uri="{FF2B5EF4-FFF2-40B4-BE49-F238E27FC236}">
                <a16:creationId xmlns:a16="http://schemas.microsoft.com/office/drawing/2014/main" id="{160F2E35-9E19-4ABB-80A7-4DE97199B7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ED275A5-8AE3-489C-A9D5-BA976D5ED2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6" name="Picture 2" descr="Diet, Vernier, Sandwich, Calorie Counter, Weight Loss">
            <a:extLst>
              <a:ext uri="{FF2B5EF4-FFF2-40B4-BE49-F238E27FC236}">
                <a16:creationId xmlns:a16="http://schemas.microsoft.com/office/drawing/2014/main" id="{667F2205-FC96-40AA-B955-8B1956BD7D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8460" y="2497837"/>
            <a:ext cx="3773223" cy="25154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258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a:xfrm>
            <a:off x="838200" y="365125"/>
            <a:ext cx="8718921" cy="1325563"/>
          </a:xfrm>
        </p:spPr>
        <p:txBody>
          <a:bodyPr/>
          <a:lstStyle/>
          <a:p>
            <a:r>
              <a:rPr lang="en-US" altLang="ja-JP" dirty="0"/>
              <a:t>HDL (high-density lipoprotein) and LDL (low-density lipoprotein)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The two cholesterol subtypes. Of the two, HDL cholesterol is thought to be the less harmful. LDL cholesterol can do more harm to the arteries; the higher the HDL and the lower the LDL, the better.</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627234" y="4375381"/>
            <a:ext cx="3461470" cy="1474049"/>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a:extLst>
              <a:ext uri="{FF2B5EF4-FFF2-40B4-BE49-F238E27FC236}">
                <a16:creationId xmlns:a16="http://schemas.microsoft.com/office/drawing/2014/main" id="{D00B545D-57B3-4658-935B-ED9175B279AF}"/>
              </a:ext>
            </a:extLst>
          </p:cNvPr>
          <p:cNvSpPr/>
          <p:nvPr/>
        </p:nvSpPr>
        <p:spPr>
          <a:xfrm>
            <a:off x="1030210" y="3436837"/>
            <a:ext cx="9920614" cy="954107"/>
          </a:xfrm>
          <a:prstGeom prst="rect">
            <a:avLst/>
          </a:prstGeom>
        </p:spPr>
        <p:txBody>
          <a:bodyPr wrap="square">
            <a:spAutoFit/>
          </a:bodyPr>
          <a:lstStyle/>
          <a:p>
            <a:r>
              <a:rPr lang="en-US" altLang="ja-JP" sz="2800" b="1" dirty="0">
                <a:solidFill>
                  <a:srgbClr val="FF0000"/>
                </a:solidFill>
                <a:effectLst>
                  <a:outerShdw blurRad="38100" dist="38100" dir="2700000" algn="tl">
                    <a:srgbClr val="000000">
                      <a:alpha val="43137"/>
                    </a:srgbClr>
                  </a:outerShdw>
                </a:effectLst>
                <a:latin typeface="+mj-lt"/>
                <a:ea typeface="+mj-ea"/>
                <a:cs typeface="+mj-cs"/>
              </a:rPr>
              <a:t>HDL</a:t>
            </a:r>
            <a:r>
              <a:rPr lang="ja-JP" altLang="en-US" sz="2800" b="1" dirty="0">
                <a:solidFill>
                  <a:srgbClr val="0070C0"/>
                </a:solidFill>
                <a:effectLst>
                  <a:outerShdw blurRad="38100" dist="38100" dir="2700000" algn="tl">
                    <a:srgbClr val="000000">
                      <a:alpha val="43137"/>
                    </a:srgbClr>
                  </a:outerShdw>
                </a:effectLst>
                <a:latin typeface="+mj-lt"/>
                <a:ea typeface="+mj-ea"/>
                <a:cs typeface="+mj-cs"/>
              </a:rPr>
              <a:t>：</a:t>
            </a:r>
            <a:r>
              <a:rPr lang="en-US" altLang="ja-JP" sz="2800" b="1" dirty="0">
                <a:solidFill>
                  <a:srgbClr val="0070C0"/>
                </a:solidFill>
                <a:effectLst>
                  <a:outerShdw blurRad="38100" dist="38100" dir="2700000" algn="tl">
                    <a:srgbClr val="000000">
                      <a:alpha val="43137"/>
                    </a:srgbClr>
                  </a:outerShdw>
                </a:effectLst>
                <a:latin typeface="+mj-lt"/>
                <a:ea typeface="+mj-ea"/>
                <a:cs typeface="+mj-cs"/>
              </a:rPr>
              <a:t>HDL </a:t>
            </a:r>
            <a:r>
              <a:rPr lang="ja-JP" altLang="en-US" sz="2800" b="1" dirty="0">
                <a:solidFill>
                  <a:srgbClr val="0070C0"/>
                </a:solidFill>
                <a:effectLst>
                  <a:outerShdw blurRad="38100" dist="38100" dir="2700000" algn="tl">
                    <a:srgbClr val="000000">
                      <a:alpha val="43137"/>
                    </a:srgbClr>
                  </a:outerShdw>
                </a:effectLst>
                <a:latin typeface="+mj-lt"/>
                <a:ea typeface="+mj-ea"/>
                <a:cs typeface="+mj-cs"/>
              </a:rPr>
              <a:t>コレステロール、高比重リポタンパク質（善玉）</a:t>
            </a:r>
            <a:endParaRPr lang="en-US" altLang="ja-JP" sz="2800" b="1" dirty="0">
              <a:solidFill>
                <a:srgbClr val="0070C0"/>
              </a:solidFill>
              <a:effectLst>
                <a:outerShdw blurRad="38100" dist="38100" dir="2700000" algn="tl">
                  <a:srgbClr val="000000">
                    <a:alpha val="43137"/>
                  </a:srgbClr>
                </a:outerShdw>
              </a:effectLst>
              <a:latin typeface="+mj-lt"/>
              <a:ea typeface="+mj-ea"/>
              <a:cs typeface="+mj-cs"/>
            </a:endParaRPr>
          </a:p>
          <a:p>
            <a:r>
              <a:rPr lang="en-US" altLang="ja-JP" sz="2800" b="1" dirty="0">
                <a:solidFill>
                  <a:srgbClr val="FF0000"/>
                </a:solidFill>
                <a:effectLst>
                  <a:outerShdw blurRad="38100" dist="38100" dir="2700000" algn="tl">
                    <a:srgbClr val="000000">
                      <a:alpha val="43137"/>
                    </a:srgbClr>
                  </a:outerShdw>
                </a:effectLst>
                <a:latin typeface="+mj-lt"/>
                <a:ea typeface="+mj-ea"/>
                <a:cs typeface="+mj-cs"/>
              </a:rPr>
              <a:t>LDL</a:t>
            </a:r>
            <a:r>
              <a:rPr lang="ja-JP" altLang="en-US" sz="2800" b="1" dirty="0">
                <a:solidFill>
                  <a:srgbClr val="0070C0"/>
                </a:solidFill>
                <a:effectLst>
                  <a:outerShdw blurRad="38100" dist="38100" dir="2700000" algn="tl">
                    <a:srgbClr val="000000">
                      <a:alpha val="43137"/>
                    </a:srgbClr>
                  </a:outerShdw>
                </a:effectLst>
                <a:latin typeface="+mj-lt"/>
                <a:ea typeface="+mj-ea"/>
                <a:cs typeface="+mj-cs"/>
              </a:rPr>
              <a:t> ：</a:t>
            </a:r>
            <a:r>
              <a:rPr lang="en-US" altLang="ja-JP" sz="2800" b="1" dirty="0">
                <a:solidFill>
                  <a:srgbClr val="0070C0"/>
                </a:solidFill>
                <a:effectLst>
                  <a:outerShdw blurRad="38100" dist="38100" dir="2700000" algn="tl">
                    <a:srgbClr val="000000">
                      <a:alpha val="43137"/>
                    </a:srgbClr>
                  </a:outerShdw>
                </a:effectLst>
                <a:latin typeface="+mj-lt"/>
                <a:ea typeface="+mj-ea"/>
                <a:cs typeface="+mj-cs"/>
              </a:rPr>
              <a:t>LDL </a:t>
            </a:r>
            <a:r>
              <a:rPr lang="ja-JP" altLang="en-US" sz="2800" b="1" dirty="0">
                <a:solidFill>
                  <a:srgbClr val="0070C0"/>
                </a:solidFill>
                <a:effectLst>
                  <a:outerShdw blurRad="38100" dist="38100" dir="2700000" algn="tl">
                    <a:srgbClr val="000000">
                      <a:alpha val="43137"/>
                    </a:srgbClr>
                  </a:outerShdw>
                </a:effectLst>
                <a:latin typeface="+mj-lt"/>
                <a:ea typeface="+mj-ea"/>
                <a:cs typeface="+mj-cs"/>
              </a:rPr>
              <a:t>コレステロール、低比重リポタンパク質（悪玉）</a:t>
            </a:r>
          </a:p>
        </p:txBody>
      </p:sp>
    </p:spTree>
    <p:extLst>
      <p:ext uri="{BB962C8B-B14F-4D97-AF65-F5344CB8AC3E}">
        <p14:creationId xmlns:p14="http://schemas.microsoft.com/office/powerpoint/2010/main" val="2791691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Osteoporosis</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medical condition in which the bones become brittle and fragile from loss of tissue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041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Nutrient</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Those parts of food that the body needs for it to grow, replenish, move, and feel good</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822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Energy-Giving Nutrients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Calorie-containing nutrients, such as carbohydrates, proteins, and fats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513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Nonenergy-Giving Nutrients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No-calorie nutrients, such as are vitamins, minerals, and water</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235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a:xfrm>
            <a:off x="838200" y="365125"/>
            <a:ext cx="9119992" cy="1325563"/>
          </a:xfrm>
        </p:spPr>
        <p:txBody>
          <a:bodyPr/>
          <a:lstStyle/>
          <a:p>
            <a:r>
              <a:rPr lang="en-US" altLang="ja-JP" dirty="0"/>
              <a:t>Recommended Daily Allowances (RDAs)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Recommendations for people who are already healthy, not for people who need to make improvements or changes in their health</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28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Nutrient Dense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Another way of saying “getting the most for your money with the least amount of damage”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350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Glucose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breakdown product of any carbohydrate you ingest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767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Villi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Microscopic fronds in the intestinal wall that look like coral waving in the ocean</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a:extLst>
              <a:ext uri="{FF2B5EF4-FFF2-40B4-BE49-F238E27FC236}">
                <a16:creationId xmlns:a16="http://schemas.microsoft.com/office/drawing/2014/main" id="{FBBED545-41D7-4C48-8795-CC914015EF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6946" y="2624431"/>
            <a:ext cx="3300554" cy="274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52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Kidneys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Organs that extract certain minerals and maintain proper fluid balance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EE7E5A29-0F6F-4B7C-967D-E2233D0A19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9323" y="2466507"/>
            <a:ext cx="2380749" cy="3142589"/>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AD55FBD8-EF8F-4BFF-9B5C-BBE2864C368F}"/>
              </a:ext>
            </a:extLst>
          </p:cNvPr>
          <p:cNvSpPr/>
          <p:nvPr/>
        </p:nvSpPr>
        <p:spPr>
          <a:xfrm>
            <a:off x="7976521" y="5351588"/>
            <a:ext cx="1338828" cy="369332"/>
          </a:xfrm>
          <a:prstGeom prst="rect">
            <a:avLst/>
          </a:prstGeom>
        </p:spPr>
        <p:txBody>
          <a:bodyPr wrap="none">
            <a:spAutoFit/>
          </a:bodyPr>
          <a:lstStyle/>
          <a:p>
            <a:r>
              <a:rPr lang="ja-JP" altLang="en-US" dirty="0">
                <a:solidFill>
                  <a:srgbClr val="000000"/>
                </a:solidFill>
                <a:latin typeface="Arial" panose="020B0604020202020204" pitchFamily="34" charset="0"/>
              </a:rPr>
              <a:t>ヒトの腎臓</a:t>
            </a:r>
            <a:endParaRPr lang="ja-JP" altLang="en-US" dirty="0"/>
          </a:p>
        </p:txBody>
      </p:sp>
    </p:spTree>
    <p:extLst>
      <p:ext uri="{BB962C8B-B14F-4D97-AF65-F5344CB8AC3E}">
        <p14:creationId xmlns:p14="http://schemas.microsoft.com/office/powerpoint/2010/main" val="3351068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8AA9B-07F0-497D-937E-4B9793028C38}"/>
              </a:ext>
            </a:extLst>
          </p:cNvPr>
          <p:cNvSpPr>
            <a:spLocks noGrp="1"/>
          </p:cNvSpPr>
          <p:nvPr>
            <p:ph type="title"/>
          </p:nvPr>
        </p:nvSpPr>
        <p:spPr/>
        <p:txBody>
          <a:bodyPr>
            <a:normAutofit fontScale="90000"/>
          </a:bodyPr>
          <a:lstStyle/>
          <a:p>
            <a:r>
              <a:rPr lang="en-US" altLang="ja-JP" dirty="0"/>
              <a:t>Lesson 1 Overview</a:t>
            </a:r>
            <a:br>
              <a:rPr lang="en-US" altLang="ja-JP" dirty="0"/>
            </a:br>
            <a:r>
              <a:rPr lang="en-US" altLang="ja-JP" dirty="0"/>
              <a:t> Introduction to Managing </a:t>
            </a:r>
            <a:br>
              <a:rPr lang="en-US" altLang="ja-JP" dirty="0"/>
            </a:br>
            <a:r>
              <a:rPr lang="en-US" altLang="ja-JP" dirty="0"/>
              <a:t>                             Personal Health</a:t>
            </a:r>
            <a:endParaRPr kumimoji="1" lang="ja-JP" altLang="en-US" dirty="0"/>
          </a:p>
        </p:txBody>
      </p:sp>
      <p:sp>
        <p:nvSpPr>
          <p:cNvPr id="3" name="コンテンツ プレースホルダー 2">
            <a:extLst>
              <a:ext uri="{FF2B5EF4-FFF2-40B4-BE49-F238E27FC236}">
                <a16:creationId xmlns:a16="http://schemas.microsoft.com/office/drawing/2014/main" id="{EBCB7AD7-B5C6-4737-B4AA-E1F6C9B27850}"/>
              </a:ext>
            </a:extLst>
          </p:cNvPr>
          <p:cNvSpPr>
            <a:spLocks noGrp="1"/>
          </p:cNvSpPr>
          <p:nvPr>
            <p:ph idx="1"/>
          </p:nvPr>
        </p:nvSpPr>
        <p:spPr>
          <a:xfrm>
            <a:off x="838200" y="1825625"/>
            <a:ext cx="7779707" cy="4351338"/>
          </a:xfrm>
        </p:spPr>
        <p:txBody>
          <a:bodyPr>
            <a:normAutofit/>
          </a:bodyPr>
          <a:lstStyle/>
          <a:p>
            <a:pPr marL="0" indent="0">
              <a:buNone/>
            </a:pPr>
            <a:r>
              <a:rPr lang="en-US" altLang="ja-JP" dirty="0"/>
              <a:t>Fitness and nutrition is an ever-evolving field as we discover more and more about how human bodies use nourishment, grow stronger, and stay healthier longer. Health and wellness has never been more attainable. Most people want to live long, healthy lives, and many will look to others for help in reaching their fitness goals. If you’re up for the challenge, grab your workout clothes and a bottle of water, and let’s get started!</a:t>
            </a:r>
            <a:endParaRPr lang="ja-JP" altLang="en-US" dirty="0"/>
          </a:p>
          <a:p>
            <a:endParaRPr kumimoji="1" lang="ja-JP" altLang="en-US" dirty="0"/>
          </a:p>
        </p:txBody>
      </p:sp>
      <p:sp>
        <p:nvSpPr>
          <p:cNvPr id="4" name="正方形/長方形 3">
            <a:extLst>
              <a:ext uri="{FF2B5EF4-FFF2-40B4-BE49-F238E27FC236}">
                <a16:creationId xmlns:a16="http://schemas.microsoft.com/office/drawing/2014/main" id="{514DD2CF-0897-4848-9892-319534BEFAD2}"/>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BAA52D04-AF1F-4D52-807A-61E18D15FDC0}"/>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43983FC9-A93B-4C79-B2D0-4C93D13EBADC}"/>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pic>
        <p:nvPicPr>
          <p:cNvPr id="7" name="Picture 2" descr="Rendered Image">
            <a:extLst>
              <a:ext uri="{FF2B5EF4-FFF2-40B4-BE49-F238E27FC236}">
                <a16:creationId xmlns:a16="http://schemas.microsoft.com/office/drawing/2014/main" id="{40DE5258-8B51-45E1-B515-454A32808D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ndered Image">
            <a:extLst>
              <a:ext uri="{FF2B5EF4-FFF2-40B4-BE49-F238E27FC236}">
                <a16:creationId xmlns:a16="http://schemas.microsoft.com/office/drawing/2014/main" id="{3B0E6EF1-D2F4-49F1-B5A3-9E6B22093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9052232D-79A8-4954-8FB8-6C4019BFF1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0" name="Picture 2" descr="Adult, Body, Close-Up, Exercise, Fit, Fitness, Girl">
            <a:extLst>
              <a:ext uri="{FF2B5EF4-FFF2-40B4-BE49-F238E27FC236}">
                <a16:creationId xmlns:a16="http://schemas.microsoft.com/office/drawing/2014/main" id="{104D31CD-BEE3-4FAE-A81B-7557AD33788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100" r="13253"/>
          <a:stretch/>
        </p:blipFill>
        <p:spPr bwMode="auto">
          <a:xfrm>
            <a:off x="8657726" y="1877237"/>
            <a:ext cx="3139629" cy="38302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060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Liver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filtering organ for everything that you eat and drink, sending nutrients out to where they’re needed and processing toxins to be eliminated from the body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3539041"/>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a:extLst>
              <a:ext uri="{FF2B5EF4-FFF2-40B4-BE49-F238E27FC236}">
                <a16:creationId xmlns:a16="http://schemas.microsoft.com/office/drawing/2014/main" id="{7E309BD5-295E-4748-8490-B9F4062AB6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3282" y="3213139"/>
            <a:ext cx="2624218" cy="186319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94764FF1-8F4E-45ED-B3C0-175381337AD6}"/>
              </a:ext>
            </a:extLst>
          </p:cNvPr>
          <p:cNvSpPr/>
          <p:nvPr/>
        </p:nvSpPr>
        <p:spPr>
          <a:xfrm>
            <a:off x="9436273" y="5159927"/>
            <a:ext cx="1569660" cy="369332"/>
          </a:xfrm>
          <a:prstGeom prst="rect">
            <a:avLst/>
          </a:prstGeom>
        </p:spPr>
        <p:txBody>
          <a:bodyPr wrap="none">
            <a:spAutoFit/>
          </a:bodyPr>
          <a:lstStyle/>
          <a:p>
            <a:r>
              <a:rPr lang="ja-JP" altLang="en-US" dirty="0"/>
              <a:t>ヒツジの肝臓</a:t>
            </a:r>
          </a:p>
        </p:txBody>
      </p:sp>
    </p:spTree>
    <p:extLst>
      <p:ext uri="{BB962C8B-B14F-4D97-AF65-F5344CB8AC3E}">
        <p14:creationId xmlns:p14="http://schemas.microsoft.com/office/powerpoint/2010/main" val="3511585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Absorption</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transport of the digested foods to where they’re needed, and ultimately used, by the body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838200" y="3388290"/>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7749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Pepsin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stomach protein enzyme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816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Peristalsis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Muscle contractions that resemble the movement of clothes in a washing machine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3281819"/>
            <a:ext cx="5696885" cy="1653432"/>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742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Epithelium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substance that contains literally millions of gastric glands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0" y="3429000"/>
            <a:ext cx="3824578" cy="1265125"/>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a:extLst>
              <a:ext uri="{FF2B5EF4-FFF2-40B4-BE49-F238E27FC236}">
                <a16:creationId xmlns:a16="http://schemas.microsoft.com/office/drawing/2014/main" id="{B641AED3-E2AF-44CD-B3BE-B6EC4F361F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4038" y="2329169"/>
            <a:ext cx="7697845" cy="3079138"/>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49A16513-48B2-44AA-B2C7-B4F9396FB24F}"/>
              </a:ext>
            </a:extLst>
          </p:cNvPr>
          <p:cNvSpPr/>
          <p:nvPr/>
        </p:nvSpPr>
        <p:spPr>
          <a:xfrm>
            <a:off x="1485476" y="2329169"/>
            <a:ext cx="2339102" cy="461665"/>
          </a:xfrm>
          <a:prstGeom prst="rect">
            <a:avLst/>
          </a:prstGeom>
        </p:spPr>
        <p:txBody>
          <a:bodyPr wrap="none">
            <a:spAutoFit/>
          </a:bodyPr>
          <a:lstStyle/>
          <a:p>
            <a:r>
              <a:rPr lang="ja-JP" altLang="en-US" sz="2400" dirty="0"/>
              <a:t>上皮組織の種類</a:t>
            </a:r>
          </a:p>
        </p:txBody>
      </p:sp>
    </p:spTree>
    <p:extLst>
      <p:ext uri="{BB962C8B-B14F-4D97-AF65-F5344CB8AC3E}">
        <p14:creationId xmlns:p14="http://schemas.microsoft.com/office/powerpoint/2010/main" val="1948449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 Duodenum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When a chemical digestion is performed in the first part of the small intestine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3582444"/>
            <a:ext cx="4469335" cy="1352807"/>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a:extLst>
              <a:ext uri="{FF2B5EF4-FFF2-40B4-BE49-F238E27FC236}">
                <a16:creationId xmlns:a16="http://schemas.microsoft.com/office/drawing/2014/main" id="{DD5D3795-9A96-4A76-AB47-C1E5A4436A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2855" y="2179906"/>
            <a:ext cx="3548345" cy="3704316"/>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4932A457-4475-4CFC-8054-A2CDA63A6E29}"/>
              </a:ext>
            </a:extLst>
          </p:cNvPr>
          <p:cNvSpPr/>
          <p:nvPr/>
        </p:nvSpPr>
        <p:spPr>
          <a:xfrm>
            <a:off x="6190573" y="4404251"/>
            <a:ext cx="2825200" cy="923330"/>
          </a:xfrm>
          <a:prstGeom prst="rect">
            <a:avLst/>
          </a:prstGeom>
        </p:spPr>
        <p:txBody>
          <a:bodyPr wrap="square">
            <a:spAutoFit/>
          </a:bodyPr>
          <a:lstStyle/>
          <a:p>
            <a:r>
              <a:rPr lang="ja-JP" altLang="en-US" dirty="0"/>
              <a:t>1.食道 2.胃 </a:t>
            </a:r>
            <a:r>
              <a:rPr lang="ja-JP" altLang="en-US" b="1" dirty="0">
                <a:solidFill>
                  <a:srgbClr val="FF0000"/>
                </a:solidFill>
              </a:rPr>
              <a:t>3.十二指腸 </a:t>
            </a:r>
            <a:endParaRPr lang="en-US" altLang="ja-JP" b="1" dirty="0">
              <a:solidFill>
                <a:srgbClr val="FF0000"/>
              </a:solidFill>
            </a:endParaRPr>
          </a:p>
          <a:p>
            <a:r>
              <a:rPr lang="ja-JP" altLang="en-US" dirty="0"/>
              <a:t>4.小腸 5.盲腸 6.虫垂 </a:t>
            </a:r>
            <a:endParaRPr lang="en-US" altLang="ja-JP" dirty="0"/>
          </a:p>
          <a:p>
            <a:r>
              <a:rPr lang="ja-JP" altLang="en-US" dirty="0"/>
              <a:t>7.大腸 8.直腸 9.肛門</a:t>
            </a:r>
          </a:p>
        </p:txBody>
      </p:sp>
    </p:spTree>
    <p:extLst>
      <p:ext uri="{BB962C8B-B14F-4D97-AF65-F5344CB8AC3E}">
        <p14:creationId xmlns:p14="http://schemas.microsoft.com/office/powerpoint/2010/main" val="931922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Monosaccharides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type of simple carbohydrate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497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Disaccharides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type of simple carbohydrate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263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Polysaccharides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Complex carbohydrates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9036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Gluten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protein found in wheat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a:extLst>
              <a:ext uri="{FF2B5EF4-FFF2-40B4-BE49-F238E27FC236}">
                <a16:creationId xmlns:a16="http://schemas.microsoft.com/office/drawing/2014/main" id="{113A50B2-F039-4523-AB99-2709A637F4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7943030" y="2379741"/>
            <a:ext cx="3803145" cy="2852359"/>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80360253-6347-4923-B266-1CD872E75A71}"/>
              </a:ext>
            </a:extLst>
          </p:cNvPr>
          <p:cNvSpPr/>
          <p:nvPr/>
        </p:nvSpPr>
        <p:spPr>
          <a:xfrm>
            <a:off x="7471521" y="5373355"/>
            <a:ext cx="877163" cy="369332"/>
          </a:xfrm>
          <a:prstGeom prst="rect">
            <a:avLst/>
          </a:prstGeom>
        </p:spPr>
        <p:txBody>
          <a:bodyPr wrap="none">
            <a:spAutoFit/>
          </a:bodyPr>
          <a:lstStyle/>
          <a:p>
            <a:r>
              <a:rPr lang="ja-JP" altLang="en-US" dirty="0">
                <a:solidFill>
                  <a:srgbClr val="202122"/>
                </a:solidFill>
                <a:latin typeface="Arial" panose="020B0604020202020204" pitchFamily="34" charset="0"/>
              </a:rPr>
              <a:t>揚げ麸</a:t>
            </a:r>
            <a:endParaRPr lang="ja-JP" altLang="en-US" dirty="0"/>
          </a:p>
        </p:txBody>
      </p:sp>
    </p:spTree>
    <p:extLst>
      <p:ext uri="{BB962C8B-B14F-4D97-AF65-F5344CB8AC3E}">
        <p14:creationId xmlns:p14="http://schemas.microsoft.com/office/powerpoint/2010/main" val="308339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4821FB-5B7A-4754-B5B9-DF496B1E409F}"/>
              </a:ext>
            </a:extLst>
          </p:cNvPr>
          <p:cNvSpPr>
            <a:spLocks noGrp="1"/>
          </p:cNvSpPr>
          <p:nvPr>
            <p:ph type="ctrTitle"/>
          </p:nvPr>
        </p:nvSpPr>
        <p:spPr>
          <a:xfrm>
            <a:off x="5021821" y="3812954"/>
            <a:ext cx="6465287" cy="1516014"/>
          </a:xfrm>
        </p:spPr>
        <p:txBody>
          <a:bodyPr>
            <a:normAutofit/>
          </a:bodyPr>
          <a:lstStyle/>
          <a:p>
            <a:pPr algn="l"/>
            <a:endParaRPr kumimoji="1" lang="ja-JP" altLang="en-US" sz="4800" dirty="0">
              <a:solidFill>
                <a:srgbClr val="FFFFFF"/>
              </a:solidFill>
            </a:endParaRPr>
          </a:p>
        </p:txBody>
      </p:sp>
      <p:sp>
        <p:nvSpPr>
          <p:cNvPr id="3" name="字幕 2">
            <a:extLst>
              <a:ext uri="{FF2B5EF4-FFF2-40B4-BE49-F238E27FC236}">
                <a16:creationId xmlns:a16="http://schemas.microsoft.com/office/drawing/2014/main" id="{C336EE8E-E924-469A-B5C6-6DDF0316E8BE}"/>
              </a:ext>
            </a:extLst>
          </p:cNvPr>
          <p:cNvSpPr>
            <a:spLocks noGrp="1"/>
          </p:cNvSpPr>
          <p:nvPr>
            <p:ph type="subTitle" idx="1"/>
          </p:nvPr>
        </p:nvSpPr>
        <p:spPr>
          <a:xfrm>
            <a:off x="5021821" y="5550568"/>
            <a:ext cx="6465286" cy="602551"/>
          </a:xfrm>
        </p:spPr>
        <p:txBody>
          <a:bodyPr>
            <a:normAutofit/>
          </a:bodyPr>
          <a:lstStyle/>
          <a:p>
            <a:pPr algn="l"/>
            <a:endParaRPr kumimoji="1" lang="ja-JP" altLang="en-US" sz="2000">
              <a:solidFill>
                <a:srgbClr val="B39669"/>
              </a:solidFill>
            </a:endParaRPr>
          </a:p>
        </p:txBody>
      </p:sp>
      <p:pic>
        <p:nvPicPr>
          <p:cNvPr id="1028" name="Picture 4" descr="Key, Book, Reading, Words, Literature, Tea, Cup, Drink">
            <a:extLst>
              <a:ext uri="{FF2B5EF4-FFF2-40B4-BE49-F238E27FC236}">
                <a16:creationId xmlns:a16="http://schemas.microsoft.com/office/drawing/2014/main" id="{09E5D441-3F1F-4658-929E-3132F0CBB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93"/>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ctionary, Words, Grammar, Abc, Letters, Lookup">
            <a:extLst>
              <a:ext uri="{FF2B5EF4-FFF2-40B4-BE49-F238E27FC236}">
                <a16:creationId xmlns:a16="http://schemas.microsoft.com/office/drawing/2014/main" id="{0864B69F-EE26-4C40-B9B0-C7246CFB7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60" r="2" b="1866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C2484F6-57D1-4615-8837-A77FADFA6D21}"/>
              </a:ext>
            </a:extLst>
          </p:cNvPr>
          <p:cNvSpPr/>
          <p:nvPr/>
        </p:nvSpPr>
        <p:spPr>
          <a:xfrm>
            <a:off x="4654296" y="3593805"/>
            <a:ext cx="7217085" cy="294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588A2FC-59DC-4C44-863B-5E68AA2DE0C0}"/>
              </a:ext>
            </a:extLst>
          </p:cNvPr>
          <p:cNvSpPr/>
          <p:nvPr/>
        </p:nvSpPr>
        <p:spPr>
          <a:xfrm>
            <a:off x="4752752" y="3678865"/>
            <a:ext cx="7028121" cy="2753833"/>
          </a:xfrm>
          <a:prstGeom prst="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5FA0933-831F-442D-86F5-10109F7B67DA}"/>
              </a:ext>
            </a:extLst>
          </p:cNvPr>
          <p:cNvSpPr/>
          <p:nvPr/>
        </p:nvSpPr>
        <p:spPr>
          <a:xfrm>
            <a:off x="5021821" y="4897672"/>
            <a:ext cx="6555794" cy="14351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テキストを読み始める前に</a:t>
            </a:r>
            <a:endParaRPr lang="en-US" altLang="ja-JP" sz="3600" dirty="0"/>
          </a:p>
          <a:p>
            <a:pPr algn="ctr"/>
            <a:r>
              <a:rPr lang="ja-JP" altLang="en-US" sz="3600" dirty="0"/>
              <a:t>重要な単語を抑えておこう！</a:t>
            </a:r>
            <a:endParaRPr kumimoji="1" lang="ja-JP" altLang="en-US" sz="3600" dirty="0"/>
          </a:p>
        </p:txBody>
      </p:sp>
      <p:pic>
        <p:nvPicPr>
          <p:cNvPr id="81926" name="Picture 6" descr="Rendered Image">
            <a:extLst>
              <a:ext uri="{FF2B5EF4-FFF2-40B4-BE49-F238E27FC236}">
                <a16:creationId xmlns:a16="http://schemas.microsoft.com/office/drawing/2014/main" id="{81C4A3AD-7926-4124-B826-D529F10B6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7624">
            <a:off x="4302125" y="3083913"/>
            <a:ext cx="6823578" cy="221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3929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Bomb Calorimeters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Special oven that can measure the amount of heat the food gives off while it’s burning</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296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Insulin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 hormone that enables cells to absorb glucose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3586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Lactose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Milk sugar</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615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Type I Diabetes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People with diabetes that had normal, or even excessive, amounts of insulin and are insulin-dependent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654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Type II Diabetes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People with diabetes that had normal, or even excessive, amounts of insulin and are not insulin-dependent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0576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 Exchange Lists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Used to formulate diabetic diets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5274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a:xfrm>
            <a:off x="838200" y="365125"/>
            <a:ext cx="9132518" cy="1325563"/>
          </a:xfrm>
        </p:spPr>
        <p:txBody>
          <a:bodyPr/>
          <a:lstStyle/>
          <a:p>
            <a:r>
              <a:rPr lang="en-US" altLang="ja-JP" dirty="0"/>
              <a:t> Glycemic Index (GI) and Glycemic Load (GL)</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Ways to calculate how food affects blood sugar levels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8039714" y="2178576"/>
            <a:ext cx="3707785" cy="1583140"/>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a:extLst>
              <a:ext uri="{FF2B5EF4-FFF2-40B4-BE49-F238E27FC236}">
                <a16:creationId xmlns:a16="http://schemas.microsoft.com/office/drawing/2014/main" id="{79DF43B9-B4B6-4345-B49B-21481E28DE02}"/>
              </a:ext>
            </a:extLst>
          </p:cNvPr>
          <p:cNvSpPr/>
          <p:nvPr/>
        </p:nvSpPr>
        <p:spPr>
          <a:xfrm>
            <a:off x="1194073" y="3263415"/>
            <a:ext cx="10515600" cy="1938992"/>
          </a:xfrm>
          <a:prstGeom prst="rect">
            <a:avLst/>
          </a:prstGeom>
        </p:spPr>
        <p:txBody>
          <a:bodyPr wrap="square">
            <a:spAutoFit/>
          </a:bodyPr>
          <a:lstStyle/>
          <a:p>
            <a:pPr lvl="0">
              <a:defRPr/>
            </a:pPr>
            <a:r>
              <a:rPr lang="ja-JP" altLang="en-US" sz="2400" b="1" dirty="0"/>
              <a:t>食事の</a:t>
            </a:r>
            <a:r>
              <a:rPr lang="en-US" altLang="ja-JP" sz="2400" b="1" dirty="0"/>
              <a:t>GI</a:t>
            </a:r>
            <a:r>
              <a:rPr lang="ja-JP" altLang="en-US" sz="2400" b="1" dirty="0"/>
              <a:t>（</a:t>
            </a:r>
            <a:r>
              <a:rPr lang="en-US" altLang="ja-JP" sz="2400" b="1" dirty="0"/>
              <a:t>glycemic index</a:t>
            </a:r>
            <a:r>
              <a:rPr lang="ja-JP" altLang="en-US" sz="2400" b="1" dirty="0"/>
              <a:t>）とは</a:t>
            </a:r>
            <a:endParaRPr lang="en-US" altLang="ja-JP" sz="2400" b="1" dirty="0"/>
          </a:p>
          <a:p>
            <a:pPr lvl="0">
              <a:defRPr/>
            </a:pPr>
            <a:r>
              <a:rPr lang="ja-JP" altLang="en-US" sz="2400" dirty="0"/>
              <a:t>食事全体の炭水化物の食後血糖値の上昇能を示す指標</a:t>
            </a:r>
            <a:endParaRPr lang="en-US" altLang="ja-JP" sz="2400" dirty="0"/>
          </a:p>
          <a:p>
            <a:pPr lvl="0">
              <a:defRPr/>
            </a:pPr>
            <a:endParaRPr lang="ja-JP" altLang="en-US" sz="2400" b="1" dirty="0"/>
          </a:p>
          <a:p>
            <a:pPr lvl="0">
              <a:defRPr/>
            </a:pPr>
            <a:r>
              <a:rPr lang="ja-JP" altLang="en-US" sz="2400" b="1" dirty="0"/>
              <a:t>食事の</a:t>
            </a:r>
            <a:r>
              <a:rPr lang="en-US" altLang="ja-JP" sz="2400" b="1" dirty="0"/>
              <a:t>GL</a:t>
            </a:r>
            <a:r>
              <a:rPr lang="ja-JP" altLang="en-US" sz="2400" b="1" dirty="0"/>
              <a:t>（</a:t>
            </a:r>
            <a:r>
              <a:rPr lang="en-US" altLang="ja-JP" sz="2400" b="1" dirty="0"/>
              <a:t>glycemic load</a:t>
            </a:r>
            <a:r>
              <a:rPr lang="ja-JP" altLang="en-US" sz="2400" b="1" dirty="0"/>
              <a:t>）とは</a:t>
            </a:r>
            <a:endParaRPr lang="en-US" altLang="ja-JP" sz="2400" b="1" dirty="0"/>
          </a:p>
          <a:p>
            <a:pPr lvl="0">
              <a:defRPr/>
            </a:pPr>
            <a:r>
              <a:rPr lang="ja-JP" altLang="en-US" sz="2400" dirty="0"/>
              <a:t>食事の中で摂取される炭水化物の質と量とを同時に示す指標</a:t>
            </a:r>
            <a:endParaRPr lang="ja-JP" altLang="en-US" sz="2400" b="1" dirty="0"/>
          </a:p>
        </p:txBody>
      </p:sp>
    </p:spTree>
    <p:extLst>
      <p:ext uri="{BB962C8B-B14F-4D97-AF65-F5344CB8AC3E}">
        <p14:creationId xmlns:p14="http://schemas.microsoft.com/office/powerpoint/2010/main" val="4141822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Essential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body has to have it, but can’t produce it on its own</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008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Edema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An uncomfortable swelling and pressure of the body</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a:extLst>
              <a:ext uri="{FF2B5EF4-FFF2-40B4-BE49-F238E27FC236}">
                <a16:creationId xmlns:a16="http://schemas.microsoft.com/office/drawing/2014/main" id="{6CD3C6BA-84B7-479F-90C9-EE64400AD9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6776" y="2405636"/>
            <a:ext cx="3420724" cy="335964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715B7E7F-208C-493A-9E9A-22037B725A9C}"/>
              </a:ext>
            </a:extLst>
          </p:cNvPr>
          <p:cNvSpPr/>
          <p:nvPr/>
        </p:nvSpPr>
        <p:spPr>
          <a:xfrm>
            <a:off x="7286745" y="4878574"/>
            <a:ext cx="646331" cy="369332"/>
          </a:xfrm>
          <a:prstGeom prst="rect">
            <a:avLst/>
          </a:prstGeom>
        </p:spPr>
        <p:txBody>
          <a:bodyPr wrap="none">
            <a:spAutoFit/>
          </a:bodyPr>
          <a:lstStyle/>
          <a:p>
            <a:r>
              <a:rPr lang="ja-JP" altLang="en-US" dirty="0"/>
              <a:t>浮腫</a:t>
            </a:r>
          </a:p>
        </p:txBody>
      </p:sp>
    </p:spTree>
    <p:extLst>
      <p:ext uri="{BB962C8B-B14F-4D97-AF65-F5344CB8AC3E}">
        <p14:creationId xmlns:p14="http://schemas.microsoft.com/office/powerpoint/2010/main" val="3675200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err="1"/>
              <a:t>Ornish</a:t>
            </a:r>
            <a:r>
              <a:rPr lang="en-US" altLang="ja-JP" dirty="0"/>
              <a:t> Diet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Excludes all oils and animal products except for nonfat yogurt, nonfat milk, and egg whites; saturated fats are limited as much as possible; total fat is limited to 10 percent of daily calories and the bulk of the menu is composed of carbohydrates (75 percent of calories)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1786856" y="4022277"/>
            <a:ext cx="4769960" cy="1675530"/>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030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Cardiovascular System</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system that consists of the heart and blood vessels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0" name="グループ化 9">
            <a:extLst>
              <a:ext uri="{FF2B5EF4-FFF2-40B4-BE49-F238E27FC236}">
                <a16:creationId xmlns:a16="http://schemas.microsoft.com/office/drawing/2014/main" id="{4DF52918-27F0-4539-BF34-7DFC8019358F}"/>
              </a:ext>
            </a:extLst>
          </p:cNvPr>
          <p:cNvGrpSpPr/>
          <p:nvPr/>
        </p:nvGrpSpPr>
        <p:grpSpPr>
          <a:xfrm>
            <a:off x="300758" y="3553142"/>
            <a:ext cx="6823578" cy="2212133"/>
            <a:chOff x="697290" y="86692"/>
            <a:chExt cx="6823578" cy="2212133"/>
          </a:xfrm>
        </p:grpSpPr>
        <p:pic>
          <p:nvPicPr>
            <p:cNvPr id="12" name="Picture 2" descr="Rendered Image">
              <a:extLst>
                <a:ext uri="{FF2B5EF4-FFF2-40B4-BE49-F238E27FC236}">
                  <a16:creationId xmlns:a16="http://schemas.microsoft.com/office/drawing/2014/main" id="{27264527-810F-4A5C-AC62-86B56C991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02" y="1448620"/>
              <a:ext cx="3002530" cy="7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ndered Image">
              <a:extLst>
                <a:ext uri="{FF2B5EF4-FFF2-40B4-BE49-F238E27FC236}">
                  <a16:creationId xmlns:a16="http://schemas.microsoft.com/office/drawing/2014/main" id="{20435B6C-D864-42D5-BABA-23B6E102F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7624">
              <a:off x="697290" y="86692"/>
              <a:ext cx="6823578" cy="221213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Rendered Image">
            <a:extLst>
              <a:ext uri="{FF2B5EF4-FFF2-40B4-BE49-F238E27FC236}">
                <a16:creationId xmlns:a16="http://schemas.microsoft.com/office/drawing/2014/main" id="{B6E8420A-D6EF-4021-A0BC-9F7C07650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ndered Image">
            <a:extLst>
              <a:ext uri="{FF2B5EF4-FFF2-40B4-BE49-F238E27FC236}">
                <a16:creationId xmlns:a16="http://schemas.microsoft.com/office/drawing/2014/main" id="{3447EDB4-9BC0-4B9E-BE53-3C6C04E03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88" y="6277091"/>
            <a:ext cx="2888967" cy="698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7D70B36-1C33-4CC7-B116-7810EAEA02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5550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DASH Diet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Low in saturated fat (but includes calcium-rich dairy products that have no fat or low fat) and rich in whole grains, fruits, and vegetables; includes a daily choice of nuts, seeds, or legumes and contains modest amounts of protein (preferably fish, poultry, or soy products)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99457" y="3774802"/>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1918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 South Beach Diet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Consists of three phases: (1) the first phase is severe deprivation of calories—no bread, potatoes, rice, fruits, sweets, or alcohol for two weeks; (2) the second phase, one or two favorite foods can be reintroduced; and (3) the third phase is the maintenance phase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1192429" y="3907794"/>
            <a:ext cx="6035088" cy="1741114"/>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0756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Zone Diet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The digestive system operates ideally when only two groups of food are consumed: lean protein and natural carbohydrates, such as fruits and fiber-rich vegetables</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691388" y="325052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3681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Atkins Diet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a:xfrm>
            <a:off x="838200" y="1825625"/>
            <a:ext cx="7328770" cy="4351338"/>
          </a:xfrm>
        </p:spPr>
        <p:txBody>
          <a:bodyPr/>
          <a:lstStyle/>
          <a:p>
            <a:r>
              <a:rPr lang="en-US" altLang="ja-JP" dirty="0"/>
              <a:t>A four-phase eating plan, combined with vitamin and mineral supplementation and regular exercise: (1) the first phase is referred to as Induction, (2) the second phase is the Ongoing Weight Loss (OWL), (3) the third phase is the Pre Maintenance, and (4) the fourth phase involves Lifetime Maintenance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482327" y="4827566"/>
            <a:ext cx="4212479" cy="1347344"/>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a:extLst>
              <a:ext uri="{FF2B5EF4-FFF2-40B4-BE49-F238E27FC236}">
                <a16:creationId xmlns:a16="http://schemas.microsoft.com/office/drawing/2014/main" id="{8DE744F7-1F42-4706-AD8A-A8B8CC0B0C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0664" y="2228320"/>
            <a:ext cx="3965454" cy="2531281"/>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852636FF-FD9E-4A3F-8978-A0BA22D41E45}"/>
              </a:ext>
            </a:extLst>
          </p:cNvPr>
          <p:cNvSpPr/>
          <p:nvPr/>
        </p:nvSpPr>
        <p:spPr>
          <a:xfrm>
            <a:off x="7264804" y="4901451"/>
            <a:ext cx="4801314" cy="369332"/>
          </a:xfrm>
          <a:prstGeom prst="rect">
            <a:avLst/>
          </a:prstGeom>
        </p:spPr>
        <p:txBody>
          <a:bodyPr wrap="none">
            <a:spAutoFit/>
          </a:bodyPr>
          <a:lstStyle/>
          <a:p>
            <a:r>
              <a:rPr lang="ja-JP" altLang="en-US" dirty="0">
                <a:solidFill>
                  <a:srgbClr val="202122"/>
                </a:solidFill>
                <a:latin typeface="Arial" panose="020B0604020202020204" pitchFamily="34" charset="0"/>
              </a:rPr>
              <a:t>アトキンス・ダイエットに基づく食事の一例</a:t>
            </a:r>
            <a:endParaRPr lang="ja-JP" altLang="en-US" dirty="0"/>
          </a:p>
        </p:txBody>
      </p:sp>
    </p:spTree>
    <p:extLst>
      <p:ext uri="{BB962C8B-B14F-4D97-AF65-F5344CB8AC3E}">
        <p14:creationId xmlns:p14="http://schemas.microsoft.com/office/powerpoint/2010/main" val="9604920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Vegetarians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Exclude animals from their diet but include animal products, such as cheese, sour cream, and yogurt made from cow, goat, or any other kind of animal milk</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1142325" y="3429000"/>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587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 Omnivore</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Include every type of food in their diet</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3172240"/>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6331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b="1" dirty="0"/>
              <a:t>Triglyceride </a:t>
            </a:r>
            <a:endParaRPr kumimoji="1" lang="ja-JP" altLang="en-US" b="1"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 A form of fat; when found in the bloodstream, they can be an indicator of heart disease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Saturation</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Refers to the amount of hydrogen that a molecule of fat is holding on to</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0491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Saturated Fats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Strong substances and are fairly solid at room temperature</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5704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722D4-D589-401F-8962-C8B6CCBAAD34}"/>
              </a:ext>
            </a:extLst>
          </p:cNvPr>
          <p:cNvSpPr>
            <a:spLocks noGrp="1"/>
          </p:cNvSpPr>
          <p:nvPr>
            <p:ph type="title"/>
          </p:nvPr>
        </p:nvSpPr>
        <p:spPr/>
        <p:txBody>
          <a:bodyPr/>
          <a:lstStyle/>
          <a:p>
            <a:r>
              <a:rPr lang="en-US" altLang="ja-JP" dirty="0"/>
              <a:t>Hydrogen </a:t>
            </a:r>
            <a:endParaRPr kumimoji="1" lang="ja-JP" altLang="en-US" dirty="0"/>
          </a:p>
        </p:txBody>
      </p:sp>
      <p:sp>
        <p:nvSpPr>
          <p:cNvPr id="3" name="コンテンツ プレースホルダー 2">
            <a:extLst>
              <a:ext uri="{FF2B5EF4-FFF2-40B4-BE49-F238E27FC236}">
                <a16:creationId xmlns:a16="http://schemas.microsoft.com/office/drawing/2014/main" id="{7FA807CF-5ED3-4C90-897A-F7D51632E3E0}"/>
              </a:ext>
            </a:extLst>
          </p:cNvPr>
          <p:cNvSpPr>
            <a:spLocks noGrp="1"/>
          </p:cNvSpPr>
          <p:nvPr>
            <p:ph idx="1"/>
          </p:nvPr>
        </p:nvSpPr>
        <p:spPr/>
        <p:txBody>
          <a:bodyPr/>
          <a:lstStyle/>
          <a:p>
            <a:r>
              <a:rPr lang="en-US" altLang="ja-JP" dirty="0"/>
              <a:t>Introduced to vegetable oil molecules to make them saturated</a:t>
            </a:r>
            <a:endParaRPr kumimoji="1" lang="ja-JP" altLang="en-US" dirty="0"/>
          </a:p>
        </p:txBody>
      </p:sp>
      <p:sp>
        <p:nvSpPr>
          <p:cNvPr id="4" name="正方形/長方形 3">
            <a:extLst>
              <a:ext uri="{FF2B5EF4-FFF2-40B4-BE49-F238E27FC236}">
                <a16:creationId xmlns:a16="http://schemas.microsoft.com/office/drawing/2014/main" id="{E728C5E8-7EE1-4489-ADAA-2AA44B9E9B2C}"/>
              </a:ext>
            </a:extLst>
          </p:cNvPr>
          <p:cNvSpPr/>
          <p:nvPr/>
        </p:nvSpPr>
        <p:spPr>
          <a:xfrm>
            <a:off x="9315349" y="6547046"/>
            <a:ext cx="2844048" cy="246221"/>
          </a:xfrm>
          <a:prstGeom prst="rect">
            <a:avLst/>
          </a:prstGeom>
        </p:spPr>
        <p:txBody>
          <a:bodyPr wrap="none">
            <a:spAutoFit/>
          </a:bodyPr>
          <a:lstStyle/>
          <a:p>
            <a:r>
              <a:rPr lang="ja-JP" altLang="en-US" sz="1000" dirty="0"/>
              <a:t>© 2021 Penn Foster Inc. All Rights Reserved.</a:t>
            </a:r>
          </a:p>
        </p:txBody>
      </p:sp>
      <p:pic>
        <p:nvPicPr>
          <p:cNvPr id="5" name="図 4">
            <a:extLst>
              <a:ext uri="{FF2B5EF4-FFF2-40B4-BE49-F238E27FC236}">
                <a16:creationId xmlns:a16="http://schemas.microsoft.com/office/drawing/2014/main" id="{22ACC43F-4A63-4CE0-BC08-1A00E285F805}"/>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t="29533" r="19331" b="43255"/>
          <a:stretch/>
        </p:blipFill>
        <p:spPr>
          <a:xfrm>
            <a:off x="9855072" y="5825926"/>
            <a:ext cx="1854601" cy="697968"/>
          </a:xfrm>
          <a:prstGeom prst="rect">
            <a:avLst/>
          </a:prstGeom>
        </p:spPr>
      </p:pic>
      <p:pic>
        <p:nvPicPr>
          <p:cNvPr id="6" name="図 5" descr="フラグ, 屋外, 凧, 飛ぶ が含まれている画像&#10;&#10;自動的に生成された説明">
            <a:extLst>
              <a:ext uri="{FF2B5EF4-FFF2-40B4-BE49-F238E27FC236}">
                <a16:creationId xmlns:a16="http://schemas.microsoft.com/office/drawing/2014/main" id="{E7133502-9FE4-4CD8-AC54-B6BF3CCE4312}"/>
              </a:ext>
            </a:extLst>
          </p:cNvPr>
          <p:cNvPicPr>
            <a:picLocks noChangeAspect="1"/>
          </p:cNvPicPr>
          <p:nvPr/>
        </p:nvPicPr>
        <p:blipFill rotWithShape="1">
          <a:blip r:embed="rId4">
            <a:extLst>
              <a:ext uri="{28A0092B-C50C-407E-A947-70E740481C1C}">
                <a14:useLocalDpi xmlns:a14="http://schemas.microsoft.com/office/drawing/2010/main" val="0"/>
              </a:ext>
            </a:extLst>
          </a:blip>
          <a:srcRect l="3028" t="23119" r="-3028" b="51720"/>
          <a:stretch/>
        </p:blipFill>
        <p:spPr>
          <a:xfrm>
            <a:off x="0" y="5832744"/>
            <a:ext cx="9557121" cy="1029222"/>
          </a:xfrm>
          <a:prstGeom prst="rect">
            <a:avLst/>
          </a:prstGeom>
        </p:spPr>
      </p:pic>
      <p:grpSp>
        <p:nvGrpSpPr>
          <p:cNvPr id="12" name="グループ化 11">
            <a:extLst>
              <a:ext uri="{FF2B5EF4-FFF2-40B4-BE49-F238E27FC236}">
                <a16:creationId xmlns:a16="http://schemas.microsoft.com/office/drawing/2014/main" id="{724B811F-A744-4089-8CE7-352F4243E933}"/>
              </a:ext>
            </a:extLst>
          </p:cNvPr>
          <p:cNvGrpSpPr/>
          <p:nvPr/>
        </p:nvGrpSpPr>
        <p:grpSpPr>
          <a:xfrm>
            <a:off x="929383" y="2723118"/>
            <a:ext cx="6823578" cy="2212133"/>
            <a:chOff x="832543" y="2492219"/>
            <a:chExt cx="6823578" cy="2212133"/>
          </a:xfrm>
        </p:grpSpPr>
        <p:pic>
          <p:nvPicPr>
            <p:cNvPr id="13" name="Picture 6" descr="Rendered Image">
              <a:extLst>
                <a:ext uri="{FF2B5EF4-FFF2-40B4-BE49-F238E27FC236}">
                  <a16:creationId xmlns:a16="http://schemas.microsoft.com/office/drawing/2014/main" id="{108AD66A-477E-4B07-A33B-48B724A45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47624">
              <a:off x="832543" y="2492219"/>
              <a:ext cx="6823578" cy="2212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ndered Image">
              <a:extLst>
                <a:ext uri="{FF2B5EF4-FFF2-40B4-BE49-F238E27FC236}">
                  <a16:creationId xmlns:a16="http://schemas.microsoft.com/office/drawing/2014/main" id="{3247C439-C39C-42D4-AFD9-F109555FF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63" y="3843311"/>
              <a:ext cx="3124776" cy="755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Rendered Image">
            <a:extLst>
              <a:ext uri="{FF2B5EF4-FFF2-40B4-BE49-F238E27FC236}">
                <a16:creationId xmlns:a16="http://schemas.microsoft.com/office/drawing/2014/main" id="{A811D523-95FC-4B6F-9BF4-FCA45A3054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856" y="5856714"/>
            <a:ext cx="6660090" cy="112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ndered Image">
            <a:extLst>
              <a:ext uri="{FF2B5EF4-FFF2-40B4-BE49-F238E27FC236}">
                <a16:creationId xmlns:a16="http://schemas.microsoft.com/office/drawing/2014/main" id="{C197ABB8-B210-4A64-BD04-71433B31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73" y="6278573"/>
            <a:ext cx="3124776" cy="75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C4EC9F1-95D4-490A-A7BE-343F6658D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0450" y="0"/>
            <a:ext cx="2380749" cy="186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07827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18950</Words>
  <Application>Microsoft Office PowerPoint</Application>
  <PresentationFormat>ワイド画面</PresentationFormat>
  <Paragraphs>1964</Paragraphs>
  <Slides>316</Slides>
  <Notes>242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316</vt:i4>
      </vt:variant>
    </vt:vector>
  </HeadingPairs>
  <TitlesOfParts>
    <vt:vector size="322" baseType="lpstr">
      <vt:lpstr>メイリオ</vt:lpstr>
      <vt:lpstr>游ゴシック</vt:lpstr>
      <vt:lpstr>游ゴシック Light</vt:lpstr>
      <vt:lpstr>Arial</vt:lpstr>
      <vt:lpstr>Arial</vt:lpstr>
      <vt:lpstr>Office テーマ</vt:lpstr>
      <vt:lpstr>PowerPoint プレゼンテーション</vt:lpstr>
      <vt:lpstr>PowerPoint プレゼンテーション</vt:lpstr>
      <vt:lpstr>この動画の構成</vt:lpstr>
      <vt:lpstr>Lesson 1 Overview  Introduction to Managing                               Personal Health</vt:lpstr>
      <vt:lpstr>Lesson 1 Overview  Introduction to Managing                               Personal Health</vt:lpstr>
      <vt:lpstr>Lesson 1 Overview  Introduction to Managing                               Personal Health</vt:lpstr>
      <vt:lpstr>Lesson 1 Overview  Introduction to Managing                               Personal Health</vt:lpstr>
      <vt:lpstr>PowerPoint プレゼンテーション</vt:lpstr>
      <vt:lpstr>Cardiovascular System</vt:lpstr>
      <vt:lpstr>Metabolism </vt:lpstr>
      <vt:lpstr>Endorphin</vt:lpstr>
      <vt:lpstr>Diet</vt:lpstr>
      <vt:lpstr>Tofu </vt:lpstr>
      <vt:lpstr>Tempeh</vt:lpstr>
      <vt:lpstr>Kilocalorie</vt:lpstr>
      <vt:lpstr>Body Mass Index (BMI) </vt:lpstr>
      <vt:lpstr>Pilates</vt:lpstr>
      <vt:lpstr>Vegan </vt:lpstr>
      <vt:lpstr>Organic </vt:lpstr>
      <vt:lpstr>Hypertension </vt:lpstr>
      <vt:lpstr>Body Composition </vt:lpstr>
      <vt:lpstr>Weight-Bearing Exercise </vt:lpstr>
      <vt:lpstr>Fit </vt:lpstr>
      <vt:lpstr>Cardiorespiratory Endurance </vt:lpstr>
      <vt:lpstr>Core Conditioning </vt:lpstr>
      <vt:lpstr>Muscular Strength </vt:lpstr>
      <vt:lpstr>Muscular Endurance </vt:lpstr>
      <vt:lpstr>Specificity </vt:lpstr>
      <vt:lpstr>Overload Principle </vt:lpstr>
      <vt:lpstr>Progression </vt:lpstr>
      <vt:lpstr>Regularity </vt:lpstr>
      <vt:lpstr>Key Points</vt:lpstr>
      <vt:lpstr>Key Points</vt:lpstr>
      <vt:lpstr>Key Points</vt:lpstr>
      <vt:lpstr>Key Points</vt:lpstr>
      <vt:lpstr>Key Points</vt:lpstr>
      <vt:lpstr>Key Points</vt:lpstr>
      <vt:lpstr>前半終了</vt:lpstr>
      <vt:lpstr>Self-Check</vt:lpstr>
      <vt:lpstr>Self Check</vt:lpstr>
      <vt:lpstr>Self Check</vt:lpstr>
      <vt:lpstr>Self Check</vt:lpstr>
      <vt:lpstr>Self Check</vt:lpstr>
      <vt:lpstr>Self Check</vt:lpstr>
      <vt:lpstr>Self Check</vt:lpstr>
      <vt:lpstr>Self Check</vt:lpstr>
      <vt:lpstr>Self Check</vt:lpstr>
      <vt:lpstr>Self Check</vt:lpstr>
      <vt:lpstr>Self Check</vt:lpstr>
      <vt:lpstr>PowerPoint プレゼンテーション</vt:lpstr>
      <vt:lpstr>PowerPoint プレゼンテーション</vt:lpstr>
      <vt:lpstr>PowerPoint プレゼンテーション</vt:lpstr>
      <vt:lpstr>この動画の構成</vt:lpstr>
      <vt:lpstr>Lesson 2 Overview Nutrition Basics</vt:lpstr>
      <vt:lpstr>Lesson 2 Overview Nutrition Basics</vt:lpstr>
      <vt:lpstr>PowerPoint プレゼンテーション</vt:lpstr>
      <vt:lpstr>Diabetes </vt:lpstr>
      <vt:lpstr>Protein </vt:lpstr>
      <vt:lpstr>Antibodies </vt:lpstr>
      <vt:lpstr>HDL (high-density lipoprotein) and LDL (low-density lipoprotein) </vt:lpstr>
      <vt:lpstr>Osteoporosis</vt:lpstr>
      <vt:lpstr>Nutrient</vt:lpstr>
      <vt:lpstr>Energy-Giving Nutrients </vt:lpstr>
      <vt:lpstr>Nonenergy-Giving Nutrients </vt:lpstr>
      <vt:lpstr>Recommended Daily Allowances (RDAs) </vt:lpstr>
      <vt:lpstr>Nutrient Dense </vt:lpstr>
      <vt:lpstr>Glucose </vt:lpstr>
      <vt:lpstr>Villi </vt:lpstr>
      <vt:lpstr>Kidneys </vt:lpstr>
      <vt:lpstr>Liver </vt:lpstr>
      <vt:lpstr>Absorption</vt:lpstr>
      <vt:lpstr>Pepsin </vt:lpstr>
      <vt:lpstr>Peristalsis </vt:lpstr>
      <vt:lpstr>Epithelium </vt:lpstr>
      <vt:lpstr> Duodenum </vt:lpstr>
      <vt:lpstr>Monosaccharides </vt:lpstr>
      <vt:lpstr>Disaccharides </vt:lpstr>
      <vt:lpstr>Polysaccharides </vt:lpstr>
      <vt:lpstr>Gluten </vt:lpstr>
      <vt:lpstr>Bomb Calorimeters </vt:lpstr>
      <vt:lpstr>Insulin </vt:lpstr>
      <vt:lpstr>Lactose </vt:lpstr>
      <vt:lpstr>Type I Diabetes </vt:lpstr>
      <vt:lpstr>Type II Diabetes </vt:lpstr>
      <vt:lpstr> Exchange Lists </vt:lpstr>
      <vt:lpstr> Glycemic Index (GI) and Glycemic Load (GL)</vt:lpstr>
      <vt:lpstr>Essential </vt:lpstr>
      <vt:lpstr>Edema </vt:lpstr>
      <vt:lpstr>Ornish Diet </vt:lpstr>
      <vt:lpstr>DASH Diet </vt:lpstr>
      <vt:lpstr> South Beach Diet </vt:lpstr>
      <vt:lpstr>Zone Diet </vt:lpstr>
      <vt:lpstr>Atkins Diet </vt:lpstr>
      <vt:lpstr>Vegetarians </vt:lpstr>
      <vt:lpstr> Omnivore</vt:lpstr>
      <vt:lpstr>Triglyceride </vt:lpstr>
      <vt:lpstr>Saturation</vt:lpstr>
      <vt:lpstr>Saturated Fats </vt:lpstr>
      <vt:lpstr>Hydrogen </vt:lpstr>
      <vt:lpstr>Trans-Fatty Acid Bonds </vt:lpstr>
      <vt:lpstr> Saturated Fat </vt:lpstr>
      <vt:lpstr>Cholesterol </vt:lpstr>
      <vt:lpstr>Visceral Fat </vt:lpstr>
      <vt:lpstr> Scurvy </vt:lpstr>
      <vt:lpstr>Fat-Soluble Vitamins </vt:lpstr>
      <vt:lpstr>Collagen </vt:lpstr>
      <vt:lpstr>Water-Soluble Vitamins </vt:lpstr>
      <vt:lpstr>Minerals </vt:lpstr>
      <vt:lpstr>Major Minerals </vt:lpstr>
      <vt:lpstr>Trace Minerals</vt:lpstr>
      <vt:lpstr>Fluoride </vt:lpstr>
      <vt:lpstr>Echinacea </vt:lpstr>
      <vt:lpstr>Food Composition Tables </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Key Points</vt:lpstr>
      <vt:lpstr>前半終了</vt:lpstr>
      <vt:lpstr>Self-Check</vt:lpstr>
      <vt:lpstr>Self Check</vt:lpstr>
      <vt:lpstr>Self Check</vt:lpstr>
      <vt:lpstr>Self Check</vt:lpstr>
      <vt:lpstr>Self Check</vt:lpstr>
      <vt:lpstr>Self Check</vt:lpstr>
      <vt:lpstr>Self Check</vt:lpstr>
      <vt:lpstr>Self Check</vt:lpstr>
      <vt:lpstr>Self Check</vt:lpstr>
      <vt:lpstr>Self Check</vt:lpstr>
      <vt:lpstr>Self Check</vt:lpstr>
      <vt:lpstr>Self Check</vt:lpstr>
      <vt:lpstr>Self Check</vt:lpstr>
      <vt:lpstr>Self Check</vt:lpstr>
      <vt:lpstr>Self Check</vt:lpstr>
      <vt:lpstr>PowerPoint プレゼンテーション</vt:lpstr>
      <vt:lpstr>PowerPoint プレゼンテーション</vt:lpstr>
      <vt:lpstr>PowerPoint プレゼンテーション</vt:lpstr>
      <vt:lpstr>この動画の構成</vt:lpstr>
      <vt:lpstr>Lesson 3 Overview Developing Healthy Eating Habits</vt:lpstr>
      <vt:lpstr>Lesson 3 Overview Developing Healthy Eating Habits</vt:lpstr>
      <vt:lpstr>PowerPoint プレゼンテーション</vt:lpstr>
      <vt:lpstr>Energy Balance </vt:lpstr>
      <vt:lpstr>Energy Intake </vt:lpstr>
      <vt:lpstr>Energy Output </vt:lpstr>
      <vt:lpstr>Hypothalamus </vt:lpstr>
      <vt:lpstr>Satiety </vt:lpstr>
      <vt:lpstr>Hunger </vt:lpstr>
      <vt:lpstr>Appetite </vt:lpstr>
      <vt:lpstr>Diuretic Effect </vt:lpstr>
      <vt:lpstr>Body Mass Index (BMI) </vt:lpstr>
      <vt:lpstr>Morbid Obesity </vt:lpstr>
      <vt:lpstr>Body Density </vt:lpstr>
      <vt:lpstr>Air Displacement </vt:lpstr>
      <vt:lpstr>Underweight </vt:lpstr>
      <vt:lpstr>Yo-Yo Diet </vt:lpstr>
      <vt:lpstr>Atkins Diet </vt:lpstr>
      <vt:lpstr>Zone Diet </vt:lpstr>
      <vt:lpstr>% Daily Values </vt:lpstr>
      <vt:lpstr>Nutrition Facts </vt:lpstr>
      <vt:lpstr>Tofu </vt:lpstr>
      <vt:lpstr>Soymilk </vt:lpstr>
      <vt:lpstr>Tempeh </vt:lpstr>
      <vt:lpstr>Soy Nuts </vt:lpstr>
      <vt:lpstr>Meat Analogs </vt:lpstr>
      <vt:lpstr>Glycogen </vt:lpstr>
      <vt:lpstr>Carbo-Loading</vt:lpstr>
      <vt:lpstr>Fructose </vt:lpstr>
      <vt:lpstr>Key Points</vt:lpstr>
      <vt:lpstr>Key Points</vt:lpstr>
      <vt:lpstr>Key Points</vt:lpstr>
      <vt:lpstr>Key Points</vt:lpstr>
      <vt:lpstr>Key Points</vt:lpstr>
      <vt:lpstr>Key Points</vt:lpstr>
      <vt:lpstr>Key Points</vt:lpstr>
      <vt:lpstr>前半終了</vt:lpstr>
      <vt:lpstr>Self-Check</vt:lpstr>
      <vt:lpstr>Self Check </vt:lpstr>
      <vt:lpstr>Self Check </vt:lpstr>
      <vt:lpstr>Self Check </vt:lpstr>
      <vt:lpstr>Self Check </vt:lpstr>
      <vt:lpstr>Self Check </vt:lpstr>
      <vt:lpstr>Self Check </vt:lpstr>
      <vt:lpstr>Self Check </vt:lpstr>
      <vt:lpstr>Self Check </vt:lpstr>
      <vt:lpstr>Self Check </vt:lpstr>
      <vt:lpstr>Self Check </vt:lpstr>
      <vt:lpstr>Self Check </vt:lpstr>
      <vt:lpstr>Self Check </vt:lpstr>
      <vt:lpstr>Self Check </vt:lpstr>
      <vt:lpstr>Self Check </vt:lpstr>
      <vt:lpstr>Self Check </vt:lpstr>
      <vt:lpstr>PowerPoint プレゼンテーション</vt:lpstr>
      <vt:lpstr>PowerPoint プレゼンテーション</vt:lpstr>
      <vt:lpstr>PowerPoint プレゼンテーション</vt:lpstr>
      <vt:lpstr>この動画の構成</vt:lpstr>
      <vt:lpstr>Lesson 4 Overview Cardiorespiratory Fitness</vt:lpstr>
      <vt:lpstr>Lesson 4 Overview Cardiorespiratory Fitness</vt:lpstr>
      <vt:lpstr>Lesson 4 Overview Cardiorespiratory Fitness</vt:lpstr>
      <vt:lpstr>PowerPoint プレゼンテーション</vt:lpstr>
      <vt:lpstr>Target Heart Rate (THR) </vt:lpstr>
      <vt:lpstr>Maximum Heart Rate (MHR) </vt:lpstr>
      <vt:lpstr>Training Intensity (TI) </vt:lpstr>
      <vt:lpstr>Resting Heart Rate (RHR) </vt:lpstr>
      <vt:lpstr>Interval Training </vt:lpstr>
      <vt:lpstr>Cardiorespiratory Activities </vt:lpstr>
      <vt:lpstr>Medium-Range Training </vt:lpstr>
      <vt:lpstr>Long, Steady Distance (LSD) Training </vt:lpstr>
      <vt:lpstr>Key Points</vt:lpstr>
      <vt:lpstr>Key Points</vt:lpstr>
      <vt:lpstr>Key Points</vt:lpstr>
      <vt:lpstr>Key Points</vt:lpstr>
      <vt:lpstr>前半終了</vt:lpstr>
      <vt:lpstr>Self-Check</vt:lpstr>
      <vt:lpstr>Self Check</vt:lpstr>
      <vt:lpstr>Self Check</vt:lpstr>
      <vt:lpstr>Self Check</vt:lpstr>
      <vt:lpstr>Self Check</vt:lpstr>
      <vt:lpstr>Self Check</vt:lpstr>
      <vt:lpstr>Self Check</vt:lpstr>
      <vt:lpstr>Self Check</vt:lpstr>
      <vt:lpstr>Self Check</vt:lpstr>
      <vt:lpstr>Self Check</vt:lpstr>
      <vt:lpstr>Self Check</vt:lpstr>
      <vt:lpstr>PowerPoint プレゼンテーション</vt:lpstr>
      <vt:lpstr>PowerPoint プレゼンテーション</vt:lpstr>
      <vt:lpstr>PowerPoint プレゼンテーション</vt:lpstr>
      <vt:lpstr>この動画の構成</vt:lpstr>
      <vt:lpstr>Lesson 5 Overview Preventing Injury</vt:lpstr>
      <vt:lpstr>PowerPoint プレゼンテーション</vt:lpstr>
      <vt:lpstr>Heat Exhaustion </vt:lpstr>
      <vt:lpstr> Interval Training </vt:lpstr>
      <vt:lpstr>Hypothermia </vt:lpstr>
      <vt:lpstr>RICE </vt:lpstr>
      <vt:lpstr>Rest </vt:lpstr>
      <vt:lpstr>Ice </vt:lpstr>
      <vt:lpstr>Compression </vt:lpstr>
      <vt:lpstr>Elevation </vt:lpstr>
      <vt:lpstr>Sprain</vt:lpstr>
      <vt:lpstr>Ligament </vt:lpstr>
      <vt:lpstr>Strain </vt:lpstr>
      <vt:lpstr>Tendon</vt:lpstr>
      <vt:lpstr>Chronic Strains </vt:lpstr>
      <vt:lpstr>Acute Strains </vt:lpstr>
      <vt:lpstr>Moderate Sprain </vt:lpstr>
      <vt:lpstr>Mild Sprain </vt:lpstr>
      <vt:lpstr>Key Points</vt:lpstr>
      <vt:lpstr>Key Points</vt:lpstr>
      <vt:lpstr>Key Points</vt:lpstr>
      <vt:lpstr>Key Points</vt:lpstr>
      <vt:lpstr>Key Points</vt:lpstr>
      <vt:lpstr>前半終了</vt:lpstr>
      <vt:lpstr>Self-Check</vt:lpstr>
      <vt:lpstr>Self Check</vt:lpstr>
      <vt:lpstr>Self Check</vt:lpstr>
      <vt:lpstr>Self Check</vt:lpstr>
      <vt:lpstr>Self Check</vt:lpstr>
      <vt:lpstr>Self Check</vt:lpstr>
      <vt:lpstr>Self Check</vt:lpstr>
      <vt:lpstr>Self Check</vt:lpstr>
      <vt:lpstr>Self Check</vt:lpstr>
      <vt:lpstr>Self Check</vt:lpstr>
      <vt:lpstr>Self Check</vt:lpstr>
      <vt:lpstr>Self Check</vt:lpstr>
      <vt:lpstr>Self Check</vt:lpstr>
      <vt:lpstr>Self Check</vt:lpstr>
      <vt:lpstr>Self Check</vt:lpstr>
      <vt:lpstr>PowerPoint プレゼンテーション</vt:lpstr>
      <vt:lpstr>PowerPoint プレゼンテーション</vt:lpstr>
      <vt:lpstr>PowerPoint プレゼンテーション</vt:lpstr>
      <vt:lpstr>この動画の構成</vt:lpstr>
      <vt:lpstr>Lesson 6 Overview Stress Management Techniques</vt:lpstr>
      <vt:lpstr>Lesson 6 Overview Stress Management Techniques</vt:lpstr>
      <vt:lpstr>PowerPoint プレゼンテーション</vt:lpstr>
      <vt:lpstr>Eustress </vt:lpstr>
      <vt:lpstr>Distress </vt:lpstr>
      <vt:lpstr>Alarm Stage </vt:lpstr>
      <vt:lpstr>Resistance Stage</vt:lpstr>
      <vt:lpstr>Exhaustion Stage </vt:lpstr>
      <vt:lpstr>Breathing </vt:lpstr>
      <vt:lpstr>Visualization</vt:lpstr>
      <vt:lpstr>Stress Diet</vt:lpstr>
      <vt:lpstr>Key Points</vt:lpstr>
      <vt:lpstr>Key Points</vt:lpstr>
      <vt:lpstr>Key Points</vt:lpstr>
      <vt:lpstr>Key Points</vt:lpstr>
      <vt:lpstr>前半終了</vt:lpstr>
      <vt:lpstr>Self-Check</vt:lpstr>
      <vt:lpstr>Self Check</vt:lpstr>
      <vt:lpstr>Self Check</vt:lpstr>
      <vt:lpstr>Self Check</vt:lpstr>
      <vt:lpstr>Self Check</vt:lpstr>
      <vt:lpstr>Self Check</vt:lpstr>
      <vt:lpstr>Self Check</vt:lpstr>
      <vt:lpstr>Self Check</vt:lpstr>
      <vt:lpstr>Self Check</vt:lpstr>
      <vt:lpstr>Self Check</vt:lpstr>
      <vt:lpstr>Self Check</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28096</dc:creator>
  <cp:lastModifiedBy>28096</cp:lastModifiedBy>
  <cp:revision>70</cp:revision>
  <dcterms:created xsi:type="dcterms:W3CDTF">2021-07-15T00:58:28Z</dcterms:created>
  <dcterms:modified xsi:type="dcterms:W3CDTF">2021-07-19T02:32:45Z</dcterms:modified>
</cp:coreProperties>
</file>